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0"/>
  </p:notesMasterIdLst>
  <p:sldIdLst>
    <p:sldId id="256" r:id="rId2"/>
    <p:sldId id="257" r:id="rId3"/>
    <p:sldId id="336" r:id="rId4"/>
    <p:sldId id="337" r:id="rId5"/>
    <p:sldId id="258" r:id="rId6"/>
    <p:sldId id="259" r:id="rId7"/>
    <p:sldId id="269" r:id="rId8"/>
    <p:sldId id="260" r:id="rId9"/>
    <p:sldId id="335" r:id="rId10"/>
    <p:sldId id="261" r:id="rId11"/>
    <p:sldId id="262" r:id="rId12"/>
    <p:sldId id="265" r:id="rId13"/>
    <p:sldId id="338" r:id="rId14"/>
    <p:sldId id="263" r:id="rId15"/>
    <p:sldId id="264" r:id="rId16"/>
    <p:sldId id="271" r:id="rId17"/>
    <p:sldId id="339" r:id="rId18"/>
    <p:sldId id="272" r:id="rId19"/>
    <p:sldId id="274" r:id="rId20"/>
    <p:sldId id="275" r:id="rId21"/>
    <p:sldId id="276" r:id="rId22"/>
    <p:sldId id="277" r:id="rId23"/>
    <p:sldId id="278" r:id="rId24"/>
    <p:sldId id="280" r:id="rId25"/>
    <p:sldId id="281" r:id="rId26"/>
    <p:sldId id="282" r:id="rId27"/>
    <p:sldId id="283" r:id="rId28"/>
    <p:sldId id="284" r:id="rId29"/>
    <p:sldId id="285" r:id="rId30"/>
    <p:sldId id="287" r:id="rId31"/>
    <p:sldId id="286" r:id="rId32"/>
    <p:sldId id="288" r:id="rId33"/>
    <p:sldId id="289" r:id="rId34"/>
    <p:sldId id="320" r:id="rId35"/>
    <p:sldId id="321" r:id="rId36"/>
    <p:sldId id="322" r:id="rId37"/>
    <p:sldId id="323" r:id="rId38"/>
    <p:sldId id="324" r:id="rId39"/>
    <p:sldId id="311" r:id="rId40"/>
    <p:sldId id="312" r:id="rId41"/>
    <p:sldId id="326" r:id="rId42"/>
    <p:sldId id="319" r:id="rId43"/>
    <p:sldId id="325" r:id="rId44"/>
    <p:sldId id="313" r:id="rId45"/>
    <p:sldId id="315" r:id="rId46"/>
    <p:sldId id="314" r:id="rId47"/>
    <p:sldId id="316" r:id="rId48"/>
    <p:sldId id="317" r:id="rId49"/>
    <p:sldId id="318" r:id="rId50"/>
    <p:sldId id="296" r:id="rId51"/>
    <p:sldId id="290" r:id="rId52"/>
    <p:sldId id="291" r:id="rId53"/>
    <p:sldId id="327" r:id="rId54"/>
    <p:sldId id="297" r:id="rId55"/>
    <p:sldId id="328" r:id="rId56"/>
    <p:sldId id="332" r:id="rId57"/>
    <p:sldId id="333" r:id="rId58"/>
    <p:sldId id="334" r:id="rId59"/>
    <p:sldId id="298" r:id="rId60"/>
    <p:sldId id="303" r:id="rId61"/>
    <p:sldId id="329" r:id="rId62"/>
    <p:sldId id="331" r:id="rId63"/>
    <p:sldId id="330" r:id="rId64"/>
    <p:sldId id="304" r:id="rId65"/>
    <p:sldId id="307" r:id="rId66"/>
    <p:sldId id="308" r:id="rId67"/>
    <p:sldId id="309" r:id="rId68"/>
    <p:sldId id="310" r:id="rId6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19BEAEB-F795-46CC-A631-21E672B38559}">
  <a:tblStyle styleId="{C19BEAEB-F795-46CC-A631-21E672B38559}"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800" b="0" i="0" u="none" strike="noStrike" cap="none"/>
            </a:lvl1pPr>
            <a:lvl2pPr marL="457200" marR="0" lvl="1" indent="0" algn="l" rtl="0">
              <a:spcBef>
                <a:spcPts val="0"/>
              </a:spcBef>
              <a:buSzPts val="1400"/>
              <a:buNone/>
              <a:defRPr sz="1800" b="0" i="0" u="none" strike="noStrike" cap="none"/>
            </a:lvl2pPr>
            <a:lvl3pPr marL="914400" marR="0" lvl="2" indent="0" algn="l" rtl="0">
              <a:spcBef>
                <a:spcPts val="0"/>
              </a:spcBef>
              <a:buSzPts val="1400"/>
              <a:buNone/>
              <a:defRPr sz="1800" b="0" i="0" u="none" strike="noStrike" cap="none"/>
            </a:lvl3pPr>
            <a:lvl4pPr marL="1371600" marR="0" lvl="3" indent="0" algn="l" rtl="0">
              <a:spcBef>
                <a:spcPts val="0"/>
              </a:spcBef>
              <a:buSzPts val="1400"/>
              <a:buNone/>
              <a:defRPr sz="1800" b="0" i="0" u="none" strike="noStrike" cap="none"/>
            </a:lvl4pPr>
            <a:lvl5pPr marL="1828800" marR="0" lvl="4" indent="0" algn="l" rtl="0">
              <a:spcBef>
                <a:spcPts val="0"/>
              </a:spcBef>
              <a:buSzPts val="1400"/>
              <a:buNone/>
              <a:defRPr sz="1800" b="0" i="0" u="none" strike="noStrike" cap="none"/>
            </a:lvl5pPr>
            <a:lvl6pPr marL="2286000" marR="0" lvl="5" indent="0" algn="l" rtl="0">
              <a:spcBef>
                <a:spcPts val="0"/>
              </a:spcBef>
              <a:buSzPts val="1400"/>
              <a:buNone/>
              <a:defRPr sz="1800" b="0" i="0" u="none" strike="noStrike" cap="none"/>
            </a:lvl6pPr>
            <a:lvl7pPr marL="2743200" marR="0" lvl="6" indent="0" algn="l" rtl="0">
              <a:spcBef>
                <a:spcPts val="0"/>
              </a:spcBef>
              <a:buSzPts val="1400"/>
              <a:buNone/>
              <a:defRPr sz="1800" b="0" i="0" u="none" strike="noStrike" cap="none"/>
            </a:lvl7pPr>
            <a:lvl8pPr marL="3200400" marR="0" lvl="7" indent="0" algn="l" rtl="0">
              <a:spcBef>
                <a:spcPts val="0"/>
              </a:spcBef>
              <a:buSzPts val="1400"/>
              <a:buNone/>
              <a:defRPr sz="1800" b="0" i="0" u="none" strike="noStrike" cap="none"/>
            </a:lvl8pPr>
            <a:lvl9pPr marL="3657600" marR="0" lvl="8" indent="0" algn="l" rtl="0">
              <a:spcBef>
                <a:spcPts val="0"/>
              </a:spcBef>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77830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lang="en-US" sz="1200" b="0" i="0" u="none" strike="noStrike" cap="none">
              <a:solidFill>
                <a:srgbClr val="000000"/>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lang="en-US" sz="1200" b="0" i="0" u="none" strike="noStrike" cap="none">
              <a:solidFill>
                <a:srgbClr val="000000"/>
              </a:solidFill>
              <a:latin typeface="Arial"/>
              <a:ea typeface="Arial"/>
              <a:cs typeface="Arial"/>
              <a:sym typeface="Arial"/>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5" name="Shape 13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08" name="Shape 208"/>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5" name="Shape 215"/>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21" name="Shape 221"/>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32" name="Shape 232"/>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lang="en-US" sz="1200" b="0" i="0" u="none" strike="noStrike" cap="none">
              <a:solidFill>
                <a:srgbClr val="000000"/>
              </a:solidFill>
              <a:latin typeface="Arial"/>
              <a:ea typeface="Arial"/>
              <a:cs typeface="Arial"/>
              <a:sym typeface="Arial"/>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lang="en-US" sz="1200" b="0" i="0" u="none" strike="noStrike" cap="none">
              <a:solidFill>
                <a:srgbClr val="000000"/>
              </a:solidFill>
              <a:latin typeface="Arial"/>
              <a:ea typeface="Arial"/>
              <a:cs typeface="Arial"/>
              <a:sym typeface="Arial"/>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3" name="Shape 25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lang="en-US" sz="1200" b="0" i="0" u="none" strike="noStrike" cap="none">
              <a:solidFill>
                <a:srgbClr val="000000"/>
              </a:solidFill>
              <a:latin typeface="Arial"/>
              <a:ea typeface="Arial"/>
              <a:cs typeface="Arial"/>
              <a:sym typeface="Arial"/>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 name="Shape 9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9" name="Shape 289"/>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96" name="Shape 296"/>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63" name="Shape 363"/>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70" name="Shape 370"/>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54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56</a:t>
            </a:fld>
            <a:endParaRPr lang="en-US" sz="1200" b="0" i="0" u="none" strike="noStrike" cap="none">
              <a:solidFill>
                <a:srgbClr val="000000"/>
              </a:solidFill>
              <a:latin typeface="Arial"/>
              <a:ea typeface="Arial"/>
              <a:cs typeface="Arial"/>
              <a:sym typeface="Arial"/>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6" name="Shape 1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extLst>
      <p:ext uri="{BB962C8B-B14F-4D97-AF65-F5344CB8AC3E}">
        <p14:creationId xmlns:p14="http://schemas.microsoft.com/office/powerpoint/2010/main" val="3885551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369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58</a:t>
            </a:fld>
            <a:endParaRPr lang="en-US" sz="1200" b="0" i="0" u="none" strike="noStrike" cap="none">
              <a:solidFill>
                <a:srgbClr val="000000"/>
              </a:solidFill>
              <a:latin typeface="Arial"/>
              <a:ea typeface="Arial"/>
              <a:cs typeface="Arial"/>
              <a:sym typeface="Arial"/>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extLst>
      <p:ext uri="{BB962C8B-B14F-4D97-AF65-F5344CB8AC3E}">
        <p14:creationId xmlns:p14="http://schemas.microsoft.com/office/powerpoint/2010/main" val="4261116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79" name="Shape 379"/>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59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16" name="Shape 416"/>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64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38" name="Shape 438"/>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66</a:t>
            </a:fld>
            <a:endParaRPr lang="en-US" sz="1200" b="0" i="0" u="none" strike="noStrike" cap="none">
              <a:solidFill>
                <a:srgbClr val="000000"/>
              </a:solidFill>
              <a:latin typeface="Arial"/>
              <a:ea typeface="Arial"/>
              <a:cs typeface="Arial"/>
              <a:sym typeface="Arial"/>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7" name="Shape 44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54" name="Shape 454"/>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67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61" name="Shape 461"/>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68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lang="en-US" sz="1200" b="0" i="0" u="none" strike="noStrike" cap="none">
              <a:solidFill>
                <a:srgbClr val="000000"/>
              </a:solidFill>
              <a:latin typeface="Arial"/>
              <a:ea typeface="Arial"/>
              <a:cs typeface="Arial"/>
              <a:sym typeface="Arial"/>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3888" y="1709738"/>
            <a:ext cx="7886700" cy="2852737"/>
          </a:xfrm>
          <a:prstGeom prst="rect">
            <a:avLst/>
          </a:prstGeom>
          <a:noFill/>
          <a:ln>
            <a:noFill/>
          </a:ln>
        </p:spPr>
        <p:txBody>
          <a:bodyPr wrap="square" lIns="91425" tIns="91425" rIns="91425" bIns="91425" anchor="b" anchorCtr="0"/>
          <a:lstStyle>
            <a:lvl1pPr marL="0" marR="0" lvl="0" indent="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623888" y="4589463"/>
            <a:ext cx="7886700" cy="1500187"/>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dk1"/>
              </a:buClr>
              <a:buSzPts val="3200"/>
              <a:buFont typeface="Arial"/>
              <a:buNone/>
              <a:defRPr sz="2400">
                <a:solidFill>
                  <a:schemeClr val="dk1"/>
                </a:solidFill>
                <a:latin typeface="Arial"/>
                <a:ea typeface="Arial"/>
                <a:cs typeface="Arial"/>
                <a:sym typeface="Arial"/>
              </a:defRPr>
            </a:lvl1pPr>
            <a:lvl2pPr marL="457200" marR="0" lvl="1" indent="0" algn="l" rtl="0">
              <a:spcBef>
                <a:spcPts val="400"/>
              </a:spcBef>
              <a:spcAft>
                <a:spcPts val="0"/>
              </a:spcAft>
              <a:buClr>
                <a:schemeClr val="dk1"/>
              </a:buClr>
              <a:buSzPts val="2800"/>
              <a:buFont typeface="Arial"/>
              <a:buNone/>
              <a:defRPr sz="20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SzPts val="2000"/>
              <a:buFont typeface="Arial"/>
              <a:buNone/>
              <a:defRPr sz="1600" b="0"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SzPts val="2000"/>
              <a:buFont typeface="Arial"/>
              <a:buNone/>
              <a:defRPr sz="16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spcBef>
                <a:spcPts val="0"/>
              </a:spcBef>
              <a:spcAft>
                <a:spcPts val="0"/>
              </a:spcAft>
              <a:buSzPts val="1400"/>
              <a:buNone/>
              <a:defRPr sz="6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spcBef>
                <a:spcPts val="480"/>
              </a:spcBef>
              <a:spcAft>
                <a:spcPts val="0"/>
              </a:spcAft>
              <a:buClr>
                <a:schemeClr val="dk1"/>
              </a:buClr>
              <a:buSzPts val="3200"/>
              <a:buFont typeface="Arial"/>
              <a:buNone/>
              <a:defRPr sz="2400">
                <a:solidFill>
                  <a:schemeClr val="dk1"/>
                </a:solidFill>
                <a:latin typeface="Arial"/>
                <a:ea typeface="Arial"/>
                <a:cs typeface="Arial"/>
                <a:sym typeface="Arial"/>
              </a:defRPr>
            </a:lvl1pPr>
            <a:lvl2pPr marL="457200" marR="0" lvl="1" indent="0" algn="ctr" rtl="0">
              <a:spcBef>
                <a:spcPts val="400"/>
              </a:spcBef>
              <a:spcAft>
                <a:spcPts val="0"/>
              </a:spcAft>
              <a:buClr>
                <a:schemeClr val="dk1"/>
              </a:buClr>
              <a:buSzPts val="2800"/>
              <a:buFont typeface="Arial"/>
              <a:buNone/>
              <a:defRPr sz="2000" b="0" i="0" u="none" strike="noStrike" cap="none">
                <a:solidFill>
                  <a:schemeClr val="dk1"/>
                </a:solidFill>
                <a:latin typeface="Arial"/>
                <a:ea typeface="Arial"/>
                <a:cs typeface="Arial"/>
                <a:sym typeface="Arial"/>
              </a:defRPr>
            </a:lvl2pPr>
            <a:lvl3pPr marL="914400" marR="0" lvl="2" indent="0" algn="ctr"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L="1371600" marR="0" lvl="3" indent="0" algn="ctr" rtl="0">
              <a:spcBef>
                <a:spcPts val="320"/>
              </a:spcBef>
              <a:spcAft>
                <a:spcPts val="0"/>
              </a:spcAft>
              <a:buClr>
                <a:schemeClr val="dk1"/>
              </a:buClr>
              <a:buSzPts val="2000"/>
              <a:buFont typeface="Arial"/>
              <a:buNone/>
              <a:defRPr sz="1600" b="0" i="0" u="none" strike="noStrike" cap="none">
                <a:solidFill>
                  <a:schemeClr val="dk1"/>
                </a:solidFill>
                <a:latin typeface="Arial"/>
                <a:ea typeface="Arial"/>
                <a:cs typeface="Arial"/>
                <a:sym typeface="Arial"/>
              </a:defRPr>
            </a:lvl4pPr>
            <a:lvl5pPr marL="1828800" marR="0" lvl="4" indent="0" algn="ctr" rtl="0">
              <a:spcBef>
                <a:spcPts val="320"/>
              </a:spcBef>
              <a:spcAft>
                <a:spcPts val="0"/>
              </a:spcAft>
              <a:buClr>
                <a:schemeClr val="dk1"/>
              </a:buClr>
              <a:buSzPts val="2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buClr>
                <a:schemeClr val="dk1"/>
              </a:buClr>
              <a:buSzPts val="1800"/>
              <a:buFont typeface="Arial"/>
              <a:buNone/>
              <a:defRPr sz="16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rot="5400000">
            <a:off x="2309019" y="-251619"/>
            <a:ext cx="4525962"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30238" y="457200"/>
            <a:ext cx="2949575" cy="1600200"/>
          </a:xfrm>
          <a:prstGeom prst="rect">
            <a:avLst/>
          </a:prstGeom>
          <a:noFill/>
          <a:ln>
            <a:noFill/>
          </a:ln>
        </p:spPr>
        <p:txBody>
          <a:bodyPr wrap="square" lIns="91425" tIns="91425" rIns="91425" bIns="91425" anchor="b" anchorCtr="0"/>
          <a:lstStyle>
            <a:lvl1pPr marL="0" marR="0" lvl="0" indent="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 name="Shape 42"/>
          <p:cNvSpPr>
            <a:spLocks noGrp="1"/>
          </p:cNvSpPr>
          <p:nvPr>
            <p:ph type="pic" idx="2"/>
          </p:nvPr>
        </p:nvSpPr>
        <p:spPr>
          <a:xfrm>
            <a:off x="3887788" y="987425"/>
            <a:ext cx="4629150" cy="4873625"/>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1"/>
          </p:nvPr>
        </p:nvSpPr>
        <p:spPr>
          <a:xfrm>
            <a:off x="630238" y="2057400"/>
            <a:ext cx="2949575" cy="3811588"/>
          </a:xfrm>
          <a:prstGeom prst="rect">
            <a:avLst/>
          </a:prstGeom>
          <a:noFill/>
          <a:ln>
            <a:noFill/>
          </a:ln>
        </p:spPr>
        <p:txBody>
          <a:bodyPr wrap="square" lIns="91425" tIns="91425" rIns="91425" bIns="91425" anchor="t" anchorCtr="0"/>
          <a:lstStyle>
            <a:lvl1pPr marL="0" marR="0" lvl="0" indent="0" algn="l" rtl="0">
              <a:spcBef>
                <a:spcPts val="320"/>
              </a:spcBef>
              <a:spcAft>
                <a:spcPts val="0"/>
              </a:spcAft>
              <a:buClr>
                <a:schemeClr val="dk1"/>
              </a:buClr>
              <a:buSzPts val="3200"/>
              <a:buFont typeface="Arial"/>
              <a:buNone/>
              <a:defRPr sz="1600">
                <a:solidFill>
                  <a:schemeClr val="dk1"/>
                </a:solidFill>
                <a:latin typeface="Arial"/>
                <a:ea typeface="Arial"/>
                <a:cs typeface="Arial"/>
                <a:sym typeface="Arial"/>
              </a:defRPr>
            </a:lvl1pPr>
            <a:lvl2pPr marL="457200" marR="0" lvl="1" indent="0" algn="l" rtl="0">
              <a:spcBef>
                <a:spcPts val="28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40"/>
              </a:spcBef>
              <a:spcAft>
                <a:spcPts val="0"/>
              </a:spcAft>
              <a:buClr>
                <a:schemeClr val="dk1"/>
              </a:buClr>
              <a:buSzPts val="2400"/>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30238" y="457200"/>
            <a:ext cx="2949575" cy="1600200"/>
          </a:xfrm>
          <a:prstGeom prst="rect">
            <a:avLst/>
          </a:prstGeom>
          <a:noFill/>
          <a:ln>
            <a:noFill/>
          </a:ln>
        </p:spPr>
        <p:txBody>
          <a:bodyPr wrap="square" lIns="91425" tIns="91425" rIns="91425" bIns="91425" anchor="b" anchorCtr="0"/>
          <a:lstStyle>
            <a:lvl1pPr marL="0" marR="0" lvl="0" indent="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a:off x="3887788" y="987425"/>
            <a:ext cx="4629150" cy="4873625"/>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630238" y="2057400"/>
            <a:ext cx="2949575" cy="3811588"/>
          </a:xfrm>
          <a:prstGeom prst="rect">
            <a:avLst/>
          </a:prstGeom>
          <a:noFill/>
          <a:ln>
            <a:noFill/>
          </a:ln>
        </p:spPr>
        <p:txBody>
          <a:bodyPr wrap="square" lIns="91425" tIns="91425" rIns="91425" bIns="91425" anchor="t" anchorCtr="0"/>
          <a:lstStyle>
            <a:lvl1pPr marL="0" marR="0" lvl="0" indent="0" algn="l" rtl="0">
              <a:spcBef>
                <a:spcPts val="320"/>
              </a:spcBef>
              <a:spcAft>
                <a:spcPts val="0"/>
              </a:spcAft>
              <a:buClr>
                <a:schemeClr val="dk1"/>
              </a:buClr>
              <a:buSzPts val="3200"/>
              <a:buFont typeface="Arial"/>
              <a:buNone/>
              <a:defRPr sz="1600">
                <a:solidFill>
                  <a:schemeClr val="dk1"/>
                </a:solidFill>
                <a:latin typeface="Arial"/>
                <a:ea typeface="Arial"/>
                <a:cs typeface="Arial"/>
                <a:sym typeface="Arial"/>
              </a:defRPr>
            </a:lvl1pPr>
            <a:lvl2pPr marL="457200" marR="0" lvl="1" indent="0" algn="l" rtl="0">
              <a:spcBef>
                <a:spcPts val="28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40"/>
              </a:spcBef>
              <a:spcAft>
                <a:spcPts val="0"/>
              </a:spcAft>
              <a:buClr>
                <a:schemeClr val="dk1"/>
              </a:buClr>
              <a:buSzPts val="2400"/>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SzPts val="2000"/>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800"/>
              <a:buFont typeface="Arial"/>
              <a:buNone/>
              <a:defRPr sz="10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30238" y="365125"/>
            <a:ext cx="7886700" cy="1325563"/>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5" name="Shape 65"/>
          <p:cNvSpPr txBox="1">
            <a:spLocks noGrp="1"/>
          </p:cNvSpPr>
          <p:nvPr>
            <p:ph type="body" idx="1"/>
          </p:nvPr>
        </p:nvSpPr>
        <p:spPr>
          <a:xfrm>
            <a:off x="630238" y="1681163"/>
            <a:ext cx="3868737" cy="82391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3200"/>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body" idx="2"/>
          </p:nvPr>
        </p:nvSpPr>
        <p:spPr>
          <a:xfrm>
            <a:off x="630238" y="2505075"/>
            <a:ext cx="3868737" cy="3684588"/>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3"/>
          </p:nvPr>
        </p:nvSpPr>
        <p:spPr>
          <a:xfrm>
            <a:off x="4629150" y="1681163"/>
            <a:ext cx="3887788" cy="82391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3200"/>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800"/>
              <a:buFont typeface="Arial"/>
              <a:buNone/>
              <a:defRPr sz="1600" b="1"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4"/>
          </p:nvPr>
        </p:nvSpPr>
        <p:spPr>
          <a:xfrm>
            <a:off x="4629150" y="2505075"/>
            <a:ext cx="3887788" cy="3684588"/>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a:solidFill>
                  <a:schemeClr val="dk2"/>
                </a:solidFill>
                <a:latin typeface="Arial"/>
                <a:ea typeface="Arial"/>
                <a:cs typeface="Arial"/>
                <a:sym typeface="Arial"/>
              </a:rPr>
              <a:t>8.1 Types of Chemical Bonds</a:t>
            </a:r>
          </a:p>
        </p:txBody>
      </p:sp>
      <p:pic>
        <p:nvPicPr>
          <p:cNvPr id="90" name="Shape 90"/>
          <p:cNvPicPr preferRelativeResize="0">
            <a:picLocks noGrp="1"/>
          </p:cNvPicPr>
          <p:nvPr>
            <p:ph type="body" idx="1"/>
          </p:nvPr>
        </p:nvPicPr>
        <p:blipFill rotWithShape="1">
          <a:blip r:embed="rId3">
            <a:alphaModFix/>
          </a:blip>
          <a:srcRect/>
          <a:stretch/>
        </p:blipFill>
        <p:spPr>
          <a:xfrm>
            <a:off x="457200" y="1600200"/>
            <a:ext cx="8229600" cy="487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63950"/>
            <a:ext cx="8229600" cy="9906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2800" b="1" i="0" u="sng" strike="noStrike" cap="none" dirty="0" smtClean="0">
                <a:solidFill>
                  <a:srgbClr val="FF0000"/>
                </a:solidFill>
                <a:latin typeface="Arial"/>
                <a:ea typeface="Arial"/>
                <a:cs typeface="Arial"/>
                <a:sym typeface="Arial"/>
              </a:rPr>
              <a:t>Summary of Coulomb’s </a:t>
            </a:r>
            <a:r>
              <a:rPr lang="en-US" sz="2800" b="1" i="0" u="sng" strike="noStrike" cap="none" dirty="0">
                <a:solidFill>
                  <a:srgbClr val="FF0000"/>
                </a:solidFill>
                <a:latin typeface="Arial"/>
                <a:ea typeface="Arial"/>
                <a:cs typeface="Arial"/>
                <a:sym typeface="Arial"/>
              </a:rPr>
              <a:t>Law</a:t>
            </a:r>
          </a:p>
        </p:txBody>
      </p:sp>
      <p:sp>
        <p:nvSpPr>
          <p:cNvPr id="125" name="Shape 125"/>
          <p:cNvSpPr txBox="1">
            <a:spLocks noGrp="1"/>
          </p:cNvSpPr>
          <p:nvPr>
            <p:ph type="body" idx="1"/>
          </p:nvPr>
        </p:nvSpPr>
        <p:spPr>
          <a:xfrm>
            <a:off x="457200" y="1669330"/>
            <a:ext cx="8229600" cy="4343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The </a:t>
            </a:r>
            <a:r>
              <a:rPr lang="en-US" sz="3200" b="1" i="0" u="sng" dirty="0">
                <a:solidFill>
                  <a:srgbClr val="FF0000"/>
                </a:solidFill>
                <a:latin typeface="Arial"/>
                <a:ea typeface="Arial"/>
                <a:cs typeface="Arial"/>
                <a:sym typeface="Arial"/>
              </a:rPr>
              <a:t>strength of an ionic bond </a:t>
            </a:r>
            <a:r>
              <a:rPr lang="en-US" sz="3200" b="0" i="0" u="none" dirty="0">
                <a:solidFill>
                  <a:schemeClr val="dk1"/>
                </a:solidFill>
                <a:latin typeface="Arial"/>
                <a:ea typeface="Arial"/>
                <a:cs typeface="Arial"/>
                <a:sym typeface="Arial"/>
              </a:rPr>
              <a:t>can be determined by 2 factors:</a:t>
            </a:r>
          </a:p>
          <a:p>
            <a:pPr marL="342900" marR="0" lvl="0" indent="-342900" algn="l" rtl="0">
              <a:lnSpc>
                <a:spcPct val="100000"/>
              </a:lnSpc>
              <a:spcBef>
                <a:spcPts val="640"/>
              </a:spcBef>
              <a:spcAft>
                <a:spcPts val="0"/>
              </a:spcAft>
              <a:buClr>
                <a:schemeClr val="dk1"/>
              </a:buClr>
              <a:buFont typeface="Arial"/>
              <a:buNone/>
            </a:pPr>
            <a:endParaRPr sz="3200" b="0" i="0" u="none" dirty="0">
              <a:solidFill>
                <a:schemeClr val="dk1"/>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1" i="0" u="sng" strike="noStrike" cap="none" dirty="0">
                <a:solidFill>
                  <a:srgbClr val="FF0000"/>
                </a:solidFill>
                <a:latin typeface="Arial"/>
                <a:ea typeface="Arial"/>
                <a:cs typeface="Arial"/>
                <a:sym typeface="Arial"/>
              </a:rPr>
              <a:t>The charge of the ions</a:t>
            </a:r>
            <a:r>
              <a:rPr lang="en-US" sz="2800" b="0" i="0" u="none" strike="noStrike" cap="none" dirty="0">
                <a:solidFill>
                  <a:schemeClr val="dk1"/>
                </a:solidFill>
                <a:latin typeface="Arial"/>
                <a:ea typeface="Arial"/>
                <a:cs typeface="Arial"/>
                <a:sym typeface="Arial"/>
              </a:rPr>
              <a:t>, the higher the numerical charge value the stronger the attraction.</a:t>
            </a:r>
          </a:p>
          <a:p>
            <a:pPr marL="742950" marR="0" lvl="1" indent="-285750" algn="l" rtl="0">
              <a:lnSpc>
                <a:spcPct val="100000"/>
              </a:lnSpc>
              <a:spcBef>
                <a:spcPts val="560"/>
              </a:spcBef>
              <a:spcAft>
                <a:spcPts val="0"/>
              </a:spcAft>
              <a:buClr>
                <a:schemeClr val="dk1"/>
              </a:buClr>
              <a:buSzPts val="2800"/>
              <a:buFont typeface="Arial"/>
              <a:buChar char="–"/>
            </a:pPr>
            <a:r>
              <a:rPr lang="en-US" sz="2800" b="1" i="0" u="sng" strike="noStrike" cap="none" dirty="0">
                <a:solidFill>
                  <a:srgbClr val="FF0000"/>
                </a:solidFill>
                <a:latin typeface="Arial"/>
                <a:ea typeface="Arial"/>
                <a:cs typeface="Arial"/>
                <a:sym typeface="Arial"/>
              </a:rPr>
              <a:t>The distance of the ions</a:t>
            </a:r>
            <a:r>
              <a:rPr lang="en-US" sz="2800" b="0" i="0" u="none" strike="noStrike" cap="none" dirty="0">
                <a:solidFill>
                  <a:schemeClr val="dk1"/>
                </a:solidFill>
                <a:latin typeface="Arial"/>
                <a:ea typeface="Arial"/>
                <a:cs typeface="Arial"/>
                <a:sym typeface="Arial"/>
              </a:rPr>
              <a:t>, the closer they are the stronger the bond.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Covalent Bonds</a:t>
            </a:r>
          </a:p>
        </p:txBody>
      </p:sp>
      <p:sp>
        <p:nvSpPr>
          <p:cNvPr id="131" name="Shape 131"/>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This type of bonding most occurs between a </a:t>
            </a:r>
            <a:r>
              <a:rPr lang="en-US" sz="3200" b="1" i="0" u="sng" dirty="0">
                <a:solidFill>
                  <a:srgbClr val="FF0000"/>
                </a:solidFill>
                <a:latin typeface="Arial"/>
                <a:ea typeface="Arial"/>
                <a:cs typeface="Arial"/>
                <a:sym typeface="Arial"/>
              </a:rPr>
              <a:t>nonmetal and a nonmetal</a:t>
            </a:r>
            <a:r>
              <a:rPr lang="en-US" sz="3200" b="0" i="0" u="none" dirty="0">
                <a:solidFill>
                  <a:schemeClr val="dk1"/>
                </a:solidFill>
                <a:latin typeface="Arial"/>
                <a:ea typeface="Arial"/>
                <a:cs typeface="Arial"/>
                <a:sym typeface="Arial"/>
              </a:rPr>
              <a:t>, or between </a:t>
            </a:r>
            <a:r>
              <a:rPr lang="en-US" sz="3200" b="1" i="0" u="sng" dirty="0">
                <a:solidFill>
                  <a:srgbClr val="FF0000"/>
                </a:solidFill>
                <a:latin typeface="Arial"/>
                <a:ea typeface="Arial"/>
                <a:cs typeface="Arial"/>
                <a:sym typeface="Arial"/>
              </a:rPr>
              <a:t>metalloids and nonmetals</a:t>
            </a:r>
            <a:r>
              <a:rPr lang="en-US" sz="3200" b="0" i="0" u="none" dirty="0" smtClean="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ts val="3200"/>
              <a:buNone/>
            </a:pPr>
            <a:endParaRPr lang="en-US" sz="3200" b="0" i="0" u="none"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Lower MP &amp; BP</a:t>
            </a:r>
          </a:p>
          <a:p>
            <a:pPr marL="342900" marR="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Tend to be volatile gases or liquids</a:t>
            </a:r>
          </a:p>
          <a:p>
            <a:pPr marL="342900" marR="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Softer substances and crush easily</a:t>
            </a:r>
          </a:p>
          <a:p>
            <a:pPr marL="342900" marR="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Poor conductors of electricity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7159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dirty="0" smtClean="0">
                <a:solidFill>
                  <a:srgbClr val="FF0000"/>
                </a:solidFill>
                <a:latin typeface="Arial"/>
                <a:ea typeface="Arial"/>
                <a:cs typeface="Arial"/>
                <a:sym typeface="Arial"/>
              </a:rPr>
              <a:t>Just </a:t>
            </a:r>
            <a:r>
              <a:rPr lang="en-US" sz="4400" b="0" i="0" u="none" strike="noStrike" cap="none" dirty="0">
                <a:solidFill>
                  <a:srgbClr val="FF0000"/>
                </a:solidFill>
                <a:latin typeface="Arial"/>
                <a:ea typeface="Arial"/>
                <a:cs typeface="Arial"/>
                <a:sym typeface="Arial"/>
              </a:rPr>
              <a:t>in case you forgot ….</a:t>
            </a:r>
          </a:p>
        </p:txBody>
      </p:sp>
      <p:pic>
        <p:nvPicPr>
          <p:cNvPr id="151" name="Shape 151"/>
          <p:cNvPicPr preferRelativeResize="0">
            <a:picLocks noGrp="1"/>
          </p:cNvPicPr>
          <p:nvPr>
            <p:ph type="body" idx="1"/>
          </p:nvPr>
        </p:nvPicPr>
        <p:blipFill rotWithShape="1">
          <a:blip r:embed="rId3">
            <a:alphaModFix/>
          </a:blip>
          <a:srcRect/>
          <a:stretch/>
        </p:blipFill>
        <p:spPr>
          <a:xfrm>
            <a:off x="2498103" y="2713037"/>
            <a:ext cx="4590852" cy="3992562"/>
          </a:xfrm>
          <a:prstGeom prst="rect">
            <a:avLst/>
          </a:prstGeom>
          <a:noFill/>
          <a:ln>
            <a:noFill/>
          </a:ln>
        </p:spPr>
      </p:pic>
      <p:sp>
        <p:nvSpPr>
          <p:cNvPr id="152" name="Shape 152"/>
          <p:cNvSpPr txBox="1"/>
          <p:nvPr/>
        </p:nvSpPr>
        <p:spPr>
          <a:xfrm>
            <a:off x="228600" y="1143000"/>
            <a:ext cx="8686800" cy="157003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sng" strike="noStrike" cap="none" dirty="0">
                <a:solidFill>
                  <a:srgbClr val="FF0000"/>
                </a:solidFill>
                <a:latin typeface="Arial"/>
                <a:ea typeface="Arial"/>
                <a:cs typeface="Arial"/>
                <a:sym typeface="Arial"/>
              </a:rPr>
              <a:t>Electronegativity</a:t>
            </a:r>
            <a:r>
              <a:rPr lang="en-US" sz="2400" b="1" i="0" u="none" strike="noStrike" cap="none" dirty="0">
                <a:solidFill>
                  <a:schemeClr val="dk1"/>
                </a:solidFill>
                <a:latin typeface="Arial"/>
                <a:ea typeface="Arial"/>
                <a:cs typeface="Arial"/>
                <a:sym typeface="Arial"/>
              </a:rPr>
              <a:t> is the attraction an atom has for a shared pair of electrons.</a:t>
            </a: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Arial"/>
                <a:ea typeface="Arial"/>
                <a:cs typeface="Arial"/>
                <a:sym typeface="Arial"/>
              </a:rPr>
              <a:t>Electronegativity increases across a row and up a column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u="sng" dirty="0" smtClean="0">
                <a:solidFill>
                  <a:srgbClr val="FF0000"/>
                </a:solidFill>
              </a:rPr>
              <a:t>Ionization Energy</a:t>
            </a:r>
            <a:endParaRPr lang="en-US" sz="3200" b="1" u="sng" dirty="0">
              <a:solidFill>
                <a:srgbClr val="FF0000"/>
              </a:solidFill>
            </a:endParaRPr>
          </a:p>
        </p:txBody>
      </p:sp>
      <p:sp>
        <p:nvSpPr>
          <p:cNvPr id="3" name="Text Placeholder 2"/>
          <p:cNvSpPr>
            <a:spLocks noGrp="1"/>
          </p:cNvSpPr>
          <p:nvPr>
            <p:ph type="body" idx="1"/>
          </p:nvPr>
        </p:nvSpPr>
        <p:spPr>
          <a:xfrm>
            <a:off x="457200" y="1600200"/>
            <a:ext cx="8229600" cy="4525963"/>
          </a:xfrm>
        </p:spPr>
        <p:txBody>
          <a:bodyPr/>
          <a:lstStyle/>
          <a:p>
            <a:r>
              <a:rPr lang="en-US" dirty="0"/>
              <a:t> The energy needed to remove one or more electrons from a neutral atom to form a positively charged </a:t>
            </a:r>
            <a:r>
              <a:rPr lang="en-US" dirty="0" smtClean="0"/>
              <a:t>ion. </a:t>
            </a:r>
          </a:p>
          <a:p>
            <a:endParaRPr lang="en-US" dirty="0"/>
          </a:p>
          <a:p>
            <a:r>
              <a:rPr lang="en-US" dirty="0"/>
              <a:t> By definition, the </a:t>
            </a:r>
            <a:r>
              <a:rPr lang="en-US" u="sng" dirty="0">
                <a:solidFill>
                  <a:srgbClr val="FF0000"/>
                </a:solidFill>
              </a:rPr>
              <a:t>first ionization energy </a:t>
            </a:r>
            <a:r>
              <a:rPr lang="en-US" dirty="0"/>
              <a:t>of an element is the energy needed to remove the outermost, or highest energy, electron from a neutral atom in the gas phase.</a:t>
            </a:r>
          </a:p>
        </p:txBody>
      </p:sp>
    </p:spTree>
    <p:extLst>
      <p:ext uri="{BB962C8B-B14F-4D97-AF65-F5344CB8AC3E}">
        <p14:creationId xmlns:p14="http://schemas.microsoft.com/office/powerpoint/2010/main" val="321719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0"/>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Covalent Bonding</a:t>
            </a:r>
          </a:p>
        </p:txBody>
      </p:sp>
      <p:sp>
        <p:nvSpPr>
          <p:cNvPr id="138" name="Shape 138"/>
          <p:cNvSpPr txBox="1">
            <a:spLocks noGrp="1"/>
          </p:cNvSpPr>
          <p:nvPr>
            <p:ph type="body" idx="1"/>
          </p:nvPr>
        </p:nvSpPr>
        <p:spPr>
          <a:xfrm>
            <a:off x="0" y="1066800"/>
            <a:ext cx="8839200" cy="5410200"/>
          </a:xfrm>
          <a:prstGeom prst="rect">
            <a:avLst/>
          </a:prstGeom>
          <a:noFill/>
          <a:ln>
            <a:noFill/>
          </a:ln>
        </p:spPr>
        <p:txBody>
          <a:bodyPr wrap="square" lIns="91425" tIns="45700" rIns="91425" bIns="45700" anchor="t" anchorCtr="0">
            <a:noAutofit/>
          </a:bodyPr>
          <a:lstStyle/>
          <a:p>
            <a:pPr marL="514350" marR="0" lvl="1" indent="-6350" algn="l" rtl="0">
              <a:lnSpc>
                <a:spcPct val="90000"/>
              </a:lnSpc>
              <a:spcBef>
                <a:spcPts val="0"/>
              </a:spcBef>
              <a:spcAft>
                <a:spcPts val="0"/>
              </a:spcAft>
              <a:buClr>
                <a:schemeClr val="dk1"/>
              </a:buClr>
              <a:buFont typeface="Arial"/>
              <a:buNone/>
            </a:pPr>
            <a:endParaRPr sz="2800" b="0" i="0" u="none" strike="noStrike" cap="none" dirty="0">
              <a:solidFill>
                <a:schemeClr val="dk1"/>
              </a:solidFill>
              <a:latin typeface="Arial"/>
              <a:ea typeface="Arial"/>
              <a:cs typeface="Arial"/>
              <a:sym typeface="Arial"/>
            </a:endParaRPr>
          </a:p>
          <a:p>
            <a:pPr marL="514350" marR="0" lvl="1" indent="-6350" algn="l" rtl="0">
              <a:lnSpc>
                <a:spcPct val="90000"/>
              </a:lnSpc>
              <a:spcBef>
                <a:spcPts val="0"/>
              </a:spcBef>
              <a:spcAft>
                <a:spcPts val="0"/>
              </a:spcAft>
              <a:buClr>
                <a:schemeClr val="dk1"/>
              </a:buClr>
              <a:buFont typeface="Arial"/>
              <a:buNone/>
            </a:pPr>
            <a:r>
              <a:rPr lang="en-US" sz="2400" b="0" i="0" u="none" strike="noStrike" cap="none" dirty="0">
                <a:solidFill>
                  <a:schemeClr val="dk1"/>
                </a:solidFill>
                <a:latin typeface="Arial"/>
                <a:ea typeface="Arial"/>
                <a:cs typeface="Arial"/>
                <a:sym typeface="Arial"/>
              </a:rPr>
              <a:t>When two atoms have a small difference in their tendencies to lose or gain electrons, we observe </a:t>
            </a:r>
            <a:r>
              <a:rPr lang="en-US" sz="2400" b="1" u="sng" strike="noStrike" cap="none" dirty="0">
                <a:solidFill>
                  <a:srgbClr val="FF0000"/>
                </a:solidFill>
                <a:latin typeface="Arial"/>
                <a:ea typeface="Arial"/>
                <a:cs typeface="Arial"/>
                <a:sym typeface="Arial"/>
              </a:rPr>
              <a:t>electron sharing </a:t>
            </a:r>
            <a:r>
              <a:rPr lang="en-US" sz="2400" b="0" i="0" u="none" strike="noStrike" cap="none" dirty="0">
                <a:solidFill>
                  <a:schemeClr val="dk1"/>
                </a:solidFill>
                <a:latin typeface="Arial"/>
                <a:ea typeface="Arial"/>
                <a:cs typeface="Arial"/>
                <a:sym typeface="Arial"/>
              </a:rPr>
              <a:t>and </a:t>
            </a:r>
            <a:r>
              <a:rPr lang="en-US" sz="2400" b="1" i="0" u="sng" strike="noStrike" cap="none" dirty="0">
                <a:solidFill>
                  <a:srgbClr val="FF0000"/>
                </a:solidFill>
                <a:latin typeface="Arial"/>
                <a:ea typeface="Arial"/>
                <a:cs typeface="Arial"/>
                <a:sym typeface="Arial"/>
              </a:rPr>
              <a:t>covalent bonding</a:t>
            </a:r>
            <a:r>
              <a:rPr lang="en-US" sz="2400" b="1" i="0" u="sng" strike="noStrike" cap="none" dirty="0">
                <a:solidFill>
                  <a:schemeClr val="dk1"/>
                </a:solidFill>
                <a:latin typeface="Arial"/>
                <a:ea typeface="Arial"/>
                <a:cs typeface="Arial"/>
                <a:sym typeface="Arial"/>
              </a:rPr>
              <a:t>.</a:t>
            </a:r>
            <a:r>
              <a:rPr lang="en-US" sz="2400" b="0" i="0" u="none" strike="noStrike" cap="none" dirty="0">
                <a:solidFill>
                  <a:schemeClr val="dk1"/>
                </a:solidFill>
                <a:latin typeface="Arial"/>
                <a:ea typeface="Arial"/>
                <a:cs typeface="Arial"/>
                <a:sym typeface="Arial"/>
              </a:rPr>
              <a:t> </a:t>
            </a:r>
          </a:p>
          <a:p>
            <a:pPr marL="914400" marR="0" lvl="2" indent="0" algn="l" rtl="0">
              <a:lnSpc>
                <a:spcPct val="9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a:p>
            <a:pPr marL="914400" marR="0" lvl="2" indent="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Differences in electronegativity can be used to determine if the electrons are shared equally or unequally. </a:t>
            </a:r>
          </a:p>
          <a:p>
            <a:pPr marL="914400" marR="0" lvl="2" indent="0" algn="l" rtl="0">
              <a:lnSpc>
                <a:spcPct val="9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a:p>
            <a:pPr marL="914400" marR="0" lvl="2" indent="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Often, instead of using a single line to indicate the covalent bond, </a:t>
            </a:r>
            <a:r>
              <a:rPr lang="en-US" sz="2400" b="0" i="0" u="none" strike="noStrike" cap="none" dirty="0">
                <a:solidFill>
                  <a:srgbClr val="FF0000"/>
                </a:solidFill>
                <a:latin typeface="Arial"/>
                <a:ea typeface="Arial"/>
                <a:cs typeface="Arial"/>
                <a:sym typeface="Arial"/>
              </a:rPr>
              <a:t>an arrow is used with the head pointing toward the atom with the greater attraction for the electrons.</a:t>
            </a:r>
          </a:p>
          <a:p>
            <a:pPr marL="914400" marR="0" lvl="2" indent="0" algn="l" rtl="0">
              <a:lnSpc>
                <a:spcPct val="9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a:p>
            <a:pPr marL="914400" marR="0" lvl="2" indent="0" algn="l" rtl="0">
              <a:lnSpc>
                <a:spcPct val="90000"/>
              </a:lnSpc>
              <a:spcBef>
                <a:spcPts val="0"/>
              </a:spcBef>
              <a:spcAft>
                <a:spcPts val="0"/>
              </a:spcAft>
              <a:buClr>
                <a:schemeClr val="dk1"/>
              </a:buClr>
              <a:buFont typeface="Arial"/>
              <a:buNone/>
            </a:pPr>
            <a:r>
              <a:rPr lang="en-US" sz="4800" b="0" i="0" u="none" strike="noStrike" cap="none" dirty="0">
                <a:solidFill>
                  <a:schemeClr val="dk1"/>
                </a:solidFill>
                <a:latin typeface="Arial"/>
                <a:ea typeface="Arial"/>
                <a:cs typeface="Arial"/>
                <a:sym typeface="Arial"/>
              </a:rPr>
              <a:t>              H   F  </a:t>
            </a:r>
          </a:p>
          <a:p>
            <a:pPr marL="914400" marR="0" lvl="2" indent="0" algn="l" rtl="0">
              <a:lnSpc>
                <a:spcPct val="9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a:p>
            <a:pPr marL="914400" marR="0" lvl="2" indent="0" algn="l" rtl="0">
              <a:lnSpc>
                <a:spcPct val="9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914400" marR="0" lvl="2" indent="0" algn="l" rtl="0">
              <a:lnSpc>
                <a:spcPct val="9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914400" marR="0" lvl="2" indent="0" algn="l" rtl="0">
              <a:lnSpc>
                <a:spcPct val="90000"/>
              </a:lnSpc>
              <a:spcBef>
                <a:spcPts val="480"/>
              </a:spcBef>
              <a:spcAft>
                <a:spcPts val="0"/>
              </a:spcAft>
              <a:buClr>
                <a:schemeClr val="dk1"/>
              </a:buClr>
              <a:buFont typeface="Arial"/>
              <a:buNone/>
            </a:pPr>
            <a:r>
              <a:rPr lang="en-US" sz="2400" b="0" i="0" u="none" strike="noStrike" cap="none" dirty="0">
                <a:solidFill>
                  <a:schemeClr val="dk1"/>
                </a:solidFill>
                <a:latin typeface="Arial"/>
                <a:ea typeface="Arial"/>
                <a:cs typeface="Arial"/>
                <a:sym typeface="Arial"/>
              </a:rPr>
              <a:t> </a:t>
            </a:r>
          </a:p>
          <a:p>
            <a:pPr marL="914400" marR="0" lvl="2" indent="0" algn="l" rtl="0">
              <a:lnSpc>
                <a:spcPct val="90000"/>
              </a:lnSpc>
              <a:spcBef>
                <a:spcPts val="48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cxnSp>
        <p:nvCxnSpPr>
          <p:cNvPr id="139" name="Shape 139"/>
          <p:cNvCxnSpPr/>
          <p:nvPr/>
        </p:nvCxnSpPr>
        <p:spPr>
          <a:xfrm rot="10800000" flipH="1">
            <a:off x="3810000" y="6019800"/>
            <a:ext cx="457200" cy="30162"/>
          </a:xfrm>
          <a:prstGeom prst="straightConnector1">
            <a:avLst/>
          </a:prstGeom>
          <a:noFill/>
          <a:ln w="9525" cap="flat" cmpd="sng">
            <a:solidFill>
              <a:schemeClr val="dk2"/>
            </a:solidFill>
            <a:prstDash val="solid"/>
            <a:miter lim="8000"/>
            <a:headEnd type="none" w="med" len="med"/>
            <a:tailEnd type="triangle" w="lg" len="lg"/>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23850" y="152400"/>
            <a:ext cx="8229600" cy="731837"/>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 Types of Covalent Bonds</a:t>
            </a:r>
          </a:p>
        </p:txBody>
      </p:sp>
      <p:pic>
        <p:nvPicPr>
          <p:cNvPr id="145" name="Shape 145"/>
          <p:cNvPicPr preferRelativeResize="0">
            <a:picLocks noGrp="1"/>
          </p:cNvPicPr>
          <p:nvPr>
            <p:ph type="body" idx="1"/>
          </p:nvPr>
        </p:nvPicPr>
        <p:blipFill rotWithShape="1">
          <a:blip r:embed="rId3">
            <a:alphaModFix/>
          </a:blip>
          <a:srcRect b="7699"/>
          <a:stretch/>
        </p:blipFill>
        <p:spPr>
          <a:xfrm>
            <a:off x="339725" y="1295400"/>
            <a:ext cx="8494712" cy="457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Lattice Energy</a:t>
            </a:r>
          </a:p>
        </p:txBody>
      </p:sp>
      <p:sp>
        <p:nvSpPr>
          <p:cNvPr id="191" name="Shape 191"/>
          <p:cNvSpPr txBox="1">
            <a:spLocks noGrp="1"/>
          </p:cNvSpPr>
          <p:nvPr>
            <p:ph type="body" idx="1"/>
          </p:nvPr>
        </p:nvSpPr>
        <p:spPr>
          <a:xfrm>
            <a:off x="457200" y="1371600"/>
            <a:ext cx="8229600" cy="1676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energy required to break an ionic bond into its gaseous foundational elements:</a:t>
            </a:r>
          </a:p>
        </p:txBody>
      </p:sp>
      <p:pic>
        <p:nvPicPr>
          <p:cNvPr id="192" name="Shape 192"/>
          <p:cNvPicPr preferRelativeResize="0"/>
          <p:nvPr/>
        </p:nvPicPr>
        <p:blipFill rotWithShape="1">
          <a:blip r:embed="rId3">
            <a:alphaModFix/>
          </a:blip>
          <a:srcRect/>
          <a:stretch/>
        </p:blipFill>
        <p:spPr>
          <a:xfrm>
            <a:off x="1676400" y="3032125"/>
            <a:ext cx="6096000" cy="34147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6944" y="497264"/>
            <a:ext cx="8724508" cy="4525963"/>
          </a:xfrm>
        </p:spPr>
        <p:txBody>
          <a:bodyPr/>
          <a:lstStyle/>
          <a:p>
            <a:pPr marL="203200" indent="0">
              <a:buNone/>
            </a:pPr>
            <a:r>
              <a:rPr lang="en-US" sz="2800" b="1" u="sng" dirty="0" smtClean="0">
                <a:solidFill>
                  <a:srgbClr val="FF0000"/>
                </a:solidFill>
              </a:rPr>
              <a:t>Lattice energy increases </a:t>
            </a:r>
            <a:r>
              <a:rPr lang="en-US" sz="2800" dirty="0" smtClean="0"/>
              <a:t>as: </a:t>
            </a:r>
          </a:p>
          <a:p>
            <a:r>
              <a:rPr lang="en-US" sz="2800" dirty="0"/>
              <a:t>I</a:t>
            </a:r>
            <a:r>
              <a:rPr lang="en-US" sz="2800" dirty="0" smtClean="0"/>
              <a:t>onic size decreases</a:t>
            </a:r>
          </a:p>
          <a:p>
            <a:r>
              <a:rPr lang="en-US" sz="2800" dirty="0" smtClean="0"/>
              <a:t>Ionic charge increases</a:t>
            </a:r>
          </a:p>
          <a:p>
            <a:endParaRPr lang="en-US" sz="2800" dirty="0"/>
          </a:p>
          <a:p>
            <a:pPr marL="203200" indent="0">
              <a:buNone/>
            </a:pPr>
            <a:r>
              <a:rPr lang="en-US" sz="2800" dirty="0"/>
              <a:t>As the size of </a:t>
            </a:r>
            <a:r>
              <a:rPr lang="en-US" sz="2800" u="sng" dirty="0">
                <a:solidFill>
                  <a:srgbClr val="FF0000"/>
                </a:solidFill>
              </a:rPr>
              <a:t>lattice energy increases</a:t>
            </a:r>
            <a:r>
              <a:rPr lang="en-US" sz="2800" dirty="0"/>
              <a:t>, it becomes difficult for ions to get separated from the ionic lattice </a:t>
            </a:r>
            <a:r>
              <a:rPr lang="en-US" sz="2800" dirty="0" smtClean="0"/>
              <a:t>which gives </a:t>
            </a:r>
            <a:r>
              <a:rPr lang="en-US" sz="2800" u="sng" dirty="0" smtClean="0">
                <a:solidFill>
                  <a:srgbClr val="FF0000"/>
                </a:solidFill>
              </a:rPr>
              <a:t>more stability </a:t>
            </a:r>
            <a:r>
              <a:rPr lang="en-US" sz="2800" dirty="0"/>
              <a:t>to the </a:t>
            </a:r>
            <a:r>
              <a:rPr lang="en-US" sz="2800" dirty="0" smtClean="0"/>
              <a:t>ionic solid. </a:t>
            </a:r>
          </a:p>
          <a:p>
            <a:pPr marL="203200" indent="0">
              <a:buNone/>
            </a:pPr>
            <a:endParaRPr lang="en-US" sz="2800" dirty="0"/>
          </a:p>
          <a:p>
            <a:pPr marL="203200" indent="0">
              <a:buNone/>
            </a:pPr>
            <a:r>
              <a:rPr lang="en-US" sz="2800" dirty="0"/>
              <a:t>Therefore, </a:t>
            </a:r>
            <a:r>
              <a:rPr lang="en-US" sz="2800" u="sng" dirty="0">
                <a:solidFill>
                  <a:srgbClr val="FF0000"/>
                </a:solidFill>
              </a:rPr>
              <a:t>ionic solids do not </a:t>
            </a:r>
            <a:r>
              <a:rPr lang="en-US" sz="2800" dirty="0"/>
              <a:t>convert into gaseous state </a:t>
            </a:r>
            <a:r>
              <a:rPr lang="en-US" sz="2800" u="sng" dirty="0">
                <a:solidFill>
                  <a:srgbClr val="FF0000"/>
                </a:solidFill>
              </a:rPr>
              <a:t>(sublime) </a:t>
            </a:r>
            <a:r>
              <a:rPr lang="en-US" sz="2800" dirty="0"/>
              <a:t>at room temperature and they melt at high temperatures</a:t>
            </a:r>
          </a:p>
          <a:p>
            <a:pPr marL="203200" indent="0">
              <a:buNone/>
            </a:pPr>
            <a:endParaRPr lang="en-US" dirty="0"/>
          </a:p>
          <a:p>
            <a:pPr marL="203200" indent="0">
              <a:buNone/>
            </a:pPr>
            <a:endParaRPr lang="en-US" dirty="0"/>
          </a:p>
          <a:p>
            <a:pPr marL="203200" indent="0">
              <a:buNone/>
            </a:pPr>
            <a:endParaRPr lang="en-US" dirty="0" smtClean="0"/>
          </a:p>
          <a:p>
            <a:endParaRPr lang="en-US" dirty="0"/>
          </a:p>
        </p:txBody>
      </p:sp>
    </p:spTree>
    <p:extLst>
      <p:ext uri="{BB962C8B-B14F-4D97-AF65-F5344CB8AC3E}">
        <p14:creationId xmlns:p14="http://schemas.microsoft.com/office/powerpoint/2010/main" val="256989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3000" b="1" u="sng" dirty="0"/>
              <a:t>8.8 Covalent Bond Energies </a:t>
            </a:r>
            <a:r>
              <a:rPr lang="en-US" sz="3000" b="1" u="sng" dirty="0" smtClean="0"/>
              <a:t/>
            </a:r>
            <a:br>
              <a:rPr lang="en-US" sz="3000" b="1" u="sng" dirty="0" smtClean="0"/>
            </a:br>
            <a:r>
              <a:rPr lang="en-US" sz="3000" b="1" u="sng" dirty="0" smtClean="0"/>
              <a:t>and </a:t>
            </a:r>
            <a:r>
              <a:rPr lang="en-US" sz="3000" b="1" u="sng" dirty="0"/>
              <a:t>Chemical Reactions</a:t>
            </a:r>
          </a:p>
        </p:txBody>
      </p:sp>
      <p:sp>
        <p:nvSpPr>
          <p:cNvPr id="198" name="Shape 198"/>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457200" marR="0" lvl="0" indent="-419100" algn="l" rtl="0">
              <a:spcBef>
                <a:spcPts val="0"/>
              </a:spcBef>
              <a:spcAft>
                <a:spcPts val="0"/>
              </a:spcAft>
              <a:buSzPts val="3000"/>
              <a:buChar char="•"/>
            </a:pPr>
            <a:r>
              <a:rPr lang="en-US" sz="3000" b="1" u="sng" dirty="0">
                <a:solidFill>
                  <a:srgbClr val="FF0000"/>
                </a:solidFill>
              </a:rPr>
              <a:t>Breaking bonds </a:t>
            </a:r>
            <a:r>
              <a:rPr lang="en-US" sz="3000" dirty="0"/>
              <a:t>requires energy, and the process is </a:t>
            </a:r>
            <a:r>
              <a:rPr lang="en-US" sz="3000" b="1" u="sng" dirty="0">
                <a:solidFill>
                  <a:srgbClr val="FF0000"/>
                </a:solidFill>
              </a:rPr>
              <a:t>endothermic.</a:t>
            </a:r>
          </a:p>
          <a:p>
            <a:pPr marL="0" marR="0" lvl="0" indent="0" algn="l" rtl="0">
              <a:spcBef>
                <a:spcPts val="0"/>
              </a:spcBef>
              <a:spcAft>
                <a:spcPts val="0"/>
              </a:spcAft>
              <a:buNone/>
            </a:pPr>
            <a:endParaRPr sz="3000" dirty="0"/>
          </a:p>
          <a:p>
            <a:pPr marL="457200" marR="0" lvl="0" indent="-419100" algn="l" rtl="0">
              <a:spcBef>
                <a:spcPts val="0"/>
              </a:spcBef>
              <a:spcAft>
                <a:spcPts val="0"/>
              </a:spcAft>
              <a:buSzPts val="3000"/>
              <a:buChar char="•"/>
            </a:pPr>
            <a:r>
              <a:rPr lang="en-US" sz="3000" dirty="0"/>
              <a:t>Based on the type of atoms involved in the bond, we can </a:t>
            </a:r>
            <a:r>
              <a:rPr lang="en-US" sz="3000" dirty="0" smtClean="0"/>
              <a:t>use </a:t>
            </a:r>
            <a:r>
              <a:rPr lang="en-US" sz="3000" dirty="0"/>
              <a:t>existing tables to look up </a:t>
            </a:r>
            <a:r>
              <a:rPr lang="en-US" sz="3000" dirty="0" smtClean="0"/>
              <a:t>the energy required </a:t>
            </a:r>
            <a:r>
              <a:rPr lang="en-US" sz="3000" dirty="0"/>
              <a:t>to break the bond.</a:t>
            </a:r>
          </a:p>
          <a:p>
            <a:pPr marL="0" marR="0" lvl="0" indent="0" algn="l" rtl="0">
              <a:spcBef>
                <a:spcPts val="0"/>
              </a:spcBef>
              <a:spcAft>
                <a:spcPts val="0"/>
              </a:spcAft>
              <a:buNone/>
            </a:pPr>
            <a:endParaRPr sz="3000" dirty="0"/>
          </a:p>
          <a:p>
            <a:pPr marL="457200" marR="0" lvl="0" indent="-419100" algn="l" rtl="0">
              <a:spcBef>
                <a:spcPts val="0"/>
              </a:spcBef>
              <a:spcAft>
                <a:spcPts val="0"/>
              </a:spcAft>
              <a:buSzPts val="3000"/>
              <a:buChar char="•"/>
            </a:pPr>
            <a:r>
              <a:rPr lang="en-US" sz="3000" dirty="0"/>
              <a:t>The values will be in </a:t>
            </a:r>
            <a:r>
              <a:rPr lang="en-US" sz="3000" b="1" u="sng" dirty="0" smtClean="0">
                <a:solidFill>
                  <a:srgbClr val="FF0000"/>
                </a:solidFill>
              </a:rPr>
              <a:t>kJ/</a:t>
            </a:r>
            <a:r>
              <a:rPr lang="en-US" sz="3000" b="1" u="sng" dirty="0" err="1" smtClean="0">
                <a:solidFill>
                  <a:srgbClr val="FF0000"/>
                </a:solidFill>
              </a:rPr>
              <a:t>mol</a:t>
            </a:r>
            <a:endParaRPr lang="en-US" sz="3000" b="1" u="sng" dirty="0">
              <a:solidFill>
                <a:srgbClr val="FF0000"/>
              </a:solidFill>
            </a:endParaRPr>
          </a:p>
          <a:p>
            <a:pPr marL="342900" marR="0" lvl="0" indent="-342900" algn="l" rtl="0">
              <a:spcBef>
                <a:spcPts val="0"/>
              </a:spcBef>
              <a:spcAft>
                <a:spcPts val="0"/>
              </a:spcAft>
              <a:buClr>
                <a:schemeClr val="dk1"/>
              </a:buClr>
              <a:buSzPts val="3200"/>
              <a:buFont typeface="Arial"/>
              <a:buNone/>
            </a:pPr>
            <a:endParaRPr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0" y="0"/>
            <a:ext cx="9144000" cy="6858000"/>
          </a:xfrm>
          <a:prstGeom prst="rect">
            <a:avLst/>
          </a:prstGeom>
          <a:noFill/>
          <a:ln>
            <a:noFill/>
          </a:ln>
        </p:spPr>
      </p:pic>
      <p:sp>
        <p:nvSpPr>
          <p:cNvPr id="211" name="Shape 211"/>
          <p:cNvSpPr txBox="1"/>
          <p:nvPr/>
        </p:nvSpPr>
        <p:spPr>
          <a:xfrm>
            <a:off x="5410750" y="855200"/>
            <a:ext cx="2302500" cy="740100"/>
          </a:xfrm>
          <a:prstGeom prst="rect">
            <a:avLst/>
          </a:prstGeom>
          <a:noFill/>
          <a:ln>
            <a:noFill/>
          </a:ln>
        </p:spPr>
        <p:txBody>
          <a:bodyPr wrap="square" lIns="91425" tIns="91425" rIns="91425" bIns="91425" anchor="t" anchorCtr="0">
            <a:noAutofit/>
          </a:bodyPr>
          <a:lstStyle/>
          <a:p>
            <a:pPr marL="0" lvl="0" indent="0">
              <a:spcBef>
                <a:spcPts val="0"/>
              </a:spcBef>
              <a:buNone/>
            </a:pPr>
            <a:r>
              <a:rPr lang="en-US" sz="2400"/>
              <a:t>(Bond Orders)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0"/>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a:solidFill>
                  <a:schemeClr val="dk2"/>
                </a:solidFill>
                <a:latin typeface="Arial"/>
                <a:ea typeface="Arial"/>
                <a:cs typeface="Arial"/>
                <a:sym typeface="Arial"/>
              </a:rPr>
              <a:t>Bonding Basics</a:t>
            </a:r>
          </a:p>
        </p:txBody>
      </p:sp>
      <p:sp>
        <p:nvSpPr>
          <p:cNvPr id="97" name="Shape 97"/>
          <p:cNvSpPr txBox="1">
            <a:spLocks noGrp="1"/>
          </p:cNvSpPr>
          <p:nvPr>
            <p:ph type="body" idx="1"/>
          </p:nvPr>
        </p:nvSpPr>
        <p:spPr>
          <a:xfrm>
            <a:off x="304800" y="1066800"/>
            <a:ext cx="8686800" cy="55626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400" b="1" i="0" u="sng" strike="noStrike" cap="none" dirty="0">
                <a:solidFill>
                  <a:srgbClr val="FF0000"/>
                </a:solidFill>
                <a:latin typeface="Arial"/>
                <a:ea typeface="Arial"/>
                <a:cs typeface="Arial"/>
                <a:sym typeface="Arial"/>
              </a:rPr>
              <a:t>Atoms will position themselves so that the system will achieve the lowest possible energy.</a:t>
            </a:r>
          </a:p>
          <a:p>
            <a:pPr marL="0" marR="0" lvl="0" indent="0" algn="l" rtl="0">
              <a:lnSpc>
                <a:spcPct val="90000"/>
              </a:lnSpc>
              <a:spcBef>
                <a:spcPts val="48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ts val="2400"/>
              <a:buFont typeface="Arial"/>
              <a:buChar char="•"/>
            </a:pPr>
            <a:r>
              <a:rPr lang="en-US" sz="2400" b="1" i="0" u="none" strike="noStrike" cap="none" dirty="0">
                <a:solidFill>
                  <a:srgbClr val="FF0000"/>
                </a:solidFill>
                <a:latin typeface="Arial"/>
                <a:ea typeface="Arial"/>
                <a:cs typeface="Arial"/>
                <a:sym typeface="Arial"/>
              </a:rPr>
              <a:t>The distance where this energy is minimal is the </a:t>
            </a:r>
            <a:r>
              <a:rPr lang="en-US" sz="2400" b="1" i="0" u="sng" strike="noStrike" cap="none" dirty="0">
                <a:solidFill>
                  <a:srgbClr val="FF0000"/>
                </a:solidFill>
                <a:latin typeface="Arial"/>
                <a:ea typeface="Arial"/>
                <a:cs typeface="Arial"/>
                <a:sym typeface="Arial"/>
              </a:rPr>
              <a:t>bond length </a:t>
            </a:r>
            <a:r>
              <a:rPr lang="en-US" sz="2400" b="0" i="0" u="none" strike="noStrike" cap="none" dirty="0">
                <a:solidFill>
                  <a:schemeClr val="dk1"/>
                </a:solidFill>
                <a:latin typeface="Arial"/>
                <a:ea typeface="Arial"/>
                <a:cs typeface="Arial"/>
                <a:sym typeface="Arial"/>
              </a:rPr>
              <a:t>(distance between 2 nuclei, usually in nm or pm).</a:t>
            </a:r>
          </a:p>
          <a:p>
            <a:pPr marL="0" marR="0" lvl="0" indent="0" algn="l" rtl="0">
              <a:lnSpc>
                <a:spcPct val="90000"/>
              </a:lnSpc>
              <a:spcBef>
                <a:spcPts val="48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energy required to break a bond is called </a:t>
            </a:r>
            <a:r>
              <a:rPr lang="en-US" sz="2400" b="0" i="0" u="none" strike="noStrike" cap="none" dirty="0">
                <a:solidFill>
                  <a:schemeClr val="tx1"/>
                </a:solidFill>
                <a:latin typeface="Arial"/>
                <a:ea typeface="Arial"/>
                <a:cs typeface="Arial"/>
                <a:sym typeface="Arial"/>
              </a:rPr>
              <a:t>the</a:t>
            </a:r>
            <a:r>
              <a:rPr lang="en-US" sz="2400" b="0" i="0" u="none" strike="noStrike" cap="none" dirty="0">
                <a:solidFill>
                  <a:srgbClr val="FF0000"/>
                </a:solidFill>
                <a:latin typeface="Arial"/>
                <a:ea typeface="Arial"/>
                <a:cs typeface="Arial"/>
                <a:sym typeface="Arial"/>
              </a:rPr>
              <a:t> </a:t>
            </a:r>
            <a:r>
              <a:rPr lang="en-US" sz="2400" b="1" i="0" u="sng" strike="noStrike" cap="none" dirty="0">
                <a:solidFill>
                  <a:srgbClr val="FF0000"/>
                </a:solidFill>
                <a:latin typeface="Arial"/>
                <a:ea typeface="Arial"/>
                <a:cs typeface="Arial"/>
                <a:sym typeface="Arial"/>
              </a:rPr>
              <a:t>bond energy </a:t>
            </a:r>
            <a:r>
              <a:rPr lang="en-US" sz="2400" b="0" i="0" u="none" strike="noStrike" cap="none" dirty="0">
                <a:solidFill>
                  <a:schemeClr val="dk1"/>
                </a:solidFill>
                <a:latin typeface="Arial"/>
                <a:ea typeface="Arial"/>
                <a:cs typeface="Arial"/>
                <a:sym typeface="Arial"/>
              </a:rPr>
              <a:t>(usually in kJ/</a:t>
            </a:r>
            <a:r>
              <a:rPr lang="en-US" sz="2400" b="0" i="0" u="none" strike="noStrike" cap="none" dirty="0" err="1">
                <a:solidFill>
                  <a:schemeClr val="dk1"/>
                </a:solidFill>
                <a:latin typeface="Arial"/>
                <a:ea typeface="Arial"/>
                <a:cs typeface="Arial"/>
                <a:sym typeface="Arial"/>
              </a:rPr>
              <a:t>mol</a:t>
            </a:r>
            <a:r>
              <a:rPr lang="en-US" sz="2400" b="0" i="0" u="none" strike="noStrike" cap="none" dirty="0" smtClean="0">
                <a:solidFill>
                  <a:schemeClr val="dk1"/>
                </a:solidFill>
                <a:latin typeface="Arial"/>
                <a:ea typeface="Arial"/>
                <a:cs typeface="Arial"/>
                <a:sym typeface="Arial"/>
              </a:rPr>
              <a:t>).</a:t>
            </a:r>
          </a:p>
          <a:p>
            <a:pPr marL="0" marR="0" lvl="0" indent="0" algn="l" rtl="0">
              <a:lnSpc>
                <a:spcPct val="90000"/>
              </a:lnSpc>
              <a:spcBef>
                <a:spcPts val="480"/>
              </a:spcBef>
              <a:spcAft>
                <a:spcPts val="0"/>
              </a:spcAft>
              <a:buClr>
                <a:schemeClr val="dk1"/>
              </a:buClr>
              <a:buSzPts val="2400"/>
              <a:buFont typeface="Arial"/>
              <a:buChar char="•"/>
            </a:pPr>
            <a:endParaRPr lang="en-US" sz="2400" dirty="0"/>
          </a:p>
          <a:p>
            <a:pPr marL="0" marR="0" lvl="0" indent="0" algn="l" rtl="0">
              <a:lnSpc>
                <a:spcPct val="90000"/>
              </a:lnSpc>
              <a:spcBef>
                <a:spcPts val="480"/>
              </a:spcBef>
              <a:spcAft>
                <a:spcPts val="0"/>
              </a:spcAft>
              <a:buClr>
                <a:schemeClr val="dk1"/>
              </a:buClr>
              <a:buSzPts val="2400"/>
              <a:buFont typeface="Arial"/>
              <a:buChar char="•"/>
            </a:pPr>
            <a:r>
              <a:rPr lang="en-US" sz="2400" b="1" i="1" u="none" strike="noStrike" cap="none" dirty="0" smtClean="0">
                <a:solidFill>
                  <a:schemeClr val="dk1"/>
                </a:solidFill>
                <a:latin typeface="Arial"/>
                <a:ea typeface="Arial"/>
                <a:cs typeface="Arial"/>
                <a:sym typeface="Arial"/>
              </a:rPr>
              <a:t>The </a:t>
            </a:r>
            <a:r>
              <a:rPr lang="en-US" sz="2400" b="1" i="1" u="sng" strike="noStrike" cap="none" dirty="0">
                <a:solidFill>
                  <a:srgbClr val="FF0000"/>
                </a:solidFill>
                <a:latin typeface="Arial"/>
                <a:ea typeface="Arial"/>
                <a:cs typeface="Arial"/>
                <a:sym typeface="Arial"/>
              </a:rPr>
              <a:t>shorter the bond length </a:t>
            </a:r>
            <a:r>
              <a:rPr lang="en-US" sz="2400" b="1" i="1" u="none" strike="noStrike" cap="none" dirty="0">
                <a:solidFill>
                  <a:schemeClr val="dk1"/>
                </a:solidFill>
                <a:latin typeface="Arial"/>
                <a:ea typeface="Arial"/>
                <a:cs typeface="Arial"/>
                <a:sym typeface="Arial"/>
              </a:rPr>
              <a:t>(the stronger the </a:t>
            </a:r>
            <a:r>
              <a:rPr lang="en-US" sz="2400" b="1" i="1" u="none" strike="noStrike" cap="none" dirty="0" smtClean="0">
                <a:solidFill>
                  <a:schemeClr val="dk1"/>
                </a:solidFill>
                <a:latin typeface="Arial"/>
                <a:ea typeface="Arial"/>
                <a:cs typeface="Arial"/>
                <a:sym typeface="Arial"/>
              </a:rPr>
              <a:t>attraction and </a:t>
            </a:r>
            <a:r>
              <a:rPr lang="en-US" sz="2400" b="1" i="1" u="none" strike="noStrike" cap="none" dirty="0">
                <a:solidFill>
                  <a:schemeClr val="dk1"/>
                </a:solidFill>
                <a:latin typeface="Arial"/>
                <a:ea typeface="Arial"/>
                <a:cs typeface="Arial"/>
                <a:sym typeface="Arial"/>
              </a:rPr>
              <a:t>the higher the bond energy</a:t>
            </a:r>
            <a:r>
              <a:rPr lang="en-US" sz="2400" b="1" i="1" u="none" strike="noStrike" cap="none" dirty="0" smtClean="0">
                <a:solidFill>
                  <a:schemeClr val="dk1"/>
                </a:solidFill>
                <a:latin typeface="Arial"/>
                <a:ea typeface="Arial"/>
                <a:cs typeface="Arial"/>
                <a:sym typeface="Arial"/>
              </a:rPr>
              <a:t>.)</a:t>
            </a:r>
            <a:endParaRPr lang="en-US" sz="2400" b="1" i="1" u="none" strike="noStrike" cap="none" dirty="0">
              <a:solidFill>
                <a:schemeClr val="dk1"/>
              </a:solidFill>
              <a:latin typeface="Arial"/>
              <a:ea typeface="Arial"/>
              <a:cs typeface="Arial"/>
              <a:sym typeface="Arial"/>
            </a:endParaRPr>
          </a:p>
          <a:p>
            <a:pPr marL="457200" marR="0" lvl="1" indent="0" algn="l" rtl="0">
              <a:lnSpc>
                <a:spcPct val="90000"/>
              </a:lnSpc>
              <a:spcBef>
                <a:spcPts val="480"/>
              </a:spcBef>
              <a:spcAft>
                <a:spcPts val="0"/>
              </a:spcAft>
              <a:buClr>
                <a:schemeClr val="dk1"/>
              </a:buClr>
              <a:buFont typeface="Arial"/>
              <a:buNone/>
            </a:pPr>
            <a:endParaRPr sz="2400" b="1" i="1"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292750" y="547650"/>
            <a:ext cx="8229600" cy="4526100"/>
          </a:xfrm>
          <a:prstGeom prst="rect">
            <a:avLst/>
          </a:prstGeom>
        </p:spPr>
        <p:txBody>
          <a:bodyPr wrap="square" lIns="91425" tIns="91425" rIns="91425" bIns="91425" anchor="t" anchorCtr="0">
            <a:noAutofit/>
          </a:bodyPr>
          <a:lstStyle/>
          <a:p>
            <a:pPr marL="342900" lvl="0" indent="-139700">
              <a:spcBef>
                <a:spcPts val="0"/>
              </a:spcBef>
              <a:buNone/>
            </a:pPr>
            <a:r>
              <a:rPr lang="en-US" b="1" u="sng" dirty="0">
                <a:solidFill>
                  <a:srgbClr val="FF0000"/>
                </a:solidFill>
              </a:rPr>
              <a:t>Relationships:</a:t>
            </a:r>
          </a:p>
          <a:p>
            <a:pPr marL="457200" lvl="0" indent="-406400" rtl="0">
              <a:spcBef>
                <a:spcPts val="0"/>
              </a:spcBef>
              <a:buSzPts val="2800"/>
              <a:buChar char="•"/>
            </a:pPr>
            <a:r>
              <a:rPr lang="en-US" sz="2800" dirty="0">
                <a:solidFill>
                  <a:schemeClr val="tx1"/>
                </a:solidFill>
              </a:rPr>
              <a:t>Atomic radius </a:t>
            </a:r>
            <a:r>
              <a:rPr lang="en-US" sz="2800" dirty="0"/>
              <a:t>will influence bond length, </a:t>
            </a:r>
            <a:r>
              <a:rPr lang="en-US" sz="2800" u="sng" dirty="0">
                <a:solidFill>
                  <a:srgbClr val="FF0000"/>
                </a:solidFill>
              </a:rPr>
              <a:t>larger atoms will have longer bond lengths.</a:t>
            </a:r>
          </a:p>
          <a:p>
            <a:pPr marL="0" lvl="0" indent="0" rtl="0">
              <a:spcBef>
                <a:spcPts val="0"/>
              </a:spcBef>
              <a:buNone/>
            </a:pPr>
            <a:endParaRPr sz="2800" dirty="0"/>
          </a:p>
          <a:p>
            <a:pPr marL="457200" lvl="0" indent="-406400" rtl="0">
              <a:spcBef>
                <a:spcPts val="0"/>
              </a:spcBef>
              <a:buSzPts val="2800"/>
              <a:buChar char="•"/>
            </a:pPr>
            <a:r>
              <a:rPr lang="en-US" sz="2800" u="sng" dirty="0" smtClean="0">
                <a:solidFill>
                  <a:srgbClr val="FF0000"/>
                </a:solidFill>
              </a:rPr>
              <a:t>Bond </a:t>
            </a:r>
            <a:r>
              <a:rPr lang="en-US" sz="2800" u="sng" dirty="0">
                <a:solidFill>
                  <a:srgbClr val="FF0000"/>
                </a:solidFill>
              </a:rPr>
              <a:t>length and bond energy </a:t>
            </a:r>
            <a:r>
              <a:rPr lang="en-US" sz="2800" u="sng" dirty="0" smtClean="0">
                <a:solidFill>
                  <a:srgbClr val="FF0000"/>
                </a:solidFill>
              </a:rPr>
              <a:t>are </a:t>
            </a:r>
            <a:r>
              <a:rPr lang="en-US" sz="2800" u="sng" dirty="0">
                <a:solidFill>
                  <a:srgbClr val="FF0000"/>
                </a:solidFill>
              </a:rPr>
              <a:t>inverse</a:t>
            </a:r>
            <a:r>
              <a:rPr lang="en-US" sz="2800" dirty="0"/>
              <a:t>, as the bond length increases the bond energy decreases.</a:t>
            </a:r>
          </a:p>
          <a:p>
            <a:pPr marL="0" lvl="0" indent="0" rtl="0">
              <a:spcBef>
                <a:spcPts val="0"/>
              </a:spcBef>
              <a:buNone/>
            </a:pPr>
            <a:endParaRPr sz="2800" dirty="0"/>
          </a:p>
          <a:p>
            <a:pPr marL="457200" lvl="0" indent="-406400" rtl="0">
              <a:spcBef>
                <a:spcPts val="0"/>
              </a:spcBef>
              <a:buSzPts val="2800"/>
              <a:buChar char="•"/>
            </a:pPr>
            <a:r>
              <a:rPr lang="en-US" sz="2800" dirty="0"/>
              <a:t>As the </a:t>
            </a:r>
            <a:r>
              <a:rPr lang="en-US" sz="2800" u="sng" dirty="0">
                <a:solidFill>
                  <a:srgbClr val="FF0000"/>
                </a:solidFill>
              </a:rPr>
              <a:t>number of shared pairs </a:t>
            </a:r>
            <a:r>
              <a:rPr lang="en-US" sz="2800" u="sng" dirty="0" smtClean="0">
                <a:solidFill>
                  <a:srgbClr val="FF0000"/>
                </a:solidFill>
              </a:rPr>
              <a:t>of electrons increases</a:t>
            </a:r>
            <a:r>
              <a:rPr lang="en-US" sz="2800" u="sng" dirty="0">
                <a:solidFill>
                  <a:srgbClr val="FF0000"/>
                </a:solidFill>
              </a:rPr>
              <a:t>, bond length shortens </a:t>
            </a:r>
            <a:r>
              <a:rPr lang="en-US" sz="2800" dirty="0"/>
              <a:t>and bond energy increases.</a:t>
            </a:r>
          </a:p>
          <a:p>
            <a:pPr marL="203200" lvl="0" indent="0">
              <a:spcBef>
                <a:spcPts val="0"/>
              </a:spcBef>
              <a:buNone/>
            </a:pP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1"/>
            <a:ext cx="8229600" cy="597000"/>
          </a:xfrm>
          <a:prstGeom prst="rect">
            <a:avLst/>
          </a:prstGeom>
        </p:spPr>
        <p:txBody>
          <a:bodyPr wrap="square" lIns="91425" tIns="91425" rIns="91425" bIns="91425" anchor="ctr" anchorCtr="0">
            <a:noAutofit/>
          </a:bodyPr>
          <a:lstStyle/>
          <a:p>
            <a:pPr marL="0" lvl="0" indent="0">
              <a:spcBef>
                <a:spcPts val="0"/>
              </a:spcBef>
              <a:buNone/>
            </a:pPr>
            <a:r>
              <a:rPr lang="en-US" sz="3000" u="sng" dirty="0">
                <a:solidFill>
                  <a:srgbClr val="FF0000"/>
                </a:solidFill>
              </a:rPr>
              <a:t>Calculating Δ H from bond energies</a:t>
            </a:r>
          </a:p>
        </p:txBody>
      </p:sp>
      <p:sp>
        <p:nvSpPr>
          <p:cNvPr id="224" name="Shape 224"/>
          <p:cNvSpPr txBox="1">
            <a:spLocks noGrp="1"/>
          </p:cNvSpPr>
          <p:nvPr>
            <p:ph type="body" idx="1"/>
          </p:nvPr>
        </p:nvSpPr>
        <p:spPr>
          <a:xfrm>
            <a:off x="309200" y="871625"/>
            <a:ext cx="8229600" cy="4526100"/>
          </a:xfrm>
          <a:prstGeom prst="rect">
            <a:avLst/>
          </a:prstGeom>
        </p:spPr>
        <p:txBody>
          <a:bodyPr wrap="square" lIns="91425" tIns="91425" rIns="91425" bIns="91425" anchor="t" anchorCtr="0">
            <a:noAutofit/>
          </a:bodyPr>
          <a:lstStyle/>
          <a:p>
            <a:pPr marL="0" lvl="0" indent="0" algn="l" rtl="0">
              <a:spcBef>
                <a:spcPts val="0"/>
              </a:spcBef>
              <a:buNone/>
            </a:pPr>
            <a:r>
              <a:rPr lang="en-US" sz="3000"/>
              <a:t>ΔH = 						   </a:t>
            </a:r>
            <a:r>
              <a:rPr lang="en-US" sz="4800"/>
              <a:t> -</a:t>
            </a:r>
            <a:r>
              <a:rPr lang="en-US" sz="3000"/>
              <a:t> </a:t>
            </a:r>
          </a:p>
          <a:p>
            <a:pPr marL="0" lvl="0" indent="0" algn="l" rtl="0">
              <a:spcBef>
                <a:spcPts val="0"/>
              </a:spcBef>
              <a:buNone/>
            </a:pPr>
            <a:endParaRPr sz="3000"/>
          </a:p>
          <a:p>
            <a:pPr marL="0" lvl="0" indent="0" algn="l" rtl="0">
              <a:spcBef>
                <a:spcPts val="0"/>
              </a:spcBef>
              <a:buNone/>
            </a:pPr>
            <a:endParaRPr sz="3000"/>
          </a:p>
          <a:p>
            <a:pPr marL="0" lvl="0" indent="0" algn="l" rtl="0">
              <a:spcBef>
                <a:spcPts val="0"/>
              </a:spcBef>
              <a:buNone/>
            </a:pPr>
            <a:endParaRPr sz="3000"/>
          </a:p>
          <a:p>
            <a:pPr marL="0" lvl="0" indent="-69850" algn="l" rtl="0">
              <a:spcBef>
                <a:spcPts val="0"/>
              </a:spcBef>
              <a:buClr>
                <a:schemeClr val="dk1"/>
              </a:buClr>
              <a:buSzPts val="1100"/>
              <a:buFont typeface="Arial"/>
              <a:buNone/>
            </a:pPr>
            <a:endParaRPr sz="3000"/>
          </a:p>
        </p:txBody>
      </p:sp>
      <p:sp>
        <p:nvSpPr>
          <p:cNvPr id="225" name="Shape 225"/>
          <p:cNvSpPr txBox="1"/>
          <p:nvPr/>
        </p:nvSpPr>
        <p:spPr>
          <a:xfrm>
            <a:off x="1332125" y="871625"/>
            <a:ext cx="2746500" cy="899700"/>
          </a:xfrm>
          <a:prstGeom prst="rect">
            <a:avLst/>
          </a:prstGeom>
          <a:noFill/>
          <a:ln>
            <a:noFill/>
          </a:ln>
        </p:spPr>
        <p:txBody>
          <a:bodyPr wrap="square" lIns="91425" tIns="91425" rIns="91425" bIns="91425" anchor="t" anchorCtr="0">
            <a:noAutofit/>
          </a:bodyPr>
          <a:lstStyle/>
          <a:p>
            <a:pPr marL="0" lvl="0" indent="0">
              <a:spcBef>
                <a:spcPts val="0"/>
              </a:spcBef>
              <a:buNone/>
            </a:pPr>
            <a:r>
              <a:rPr lang="en-US" sz="2400"/>
              <a:t>Energy required to break the bonds</a:t>
            </a:r>
          </a:p>
        </p:txBody>
      </p:sp>
      <p:sp>
        <p:nvSpPr>
          <p:cNvPr id="226" name="Shape 226"/>
          <p:cNvSpPr txBox="1"/>
          <p:nvPr/>
        </p:nvSpPr>
        <p:spPr>
          <a:xfrm>
            <a:off x="5229825" y="871625"/>
            <a:ext cx="3108300" cy="1143000"/>
          </a:xfrm>
          <a:prstGeom prst="rect">
            <a:avLst/>
          </a:prstGeom>
          <a:noFill/>
          <a:ln>
            <a:noFill/>
          </a:ln>
        </p:spPr>
        <p:txBody>
          <a:bodyPr wrap="square" lIns="91425" tIns="91425" rIns="91425" bIns="91425" anchor="t" anchorCtr="0">
            <a:noAutofit/>
          </a:bodyPr>
          <a:lstStyle/>
          <a:p>
            <a:pPr marL="0" lvl="0" indent="0">
              <a:spcBef>
                <a:spcPts val="0"/>
              </a:spcBef>
              <a:buNone/>
            </a:pPr>
            <a:r>
              <a:rPr lang="en-US" sz="2400"/>
              <a:t>Energy released when bond form</a:t>
            </a:r>
          </a:p>
        </p:txBody>
      </p:sp>
      <p:pic>
        <p:nvPicPr>
          <p:cNvPr id="227" name="Shape 227"/>
          <p:cNvPicPr preferRelativeResize="0"/>
          <p:nvPr/>
        </p:nvPicPr>
        <p:blipFill>
          <a:blip r:embed="rId3">
            <a:alphaModFix/>
          </a:blip>
          <a:stretch>
            <a:fillRect/>
          </a:stretch>
        </p:blipFill>
        <p:spPr>
          <a:xfrm>
            <a:off x="561900" y="1771325"/>
            <a:ext cx="7724175" cy="973975"/>
          </a:xfrm>
          <a:prstGeom prst="rect">
            <a:avLst/>
          </a:prstGeom>
          <a:noFill/>
          <a:ln>
            <a:noFill/>
          </a:ln>
        </p:spPr>
      </p:pic>
      <p:pic>
        <p:nvPicPr>
          <p:cNvPr id="228" name="Shape 228"/>
          <p:cNvPicPr preferRelativeResize="0"/>
          <p:nvPr/>
        </p:nvPicPr>
        <p:blipFill>
          <a:blip r:embed="rId4">
            <a:alphaModFix/>
          </a:blip>
          <a:stretch>
            <a:fillRect/>
          </a:stretch>
        </p:blipFill>
        <p:spPr>
          <a:xfrm>
            <a:off x="561900" y="2745300"/>
            <a:ext cx="7724175" cy="7308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marL="0" lvl="0" indent="0">
              <a:spcBef>
                <a:spcPts val="0"/>
              </a:spcBef>
              <a:buNone/>
            </a:pPr>
            <a:r>
              <a:rPr lang="en-US"/>
              <a:t>Solution</a:t>
            </a:r>
          </a:p>
        </p:txBody>
      </p:sp>
      <p:pic>
        <p:nvPicPr>
          <p:cNvPr id="235" name="Shape 235"/>
          <p:cNvPicPr preferRelativeResize="0"/>
          <p:nvPr/>
        </p:nvPicPr>
        <p:blipFill>
          <a:blip r:embed="rId3">
            <a:alphaModFix/>
          </a:blip>
          <a:stretch>
            <a:fillRect/>
          </a:stretch>
        </p:blipFill>
        <p:spPr>
          <a:xfrm>
            <a:off x="344275" y="2016750"/>
            <a:ext cx="8229601" cy="35463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7159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8.10 Lewis Structures</a:t>
            </a:r>
          </a:p>
        </p:txBody>
      </p:sp>
      <p:sp>
        <p:nvSpPr>
          <p:cNvPr id="242" name="Shape 242"/>
          <p:cNvSpPr txBox="1">
            <a:spLocks noGrp="1"/>
          </p:cNvSpPr>
          <p:nvPr>
            <p:ph type="body" idx="1"/>
          </p:nvPr>
        </p:nvSpPr>
        <p:spPr>
          <a:xfrm>
            <a:off x="304800" y="1143000"/>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sng" dirty="0">
                <a:solidFill>
                  <a:srgbClr val="FF0000"/>
                </a:solidFill>
                <a:latin typeface="Arial"/>
                <a:ea typeface="Arial"/>
                <a:cs typeface="Arial"/>
                <a:sym typeface="Arial"/>
              </a:rPr>
              <a:t>Lewis Dot Diagrams </a:t>
            </a:r>
            <a:r>
              <a:rPr lang="en-US" sz="2800" b="0" i="0" u="none" dirty="0">
                <a:solidFill>
                  <a:schemeClr val="dk1"/>
                </a:solidFill>
                <a:latin typeface="Arial"/>
                <a:ea typeface="Arial"/>
                <a:cs typeface="Arial"/>
                <a:sym typeface="Arial"/>
              </a:rPr>
              <a:t>represent the number of valence electrons present in an atom. </a:t>
            </a:r>
          </a:p>
          <a:p>
            <a:pPr marL="342900" marR="0" lvl="0" indent="-342900" algn="l" rtl="0">
              <a:lnSpc>
                <a:spcPct val="100000"/>
              </a:lnSpc>
              <a:spcBef>
                <a:spcPts val="560"/>
              </a:spcBef>
              <a:spcAft>
                <a:spcPts val="0"/>
              </a:spcAft>
              <a:buClr>
                <a:schemeClr val="dk1"/>
              </a:buClr>
              <a:buSzPts val="2800"/>
              <a:buFont typeface="Arial"/>
              <a:buChar char="•"/>
            </a:pPr>
            <a:r>
              <a:rPr lang="en-US" sz="2800" b="1" i="0" u="sng" dirty="0">
                <a:solidFill>
                  <a:srgbClr val="FF0000"/>
                </a:solidFill>
                <a:latin typeface="Arial"/>
                <a:ea typeface="Arial"/>
                <a:cs typeface="Arial"/>
                <a:sym typeface="Arial"/>
              </a:rPr>
              <a:t>Lewis structures </a:t>
            </a:r>
            <a:r>
              <a:rPr lang="en-US" sz="2800" b="0" i="0" u="none" dirty="0">
                <a:solidFill>
                  <a:schemeClr val="dk1"/>
                </a:solidFill>
                <a:latin typeface="Arial"/>
                <a:ea typeface="Arial"/>
                <a:cs typeface="Arial"/>
                <a:sym typeface="Arial"/>
              </a:rPr>
              <a:t>are often used to indicate the bonds in a covalent molecule.</a:t>
            </a:r>
          </a:p>
          <a:p>
            <a:pPr marL="342900" marR="0" lvl="0" indent="-342900" algn="l" rtl="0">
              <a:lnSpc>
                <a:spcPct val="100000"/>
              </a:lnSpc>
              <a:spcBef>
                <a:spcPts val="560"/>
              </a:spcBef>
              <a:spcAft>
                <a:spcPts val="0"/>
              </a:spcAft>
              <a:buClr>
                <a:schemeClr val="dk1"/>
              </a:buClr>
              <a:buSzPts val="2800"/>
              <a:buFont typeface="Arial"/>
              <a:buChar char="•"/>
            </a:pPr>
            <a:r>
              <a:rPr lang="en-US" sz="2800" b="0" i="0" u="sng" dirty="0">
                <a:solidFill>
                  <a:srgbClr val="FF0000"/>
                </a:solidFill>
                <a:latin typeface="Arial"/>
                <a:ea typeface="Arial"/>
                <a:cs typeface="Arial"/>
                <a:sym typeface="Arial"/>
              </a:rPr>
              <a:t> </a:t>
            </a:r>
            <a:r>
              <a:rPr lang="en-US" sz="2800" b="1" i="0" u="sng" dirty="0">
                <a:solidFill>
                  <a:srgbClr val="FF0000"/>
                </a:solidFill>
                <a:latin typeface="Arial"/>
                <a:ea typeface="Arial"/>
                <a:cs typeface="Arial"/>
                <a:sym typeface="Arial"/>
              </a:rPr>
              <a:t>Lines are used to represent bonds </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1 line = single bond,</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2 lines = double bond</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3 lines = triple bond</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2 dots represent lone pairs of electrons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27037" y="228600"/>
            <a:ext cx="8229600" cy="5635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a:solidFill>
                  <a:schemeClr val="dk2"/>
                </a:solidFill>
                <a:latin typeface="Arial"/>
                <a:ea typeface="Arial"/>
                <a:cs typeface="Arial"/>
                <a:sym typeface="Arial"/>
              </a:rPr>
              <a:t>Drawing Lewis Structures</a:t>
            </a:r>
          </a:p>
        </p:txBody>
      </p:sp>
      <p:sp>
        <p:nvSpPr>
          <p:cNvPr id="256" name="Shape 256"/>
          <p:cNvSpPr txBox="1">
            <a:spLocks noGrp="1"/>
          </p:cNvSpPr>
          <p:nvPr>
            <p:ph type="body" idx="1"/>
          </p:nvPr>
        </p:nvSpPr>
        <p:spPr>
          <a:xfrm>
            <a:off x="427037" y="1066800"/>
            <a:ext cx="8229600" cy="54102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1.</a:t>
            </a:r>
            <a:r>
              <a:rPr lang="en-US" sz="1900" b="0" i="0" u="none">
                <a:solidFill>
                  <a:schemeClr val="dk1"/>
                </a:solidFill>
                <a:latin typeface="Arial"/>
                <a:ea typeface="Arial"/>
                <a:cs typeface="Arial"/>
                <a:sym typeface="Arial"/>
              </a:rPr>
              <a:t> Count the </a:t>
            </a:r>
            <a:r>
              <a:rPr lang="en-US" sz="1900" b="1" i="0" u="sng">
                <a:solidFill>
                  <a:schemeClr val="dk1"/>
                </a:solidFill>
                <a:latin typeface="Arial"/>
                <a:ea typeface="Arial"/>
                <a:cs typeface="Arial"/>
                <a:sym typeface="Arial"/>
              </a:rPr>
              <a:t>total number of valence electrons in the molecule</a:t>
            </a:r>
            <a:r>
              <a:rPr lang="en-US" sz="1900" b="0" i="0" u="none">
                <a:solidFill>
                  <a:schemeClr val="dk1"/>
                </a:solidFill>
                <a:latin typeface="Arial"/>
                <a:ea typeface="Arial"/>
                <a:cs typeface="Arial"/>
                <a:sym typeface="Arial"/>
              </a:rPr>
              <a:t>. If you divide this by 2, it will give you the # of bonds needed to draw the structure.</a:t>
            </a:r>
          </a:p>
          <a:p>
            <a:pPr marL="342900" marR="0" lvl="0" indent="-342900" algn="l" rtl="0">
              <a:lnSpc>
                <a:spcPct val="80000"/>
              </a:lnSpc>
              <a:spcBef>
                <a:spcPts val="400"/>
              </a:spcBef>
              <a:spcAft>
                <a:spcPts val="0"/>
              </a:spcAft>
              <a:buClr>
                <a:schemeClr val="dk1"/>
              </a:buClr>
              <a:buFont typeface="Arial"/>
              <a:buNone/>
            </a:pPr>
            <a:endParaRPr sz="19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1900" b="0" i="0" u="none">
                <a:solidFill>
                  <a:schemeClr val="dk1"/>
                </a:solidFill>
                <a:latin typeface="Arial"/>
                <a:ea typeface="Arial"/>
                <a:cs typeface="Arial"/>
                <a:sym typeface="Arial"/>
              </a:rPr>
              <a:t>2.  Create a “skeleton” structure by connecting surrounding atoms to the central atom. </a:t>
            </a:r>
            <a:r>
              <a:rPr lang="en-US" sz="1900" b="1" i="0" u="sng">
                <a:solidFill>
                  <a:schemeClr val="dk1"/>
                </a:solidFill>
                <a:latin typeface="Arial"/>
                <a:ea typeface="Arial"/>
                <a:cs typeface="Arial"/>
                <a:sym typeface="Arial"/>
              </a:rPr>
              <a:t>The central atom </a:t>
            </a:r>
            <a:r>
              <a:rPr lang="en-US" sz="1900" b="0" i="0" u="none">
                <a:solidFill>
                  <a:schemeClr val="dk1"/>
                </a:solidFill>
                <a:latin typeface="Arial"/>
                <a:ea typeface="Arial"/>
                <a:cs typeface="Arial"/>
                <a:sym typeface="Arial"/>
              </a:rPr>
              <a:t>is the one that there is one of or the least electronegative (generally the first element in the formula is the central).</a:t>
            </a:r>
          </a:p>
          <a:p>
            <a:pPr marL="342900" marR="0" lvl="0" indent="-342900" algn="l" rtl="0">
              <a:lnSpc>
                <a:spcPct val="80000"/>
              </a:lnSpc>
              <a:spcBef>
                <a:spcPts val="400"/>
              </a:spcBef>
              <a:spcAft>
                <a:spcPts val="0"/>
              </a:spcAft>
              <a:buClr>
                <a:schemeClr val="dk1"/>
              </a:buClr>
              <a:buFont typeface="Arial"/>
              <a:buNone/>
            </a:pPr>
            <a:endParaRPr sz="19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1900" b="0" i="0" u="none">
                <a:solidFill>
                  <a:schemeClr val="dk1"/>
                </a:solidFill>
                <a:latin typeface="Arial"/>
                <a:ea typeface="Arial"/>
                <a:cs typeface="Arial"/>
                <a:sym typeface="Arial"/>
              </a:rPr>
              <a:t>3.  </a:t>
            </a:r>
            <a:r>
              <a:rPr lang="en-US" sz="1900" b="1" i="0" u="sng">
                <a:solidFill>
                  <a:schemeClr val="dk1"/>
                </a:solidFill>
                <a:latin typeface="Arial"/>
                <a:ea typeface="Arial"/>
                <a:cs typeface="Arial"/>
                <a:sym typeface="Arial"/>
              </a:rPr>
              <a:t>Place electrons </a:t>
            </a:r>
            <a:r>
              <a:rPr lang="en-US" sz="1900" b="1" u="sng"/>
              <a:t>between the central atom and</a:t>
            </a:r>
            <a:r>
              <a:rPr lang="en-US" sz="1900" b="1" i="0" u="sng">
                <a:solidFill>
                  <a:schemeClr val="dk1"/>
                </a:solidFill>
                <a:latin typeface="Arial"/>
                <a:ea typeface="Arial"/>
                <a:cs typeface="Arial"/>
                <a:sym typeface="Arial"/>
              </a:rPr>
              <a:t> surrounding atoms so th</a:t>
            </a:r>
            <a:r>
              <a:rPr lang="en-US" sz="1900" b="1" u="sng"/>
              <a:t>at it has an octet.</a:t>
            </a:r>
            <a:r>
              <a:rPr lang="en-US" sz="1900" b="1" i="0" u="sng">
                <a:solidFill>
                  <a:schemeClr val="dk1"/>
                </a:solidFill>
                <a:latin typeface="Arial"/>
                <a:ea typeface="Arial"/>
                <a:cs typeface="Arial"/>
                <a:sym typeface="Arial"/>
              </a:rPr>
              <a:t> </a:t>
            </a:r>
            <a:r>
              <a:rPr lang="en-US" sz="1900" b="0" i="0" u="none">
                <a:solidFill>
                  <a:schemeClr val="dk1"/>
                </a:solidFill>
                <a:latin typeface="Arial"/>
                <a:ea typeface="Arial"/>
                <a:cs typeface="Arial"/>
                <a:sym typeface="Arial"/>
              </a:rPr>
              <a:t>(remember hydrogen only needs 2). </a:t>
            </a:r>
          </a:p>
          <a:p>
            <a:pPr marL="342900" marR="0" lvl="0" indent="-342900" algn="l" rtl="0">
              <a:lnSpc>
                <a:spcPct val="80000"/>
              </a:lnSpc>
              <a:spcBef>
                <a:spcPts val="400"/>
              </a:spcBef>
              <a:spcAft>
                <a:spcPts val="0"/>
              </a:spcAft>
              <a:buClr>
                <a:schemeClr val="dk1"/>
              </a:buClr>
              <a:buFont typeface="Arial"/>
              <a:buNone/>
            </a:pPr>
            <a:endParaRPr sz="1900"/>
          </a:p>
          <a:p>
            <a:pPr marL="342900" marR="0" lvl="0" indent="-336550" algn="l" rtl="0">
              <a:lnSpc>
                <a:spcPct val="80000"/>
              </a:lnSpc>
              <a:spcBef>
                <a:spcPts val="400"/>
              </a:spcBef>
              <a:spcAft>
                <a:spcPts val="0"/>
              </a:spcAft>
              <a:buClr>
                <a:schemeClr val="dk1"/>
              </a:buClr>
              <a:buSzPts val="1900"/>
              <a:buFont typeface="Arial"/>
              <a:buAutoNum type="arabicPeriod" startAt="4"/>
            </a:pPr>
            <a:r>
              <a:rPr lang="en-US" sz="1900"/>
              <a:t>Complete octets on the outside atoms.</a:t>
            </a:r>
          </a:p>
          <a:p>
            <a:pPr marL="342900" marR="0" lvl="0" indent="-342900" algn="l" rtl="0">
              <a:lnSpc>
                <a:spcPct val="80000"/>
              </a:lnSpc>
              <a:spcBef>
                <a:spcPts val="400"/>
              </a:spcBef>
              <a:spcAft>
                <a:spcPts val="0"/>
              </a:spcAft>
              <a:buClr>
                <a:schemeClr val="dk1"/>
              </a:buClr>
              <a:buFont typeface="Arial"/>
              <a:buNone/>
            </a:pPr>
            <a:endParaRPr sz="19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1900" b="0" i="0" u="none">
                <a:solidFill>
                  <a:schemeClr val="dk1"/>
                </a:solidFill>
                <a:latin typeface="Arial"/>
                <a:ea typeface="Arial"/>
                <a:cs typeface="Arial"/>
                <a:sym typeface="Arial"/>
              </a:rPr>
              <a:t>5. </a:t>
            </a:r>
            <a:r>
              <a:rPr lang="en-US" sz="1900"/>
              <a:t>If you run out of electrons to complete the octets of the surrounding atoms, then you must move electrons from the central atom to the outside and create double or triple bonds between the central atom and a surrounding atom.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6397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Practice</a:t>
            </a:r>
          </a:p>
        </p:txBody>
      </p:sp>
      <p:sp>
        <p:nvSpPr>
          <p:cNvPr id="262" name="Shape 262"/>
          <p:cNvSpPr txBox="1">
            <a:spLocks noGrp="1"/>
          </p:cNvSpPr>
          <p:nvPr>
            <p:ph type="body" idx="1"/>
          </p:nvPr>
        </p:nvSpPr>
        <p:spPr>
          <a:xfrm>
            <a:off x="152400" y="914400"/>
            <a:ext cx="8534400" cy="5638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3200" b="1" i="0" u="sng">
                <a:solidFill>
                  <a:schemeClr val="dk1"/>
                </a:solidFill>
                <a:latin typeface="Arial"/>
                <a:ea typeface="Arial"/>
                <a:cs typeface="Arial"/>
                <a:sym typeface="Arial"/>
              </a:rPr>
              <a:t>Draw a Lewis Structure for:</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 water molecule:</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Ammonia:</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Carbon dioxide:</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Methane:</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Ethane:</a:t>
            </a: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Ammonium ion:</a:t>
            </a:r>
          </a:p>
          <a:p>
            <a:pPr marL="0" marR="0" lvl="0" indent="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6397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Answer to practice</a:t>
            </a:r>
          </a:p>
        </p:txBody>
      </p:sp>
      <p:pic>
        <p:nvPicPr>
          <p:cNvPr id="268" name="Shape 268"/>
          <p:cNvPicPr preferRelativeResize="0">
            <a:picLocks noGrp="1"/>
          </p:cNvPicPr>
          <p:nvPr>
            <p:ph type="body" idx="1"/>
          </p:nvPr>
        </p:nvPicPr>
        <p:blipFill rotWithShape="1">
          <a:blip r:embed="rId3">
            <a:alphaModFix/>
          </a:blip>
          <a:srcRect/>
          <a:stretch/>
        </p:blipFill>
        <p:spPr>
          <a:xfrm>
            <a:off x="419100" y="1439862"/>
            <a:ext cx="2114550" cy="1531937"/>
          </a:xfrm>
          <a:prstGeom prst="rect">
            <a:avLst/>
          </a:prstGeom>
          <a:noFill/>
          <a:ln>
            <a:noFill/>
          </a:ln>
        </p:spPr>
      </p:pic>
      <p:pic>
        <p:nvPicPr>
          <p:cNvPr id="269" name="Shape 269"/>
          <p:cNvPicPr preferRelativeResize="0"/>
          <p:nvPr/>
        </p:nvPicPr>
        <p:blipFill rotWithShape="1">
          <a:blip r:embed="rId4">
            <a:alphaModFix/>
          </a:blip>
          <a:srcRect/>
          <a:stretch/>
        </p:blipFill>
        <p:spPr>
          <a:xfrm>
            <a:off x="3493294" y="4995069"/>
            <a:ext cx="2095500" cy="1516062"/>
          </a:xfrm>
          <a:prstGeom prst="rect">
            <a:avLst/>
          </a:prstGeom>
          <a:noFill/>
          <a:ln>
            <a:noFill/>
          </a:ln>
        </p:spPr>
      </p:pic>
      <p:pic>
        <p:nvPicPr>
          <p:cNvPr id="270" name="Shape 270"/>
          <p:cNvPicPr preferRelativeResize="0"/>
          <p:nvPr/>
        </p:nvPicPr>
        <p:blipFill rotWithShape="1">
          <a:blip r:embed="rId5">
            <a:alphaModFix/>
          </a:blip>
          <a:srcRect/>
          <a:stretch/>
        </p:blipFill>
        <p:spPr>
          <a:xfrm>
            <a:off x="464810" y="3438524"/>
            <a:ext cx="2924175" cy="971550"/>
          </a:xfrm>
          <a:prstGeom prst="rect">
            <a:avLst/>
          </a:prstGeom>
          <a:noFill/>
          <a:ln>
            <a:noFill/>
          </a:ln>
        </p:spPr>
      </p:pic>
      <p:pic>
        <p:nvPicPr>
          <p:cNvPr id="271" name="Shape 271"/>
          <p:cNvPicPr preferRelativeResize="0"/>
          <p:nvPr/>
        </p:nvPicPr>
        <p:blipFill rotWithShape="1">
          <a:blip r:embed="rId6">
            <a:alphaModFix/>
          </a:blip>
          <a:srcRect/>
          <a:stretch/>
        </p:blipFill>
        <p:spPr>
          <a:xfrm>
            <a:off x="6935132" y="2087959"/>
            <a:ext cx="1676400" cy="1733550"/>
          </a:xfrm>
          <a:prstGeom prst="rect">
            <a:avLst/>
          </a:prstGeom>
          <a:noFill/>
          <a:ln>
            <a:noFill/>
          </a:ln>
        </p:spPr>
      </p:pic>
      <p:pic>
        <p:nvPicPr>
          <p:cNvPr id="272" name="Shape 272"/>
          <p:cNvPicPr preferRelativeResize="0"/>
          <p:nvPr/>
        </p:nvPicPr>
        <p:blipFill rotWithShape="1">
          <a:blip r:embed="rId7">
            <a:alphaModFix/>
          </a:blip>
          <a:srcRect/>
          <a:stretch/>
        </p:blipFill>
        <p:spPr>
          <a:xfrm>
            <a:off x="6219825" y="4410074"/>
            <a:ext cx="2466975" cy="1857375"/>
          </a:xfrm>
          <a:prstGeom prst="rect">
            <a:avLst/>
          </a:prstGeom>
          <a:noFill/>
          <a:ln>
            <a:noFill/>
          </a:ln>
        </p:spPr>
      </p:pic>
      <p:pic>
        <p:nvPicPr>
          <p:cNvPr id="273" name="Shape 273"/>
          <p:cNvPicPr preferRelativeResize="0"/>
          <p:nvPr/>
        </p:nvPicPr>
        <p:blipFill rotWithShape="1">
          <a:blip r:embed="rId8">
            <a:alphaModFix/>
          </a:blip>
          <a:srcRect/>
          <a:stretch/>
        </p:blipFill>
        <p:spPr>
          <a:xfrm>
            <a:off x="457200" y="4876800"/>
            <a:ext cx="2590800" cy="1752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a:stretch/>
        </p:blipFill>
        <p:spPr>
          <a:xfrm rot="-1680000">
            <a:off x="381000" y="1066800"/>
            <a:ext cx="4762500" cy="3162300"/>
          </a:xfrm>
          <a:prstGeom prst="rect">
            <a:avLst/>
          </a:prstGeom>
          <a:noFill/>
          <a:ln>
            <a:noFill/>
          </a:ln>
        </p:spPr>
      </p:pic>
      <p:pic>
        <p:nvPicPr>
          <p:cNvPr id="279" name="Shape 279"/>
          <p:cNvPicPr preferRelativeResize="0"/>
          <p:nvPr/>
        </p:nvPicPr>
        <p:blipFill rotWithShape="1">
          <a:blip r:embed="rId4">
            <a:alphaModFix/>
          </a:blip>
          <a:srcRect/>
          <a:stretch/>
        </p:blipFill>
        <p:spPr>
          <a:xfrm>
            <a:off x="3375025" y="3581400"/>
            <a:ext cx="2492375" cy="2492375"/>
          </a:xfrm>
          <a:prstGeom prst="rect">
            <a:avLst/>
          </a:prstGeom>
          <a:noFill/>
          <a:ln>
            <a:noFill/>
          </a:ln>
        </p:spPr>
      </p:pic>
      <p:pic>
        <p:nvPicPr>
          <p:cNvPr id="280" name="Shape 280"/>
          <p:cNvPicPr preferRelativeResize="0"/>
          <p:nvPr/>
        </p:nvPicPr>
        <p:blipFill rotWithShape="1">
          <a:blip r:embed="rId5">
            <a:alphaModFix/>
          </a:blip>
          <a:srcRect/>
          <a:stretch/>
        </p:blipFill>
        <p:spPr>
          <a:xfrm>
            <a:off x="5334000" y="1447800"/>
            <a:ext cx="2971800" cy="29067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52117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7200" b="1" i="0" u="sng" strike="noStrike" cap="none" dirty="0">
                <a:solidFill>
                  <a:srgbClr val="FF0000"/>
                </a:solidFill>
                <a:latin typeface="Arial"/>
                <a:ea typeface="Arial"/>
                <a:cs typeface="Arial"/>
                <a:sym typeface="Arial"/>
              </a:rPr>
              <a:t>8.11 EXCEPTIONS TO THE OCTET RULE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marL="0" lvl="0" indent="0" algn="l">
              <a:spcBef>
                <a:spcPts val="0"/>
              </a:spcBef>
              <a:buNone/>
            </a:pPr>
            <a:r>
              <a:rPr lang="en-US" b="1" u="sng"/>
              <a:t>Hydrogen</a:t>
            </a:r>
          </a:p>
        </p:txBody>
      </p:sp>
      <p:sp>
        <p:nvSpPr>
          <p:cNvPr id="292" name="Shape 292"/>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31800" rtl="0">
              <a:spcBef>
                <a:spcPts val="0"/>
              </a:spcBef>
              <a:buSzPts val="3200"/>
              <a:buChar char="•"/>
            </a:pPr>
            <a:r>
              <a:rPr lang="en-US" dirty="0"/>
              <a:t>Only </a:t>
            </a:r>
            <a:r>
              <a:rPr lang="en-US" b="1" u="sng" dirty="0">
                <a:solidFill>
                  <a:srgbClr val="FF0000"/>
                </a:solidFill>
              </a:rPr>
              <a:t>two electrons </a:t>
            </a:r>
            <a:r>
              <a:rPr lang="en-US" dirty="0"/>
              <a:t>are required for </a:t>
            </a:r>
            <a:r>
              <a:rPr lang="en-US" b="1" u="sng" dirty="0">
                <a:solidFill>
                  <a:srgbClr val="FF0000"/>
                </a:solidFill>
              </a:rPr>
              <a:t>H to obtain a noble gas configuration </a:t>
            </a:r>
            <a:r>
              <a:rPr lang="en-US" dirty="0"/>
              <a:t>like He</a:t>
            </a:r>
          </a:p>
          <a:p>
            <a:pPr marL="0" lvl="0" indent="0" rtl="0">
              <a:spcBef>
                <a:spcPts val="0"/>
              </a:spcBef>
              <a:buNone/>
            </a:pPr>
            <a:endParaRPr dirty="0"/>
          </a:p>
          <a:p>
            <a:pPr marL="457200" lvl="0" indent="-431800" rtl="0">
              <a:spcBef>
                <a:spcPts val="0"/>
              </a:spcBef>
              <a:buSzPts val="3200"/>
              <a:buChar char="•"/>
            </a:pPr>
            <a:r>
              <a:rPr lang="en-US" b="1" u="sng" dirty="0">
                <a:solidFill>
                  <a:srgbClr val="FF0000"/>
                </a:solidFill>
              </a:rPr>
              <a:t>No double bonds </a:t>
            </a:r>
            <a:r>
              <a:rPr lang="en-US" dirty="0"/>
              <a:t>on hydrogen</a:t>
            </a:r>
          </a:p>
          <a:p>
            <a:pPr marL="0" lvl="0" indent="0" rtl="0">
              <a:spcBef>
                <a:spcPts val="0"/>
              </a:spcBef>
              <a:buNone/>
            </a:pPr>
            <a:endParaRPr dirty="0"/>
          </a:p>
          <a:p>
            <a:pPr marL="457200" lvl="0" indent="-431800" rtl="0">
              <a:spcBef>
                <a:spcPts val="0"/>
              </a:spcBef>
              <a:buSzPts val="3200"/>
              <a:buChar char="•"/>
            </a:pPr>
            <a:r>
              <a:rPr lang="en-US" dirty="0"/>
              <a:t>Never put lone pairs on H in a </a:t>
            </a:r>
            <a:r>
              <a:rPr lang="en-US" dirty="0" err="1"/>
              <a:t>lewis</a:t>
            </a:r>
            <a:r>
              <a:rPr lang="en-US" dirty="0"/>
              <a:t> structure.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4841"/>
            <a:ext cx="9144000" cy="6819900"/>
          </a:xfrm>
          <a:prstGeom prst="rect">
            <a:avLst/>
          </a:prstGeom>
        </p:spPr>
      </p:pic>
      <p:sp>
        <p:nvSpPr>
          <p:cNvPr id="7" name="TextBox 6"/>
          <p:cNvSpPr txBox="1"/>
          <p:nvPr/>
        </p:nvSpPr>
        <p:spPr>
          <a:xfrm>
            <a:off x="230171" y="5229618"/>
            <a:ext cx="8678159" cy="954107"/>
          </a:xfrm>
          <a:prstGeom prst="rect">
            <a:avLst/>
          </a:prstGeom>
          <a:noFill/>
        </p:spPr>
        <p:txBody>
          <a:bodyPr wrap="square" rtlCol="0">
            <a:spAutoFit/>
          </a:bodyPr>
          <a:lstStyle/>
          <a:p>
            <a:r>
              <a:rPr lang="en-US" sz="2800" dirty="0" smtClean="0"/>
              <a:t>The </a:t>
            </a:r>
            <a:r>
              <a:rPr lang="en-US" sz="2800" b="1" u="sng" dirty="0" smtClean="0">
                <a:solidFill>
                  <a:srgbClr val="FF0000"/>
                </a:solidFill>
              </a:rPr>
              <a:t>bond length </a:t>
            </a:r>
            <a:r>
              <a:rPr lang="en-US" sz="2800" dirty="0" smtClean="0"/>
              <a:t>is the distance at which the system has minimal energy</a:t>
            </a:r>
            <a:endParaRPr lang="en-US" sz="2800" dirty="0"/>
          </a:p>
        </p:txBody>
      </p:sp>
    </p:spTree>
    <p:extLst>
      <p:ext uri="{BB962C8B-B14F-4D97-AF65-F5344CB8AC3E}">
        <p14:creationId xmlns:p14="http://schemas.microsoft.com/office/powerpoint/2010/main" val="3773701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152400" y="533400"/>
            <a:ext cx="8839200" cy="452596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800" b="1" i="0" u="sng">
                <a:solidFill>
                  <a:schemeClr val="dk1"/>
                </a:solidFill>
                <a:latin typeface="Arial"/>
                <a:ea typeface="Arial"/>
                <a:cs typeface="Arial"/>
                <a:sym typeface="Arial"/>
              </a:rPr>
              <a:t>Electron Deficient  </a:t>
            </a:r>
          </a:p>
          <a:p>
            <a:pPr marL="0" marR="0" lvl="0" indent="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Means the central atom has less than 8 electrons</a:t>
            </a:r>
          </a:p>
          <a:p>
            <a:pPr marL="0" marR="0" lvl="0" indent="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sng">
                <a:solidFill>
                  <a:schemeClr val="dk1"/>
                </a:solidFill>
                <a:latin typeface="Arial"/>
                <a:ea typeface="Arial"/>
                <a:cs typeface="Arial"/>
                <a:sym typeface="Arial"/>
              </a:rPr>
              <a:t>second row elements B and Be </a:t>
            </a:r>
            <a:r>
              <a:rPr lang="en-US" sz="2800" b="0" i="0" u="none">
                <a:solidFill>
                  <a:schemeClr val="dk1"/>
                </a:solidFill>
                <a:latin typeface="Arial"/>
                <a:ea typeface="Arial"/>
                <a:cs typeface="Arial"/>
                <a:sym typeface="Arial"/>
              </a:rPr>
              <a:t>often have fewer than 8 electrons around them in compounds and as a result are highly reactive </a:t>
            </a:r>
          </a:p>
          <a:p>
            <a:pPr marL="0" marR="0" lvl="0" indent="0" algn="l" rtl="0">
              <a:lnSpc>
                <a:spcPct val="90000"/>
              </a:lnSpc>
              <a:spcBef>
                <a:spcPts val="560"/>
              </a:spcBef>
              <a:spcAft>
                <a:spcPts val="0"/>
              </a:spcAft>
              <a:buClr>
                <a:schemeClr val="dk1"/>
              </a:buClr>
              <a:buSzPts val="2800"/>
              <a:buFont typeface="Arial"/>
              <a:buChar char="•"/>
            </a:pPr>
            <a:r>
              <a:rPr lang="en-US" sz="2800"/>
              <a:t>Boron is satisfied with 6 electrons</a:t>
            </a:r>
          </a:p>
          <a:p>
            <a:pPr marL="0" marR="0" lvl="0" indent="0" algn="l" rtl="0">
              <a:lnSpc>
                <a:spcPct val="90000"/>
              </a:lnSpc>
              <a:spcBef>
                <a:spcPts val="560"/>
              </a:spcBef>
              <a:spcAft>
                <a:spcPts val="0"/>
              </a:spcAft>
              <a:buClr>
                <a:schemeClr val="dk1"/>
              </a:buClr>
              <a:buSzPts val="2800"/>
              <a:buFont typeface="Arial"/>
              <a:buChar char="•"/>
            </a:pPr>
            <a:r>
              <a:rPr lang="en-US" sz="2800"/>
              <a:t>Berillium is fine with 4 electrons</a:t>
            </a:r>
          </a:p>
          <a:p>
            <a:pPr marL="0" marR="0" lvl="0" indent="0" algn="l" rtl="0">
              <a:lnSpc>
                <a:spcPct val="90000"/>
              </a:lnSpc>
              <a:spcBef>
                <a:spcPts val="560"/>
              </a:spcBef>
              <a:spcAft>
                <a:spcPts val="0"/>
              </a:spcAft>
              <a:buNone/>
            </a:pPr>
            <a:endParaRPr sz="2800"/>
          </a:p>
          <a:p>
            <a:pPr marL="0" marR="0" lvl="0" indent="0" algn="l" rtl="0">
              <a:lnSpc>
                <a:spcPct val="90000"/>
              </a:lnSpc>
              <a:spcBef>
                <a:spcPts val="560"/>
              </a:spcBef>
              <a:spcAft>
                <a:spcPts val="0"/>
              </a:spcAft>
              <a:buNone/>
            </a:pPr>
            <a:r>
              <a:rPr lang="en-US" sz="2800" b="0" i="0" u="none" strike="noStrike" cap="none">
                <a:solidFill>
                  <a:schemeClr val="dk1"/>
                </a:solidFill>
                <a:latin typeface="Arial"/>
                <a:ea typeface="Arial"/>
                <a:cs typeface="Arial"/>
                <a:sym typeface="Arial"/>
              </a:rPr>
              <a:t>Boron Trifluoride BF</a:t>
            </a:r>
            <a:r>
              <a:rPr lang="en-US" sz="2800" b="0" i="0" u="none" strike="noStrike" cap="none" baseline="-25000">
                <a:solidFill>
                  <a:schemeClr val="dk1"/>
                </a:solidFill>
                <a:latin typeface="Arial"/>
                <a:ea typeface="Arial"/>
                <a:cs typeface="Arial"/>
                <a:sym typeface="Arial"/>
              </a:rPr>
              <a:t>3</a:t>
            </a:r>
          </a:p>
          <a:p>
            <a:pPr marL="1143000" marR="0" lvl="2" indent="-228600" algn="l" rtl="0">
              <a:lnSpc>
                <a:spcPct val="90000"/>
              </a:lnSpc>
              <a:spcBef>
                <a:spcPts val="560"/>
              </a:spcBef>
              <a:spcAft>
                <a:spcPts val="0"/>
              </a:spcAft>
              <a:buClr>
                <a:schemeClr val="dk1"/>
              </a:buClr>
              <a:buSzPts val="2800"/>
              <a:buFont typeface="Arial"/>
              <a:buNone/>
            </a:pPr>
            <a:endParaRPr sz="2800" b="0" i="0" u="none" strike="noStrike" cap="none" baseline="-25000">
              <a:solidFill>
                <a:schemeClr val="dk1"/>
              </a:solidFill>
              <a:latin typeface="Arial"/>
              <a:ea typeface="Arial"/>
              <a:cs typeface="Arial"/>
              <a:sym typeface="Arial"/>
            </a:endParaRPr>
          </a:p>
          <a:p>
            <a:pPr marL="1143000" marR="0" lvl="2" indent="-2286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1143000" marR="0" lvl="2" indent="-228600" algn="l" rtl="0">
              <a:lnSpc>
                <a:spcPct val="9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36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36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36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36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36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1143000" marR="0" lvl="2" indent="-228600" algn="l" rtl="0">
              <a:lnSpc>
                <a:spcPct val="90000"/>
              </a:lnSpc>
              <a:spcBef>
                <a:spcPts val="36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06" name="Shape 306"/>
          <p:cNvPicPr preferRelativeResize="0"/>
          <p:nvPr/>
        </p:nvPicPr>
        <p:blipFill rotWithShape="1">
          <a:blip r:embed="rId3">
            <a:alphaModFix/>
          </a:blip>
          <a:srcRect/>
          <a:stretch/>
        </p:blipFill>
        <p:spPr>
          <a:xfrm>
            <a:off x="368375" y="4973362"/>
            <a:ext cx="1787400" cy="1619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53505" y="123808"/>
            <a:ext cx="5359138" cy="781165"/>
          </a:xfrm>
          <a:prstGeom prst="rect">
            <a:avLst/>
          </a:prstGeom>
        </p:spPr>
        <p:txBody>
          <a:bodyPr wrap="square" lIns="91425" tIns="91425" rIns="91425" bIns="91425" anchor="ctr" anchorCtr="0">
            <a:noAutofit/>
          </a:bodyPr>
          <a:lstStyle/>
          <a:p>
            <a:pPr marL="0" lvl="0" indent="0" algn="l">
              <a:spcBef>
                <a:spcPts val="0"/>
              </a:spcBef>
              <a:buNone/>
            </a:pPr>
            <a:r>
              <a:rPr lang="en-US" sz="3200" b="1" u="sng" dirty="0">
                <a:solidFill>
                  <a:srgbClr val="FF0000"/>
                </a:solidFill>
              </a:rPr>
              <a:t>Odd-Electron Molecules</a:t>
            </a:r>
          </a:p>
        </p:txBody>
      </p:sp>
      <p:sp>
        <p:nvSpPr>
          <p:cNvPr id="299" name="Shape 299"/>
          <p:cNvSpPr txBox="1">
            <a:spLocks noGrp="1"/>
          </p:cNvSpPr>
          <p:nvPr>
            <p:ph type="body" idx="1"/>
          </p:nvPr>
        </p:nvSpPr>
        <p:spPr>
          <a:xfrm>
            <a:off x="121065" y="904973"/>
            <a:ext cx="8818200" cy="4526100"/>
          </a:xfrm>
          <a:prstGeom prst="rect">
            <a:avLst/>
          </a:prstGeom>
        </p:spPr>
        <p:txBody>
          <a:bodyPr wrap="square" lIns="91425" tIns="91425" rIns="91425" bIns="91425" anchor="t" anchorCtr="0">
            <a:noAutofit/>
          </a:bodyPr>
          <a:lstStyle/>
          <a:p>
            <a:pPr>
              <a:spcBef>
                <a:spcPts val="0"/>
              </a:spcBef>
            </a:pPr>
            <a:r>
              <a:rPr lang="en-US" sz="2800" dirty="0"/>
              <a:t>Molecules with odd numbers of electrons will result in a Lewis structure with one unpaired electron</a:t>
            </a:r>
            <a:r>
              <a:rPr lang="en-US" sz="2800" dirty="0" smtClean="0"/>
              <a:t>.</a:t>
            </a:r>
          </a:p>
          <a:p>
            <a:pPr marL="203200" indent="0">
              <a:spcBef>
                <a:spcPts val="0"/>
              </a:spcBef>
              <a:buNone/>
            </a:pPr>
            <a:endParaRPr lang="en-US" sz="2800" dirty="0" smtClean="0"/>
          </a:p>
          <a:p>
            <a:pPr>
              <a:spcBef>
                <a:spcPts val="0"/>
              </a:spcBef>
            </a:pPr>
            <a:r>
              <a:rPr lang="en-US" sz="2800" dirty="0" smtClean="0"/>
              <a:t>Nitrogen is a period 2 element and can be satisfied with less than an octet.</a:t>
            </a:r>
          </a:p>
          <a:p>
            <a:pPr marL="203200" indent="0">
              <a:spcBef>
                <a:spcPts val="0"/>
              </a:spcBef>
              <a:buNone/>
            </a:pPr>
            <a:endParaRPr lang="en-US" sz="2800" dirty="0" smtClean="0"/>
          </a:p>
          <a:p>
            <a:pPr>
              <a:spcBef>
                <a:spcPts val="0"/>
              </a:spcBef>
            </a:pPr>
            <a:r>
              <a:rPr lang="en-US" sz="2800" dirty="0" smtClean="0"/>
              <a:t>Nitrogen dioxide ………. 17 valence electrons</a:t>
            </a:r>
          </a:p>
          <a:p>
            <a:pPr marL="342900" lvl="0" indent="-139700">
              <a:spcBef>
                <a:spcPts val="0"/>
              </a:spcBef>
              <a:buNone/>
            </a:pPr>
            <a:endParaRPr lang="en-US" sz="2800" dirty="0"/>
          </a:p>
          <a:p>
            <a:pPr marL="0" lvl="0" indent="0">
              <a:spcBef>
                <a:spcPts val="0"/>
              </a:spcBef>
              <a:buNone/>
            </a:pPr>
            <a:r>
              <a:rPr lang="en-US" sz="2800" dirty="0"/>
              <a:t>       </a:t>
            </a:r>
          </a:p>
          <a:p>
            <a:pPr marL="342900" lvl="0" indent="-139700" rtl="0">
              <a:spcBef>
                <a:spcPts val="0"/>
              </a:spcBef>
              <a:buNone/>
            </a:pPr>
            <a:endParaRPr sz="2800" dirty="0"/>
          </a:p>
        </p:txBody>
      </p:sp>
      <p:pic>
        <p:nvPicPr>
          <p:cNvPr id="2" name="Picture 1"/>
          <p:cNvPicPr>
            <a:picLocks noChangeAspect="1"/>
          </p:cNvPicPr>
          <p:nvPr/>
        </p:nvPicPr>
        <p:blipFill>
          <a:blip r:embed="rId3"/>
          <a:stretch>
            <a:fillRect/>
          </a:stretch>
        </p:blipFill>
        <p:spPr>
          <a:xfrm>
            <a:off x="1724565" y="4136630"/>
            <a:ext cx="4580338" cy="25888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152400" y="117475"/>
            <a:ext cx="8763000" cy="45259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sng" dirty="0">
                <a:solidFill>
                  <a:srgbClr val="FF0000"/>
                </a:solidFill>
                <a:latin typeface="Arial"/>
                <a:ea typeface="Arial"/>
                <a:cs typeface="Arial"/>
                <a:sym typeface="Arial"/>
              </a:rPr>
              <a:t>Expanded Octet</a:t>
            </a:r>
          </a:p>
          <a:p>
            <a:pPr marL="0" marR="0" lvl="0" indent="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Means that the </a:t>
            </a:r>
            <a:r>
              <a:rPr lang="en-US" sz="2400" b="0" i="0" u="sng" dirty="0">
                <a:solidFill>
                  <a:srgbClr val="FF0000"/>
                </a:solidFill>
                <a:latin typeface="Arial"/>
                <a:ea typeface="Arial"/>
                <a:cs typeface="Arial"/>
                <a:sym typeface="Arial"/>
              </a:rPr>
              <a:t>central atom is sharing more than 8 electrons</a:t>
            </a:r>
            <a:r>
              <a:rPr lang="en-US" sz="2400" b="0" i="0" u="sng" dirty="0" smtClean="0">
                <a:solidFill>
                  <a:srgbClr val="FF0000"/>
                </a:solidFill>
                <a:latin typeface="Arial"/>
                <a:ea typeface="Arial"/>
                <a:cs typeface="Arial"/>
                <a:sym typeface="Arial"/>
              </a:rPr>
              <a:t>.</a:t>
            </a:r>
          </a:p>
          <a:p>
            <a:pPr marL="0" marR="0" lvl="0" indent="0" algn="l" rtl="0">
              <a:lnSpc>
                <a:spcPct val="100000"/>
              </a:lnSpc>
              <a:spcBef>
                <a:spcPts val="480"/>
              </a:spcBef>
              <a:spcAft>
                <a:spcPts val="0"/>
              </a:spcAft>
              <a:buClr>
                <a:schemeClr val="dk1"/>
              </a:buClr>
              <a:buSzPts val="2400"/>
              <a:buNone/>
            </a:pPr>
            <a:r>
              <a:rPr lang="en-US" sz="2400" b="0" i="0" u="sng" dirty="0" smtClean="0">
                <a:solidFill>
                  <a:srgbClr val="FF0000"/>
                </a:solidFill>
                <a:latin typeface="Arial"/>
                <a:ea typeface="Arial"/>
                <a:cs typeface="Arial"/>
                <a:sym typeface="Arial"/>
              </a:rPr>
              <a:t> </a:t>
            </a:r>
            <a:endParaRPr lang="en-US" sz="2400" b="0" i="0" u="sng" dirty="0">
              <a:solidFill>
                <a:srgbClr val="FF0000"/>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Char char="•"/>
            </a:pPr>
            <a:r>
              <a:rPr lang="en-US" sz="2400" b="0" i="0" u="sng" dirty="0">
                <a:solidFill>
                  <a:srgbClr val="FF0000"/>
                </a:solidFill>
                <a:latin typeface="Arial"/>
                <a:ea typeface="Arial"/>
                <a:cs typeface="Arial"/>
                <a:sym typeface="Arial"/>
              </a:rPr>
              <a:t>Third Row and heavier elements </a:t>
            </a:r>
            <a:r>
              <a:rPr lang="en-US" sz="2400" b="0" i="0" u="none" dirty="0">
                <a:solidFill>
                  <a:schemeClr val="dk1"/>
                </a:solidFill>
                <a:latin typeface="Arial"/>
                <a:ea typeface="Arial"/>
                <a:cs typeface="Arial"/>
                <a:sym typeface="Arial"/>
              </a:rPr>
              <a:t>can exceed the octet rule by using their </a:t>
            </a:r>
            <a:r>
              <a:rPr lang="en-US" sz="2400" b="0" i="0" u="sng" dirty="0">
                <a:solidFill>
                  <a:srgbClr val="FF0000"/>
                </a:solidFill>
                <a:latin typeface="Arial"/>
                <a:ea typeface="Arial"/>
                <a:cs typeface="Arial"/>
                <a:sym typeface="Arial"/>
              </a:rPr>
              <a:t>empty valence d orbitals</a:t>
            </a:r>
            <a:r>
              <a:rPr lang="en-US" sz="2400" b="0" i="0" u="sng" dirty="0" smtClean="0">
                <a:solidFill>
                  <a:srgbClr val="FF0000"/>
                </a:solidFill>
                <a:latin typeface="Arial"/>
                <a:ea typeface="Arial"/>
                <a:cs typeface="Arial"/>
                <a:sym typeface="Arial"/>
              </a:rPr>
              <a:t>.</a:t>
            </a:r>
          </a:p>
          <a:p>
            <a:pPr marL="0" marR="0" lvl="0" indent="0" algn="l" rtl="0">
              <a:lnSpc>
                <a:spcPct val="100000"/>
              </a:lnSpc>
              <a:spcBef>
                <a:spcPts val="480"/>
              </a:spcBef>
              <a:spcAft>
                <a:spcPts val="0"/>
              </a:spcAft>
              <a:buClr>
                <a:schemeClr val="dk1"/>
              </a:buClr>
              <a:buSzPts val="2400"/>
              <a:buNone/>
            </a:pPr>
            <a:endParaRPr lang="en-US" sz="2400" b="0" i="0" u="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To make a Lewis dot for this type of molecule, satisfy the octet rule and then any extra electrons should be placed on the atoms that have available d-orbitals</a:t>
            </a:r>
          </a:p>
          <a:p>
            <a:pPr marL="0" marR="0" lvl="0" indent="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p:txBody>
      </p:sp>
      <p:sp>
        <p:nvSpPr>
          <p:cNvPr id="312" name="Shape 312"/>
          <p:cNvSpPr txBox="1"/>
          <p:nvPr/>
        </p:nvSpPr>
        <p:spPr>
          <a:xfrm>
            <a:off x="304800" y="4876800"/>
            <a:ext cx="4572000" cy="8302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Arial"/>
                <a:ea typeface="Arial"/>
                <a:cs typeface="Arial"/>
                <a:sym typeface="Arial"/>
              </a:rPr>
              <a:t>Xenon tetrafluoride</a:t>
            </a:r>
          </a:p>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Arial"/>
                <a:ea typeface="Arial"/>
                <a:cs typeface="Arial"/>
                <a:sym typeface="Arial"/>
              </a:rPr>
              <a:t>XeF</a:t>
            </a:r>
            <a:r>
              <a:rPr lang="en-US" sz="2400" b="0" i="0" u="none" strike="noStrike" cap="none" baseline="-25000">
                <a:solidFill>
                  <a:schemeClr val="dk1"/>
                </a:solidFill>
                <a:latin typeface="Arial"/>
                <a:ea typeface="Arial"/>
                <a:cs typeface="Arial"/>
                <a:sym typeface="Arial"/>
              </a:rPr>
              <a:t>4</a:t>
            </a:r>
          </a:p>
        </p:txBody>
      </p:sp>
      <p:pic>
        <p:nvPicPr>
          <p:cNvPr id="313" name="Shape 313"/>
          <p:cNvPicPr preferRelativeResize="0"/>
          <p:nvPr/>
        </p:nvPicPr>
        <p:blipFill rotWithShape="1">
          <a:blip r:embed="rId3">
            <a:alphaModFix/>
          </a:blip>
          <a:srcRect/>
          <a:stretch/>
        </p:blipFill>
        <p:spPr>
          <a:xfrm>
            <a:off x="4670981" y="4452365"/>
            <a:ext cx="3933825" cy="2095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7"/>
            <a:ext cx="8382000" cy="7159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a:solidFill>
                  <a:schemeClr val="dk2"/>
                </a:solidFill>
                <a:latin typeface="Arial"/>
                <a:ea typeface="Arial"/>
                <a:cs typeface="Arial"/>
                <a:sym typeface="Arial"/>
              </a:rPr>
              <a:t>Resonance</a:t>
            </a:r>
          </a:p>
        </p:txBody>
      </p:sp>
      <p:sp>
        <p:nvSpPr>
          <p:cNvPr id="319" name="Shape 319"/>
          <p:cNvSpPr txBox="1">
            <a:spLocks noGrp="1"/>
          </p:cNvSpPr>
          <p:nvPr>
            <p:ph type="body" idx="1"/>
          </p:nvPr>
        </p:nvSpPr>
        <p:spPr>
          <a:xfrm>
            <a:off x="152400" y="1219200"/>
            <a:ext cx="8839200" cy="1371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1" i="0" u="sng" dirty="0">
                <a:solidFill>
                  <a:srgbClr val="FF0000"/>
                </a:solidFill>
                <a:latin typeface="Arial"/>
                <a:ea typeface="Arial"/>
                <a:cs typeface="Arial"/>
                <a:sym typeface="Arial"/>
              </a:rPr>
              <a:t>Resonance</a:t>
            </a:r>
            <a:r>
              <a:rPr lang="en-US" sz="2800" b="1" i="0" u="none" dirty="0">
                <a:solidFill>
                  <a:schemeClr val="dk1"/>
                </a:solidFill>
                <a:latin typeface="Arial"/>
                <a:ea typeface="Arial"/>
                <a:cs typeface="Arial"/>
                <a:sym typeface="Arial"/>
              </a:rPr>
              <a:t> refers to when more than one</a:t>
            </a:r>
          </a:p>
          <a:p>
            <a:pPr marL="0" marR="0" lvl="0" indent="0" algn="l" rtl="0">
              <a:lnSpc>
                <a:spcPct val="100000"/>
              </a:lnSpc>
              <a:spcBef>
                <a:spcPts val="560"/>
              </a:spcBef>
              <a:spcAft>
                <a:spcPts val="0"/>
              </a:spcAft>
              <a:buClr>
                <a:schemeClr val="dk1"/>
              </a:buClr>
              <a:buFont typeface="Arial"/>
              <a:buNone/>
            </a:pPr>
            <a:r>
              <a:rPr lang="en-US" sz="2800" b="1" i="0" u="none" dirty="0">
                <a:solidFill>
                  <a:schemeClr val="dk1"/>
                </a:solidFill>
                <a:latin typeface="Arial"/>
                <a:ea typeface="Arial"/>
                <a:cs typeface="Arial"/>
                <a:sym typeface="Arial"/>
              </a:rPr>
              <a:t>valid Lewis structure can exist for a molecule. The actual structure lies somewhere in between the two as an average.</a:t>
            </a:r>
          </a:p>
          <a:p>
            <a:pPr marL="0" marR="0" lvl="0" indent="0" algn="l" rtl="0">
              <a:lnSpc>
                <a:spcPct val="100000"/>
              </a:lnSpc>
              <a:spcBef>
                <a:spcPts val="560"/>
              </a:spcBef>
              <a:spcAft>
                <a:spcPts val="0"/>
              </a:spcAft>
              <a:buClr>
                <a:schemeClr val="dk1"/>
              </a:buClr>
              <a:buFont typeface="Arial"/>
              <a:buNone/>
            </a:pPr>
            <a:endParaRPr sz="2800" b="1" i="0" u="none" dirty="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None/>
            </a:pPr>
            <a:endParaRPr sz="2800" b="1" i="0" u="none" dirty="0">
              <a:solidFill>
                <a:schemeClr val="dk1"/>
              </a:solidFill>
              <a:latin typeface="Arial"/>
              <a:ea typeface="Arial"/>
              <a:cs typeface="Arial"/>
              <a:sym typeface="Arial"/>
            </a:endParaRPr>
          </a:p>
        </p:txBody>
      </p:sp>
      <p:pic>
        <p:nvPicPr>
          <p:cNvPr id="320" name="Shape 320"/>
          <p:cNvPicPr preferRelativeResize="0"/>
          <p:nvPr/>
        </p:nvPicPr>
        <p:blipFill rotWithShape="1">
          <a:blip r:embed="rId3">
            <a:alphaModFix/>
          </a:blip>
          <a:srcRect/>
          <a:stretch/>
        </p:blipFill>
        <p:spPr>
          <a:xfrm>
            <a:off x="947058" y="3429000"/>
            <a:ext cx="6669087" cy="1390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8092E0-0C40-4542-AC05-8FA416D6009B}"/>
              </a:ext>
            </a:extLst>
          </p:cNvPr>
          <p:cNvSpPr>
            <a:spLocks noGrp="1"/>
          </p:cNvSpPr>
          <p:nvPr>
            <p:ph type="body" idx="1"/>
          </p:nvPr>
        </p:nvSpPr>
        <p:spPr>
          <a:xfrm>
            <a:off x="163286" y="359229"/>
            <a:ext cx="8490857" cy="2890157"/>
          </a:xfrm>
        </p:spPr>
        <p:txBody>
          <a:bodyPr/>
          <a:lstStyle/>
          <a:p>
            <a:r>
              <a:rPr lang="en-US" dirty="0"/>
              <a:t> The </a:t>
            </a:r>
            <a:r>
              <a:rPr lang="en-US" b="1" u="sng" dirty="0">
                <a:solidFill>
                  <a:srgbClr val="FF0000"/>
                </a:solidFill>
              </a:rPr>
              <a:t>formal charge</a:t>
            </a:r>
            <a:r>
              <a:rPr lang="en-US" dirty="0"/>
              <a:t> of an atom in a molecule is the </a:t>
            </a:r>
            <a:r>
              <a:rPr lang="en-US" b="1" u="sng" dirty="0">
                <a:solidFill>
                  <a:srgbClr val="FF0000"/>
                </a:solidFill>
              </a:rPr>
              <a:t>hypothetical charge </a:t>
            </a:r>
            <a:r>
              <a:rPr lang="en-US" dirty="0"/>
              <a:t>the atom would have if we could redistribute the electrons in the bonds evenly between the atoms </a:t>
            </a:r>
            <a:r>
              <a:rPr lang="en-US" b="1" u="sng" dirty="0">
                <a:solidFill>
                  <a:srgbClr val="FF0000"/>
                </a:solidFill>
              </a:rPr>
              <a:t>ignoring electronegativity</a:t>
            </a:r>
            <a:r>
              <a:rPr lang="en-US" u="sng" dirty="0"/>
              <a:t>.</a:t>
            </a:r>
          </a:p>
          <a:p>
            <a:pPr marL="203200" indent="0">
              <a:buNone/>
            </a:pPr>
            <a:endParaRPr lang="en-US" sz="2800" dirty="0"/>
          </a:p>
          <a:p>
            <a:r>
              <a:rPr lang="en-US" dirty="0"/>
              <a:t>You can use formal charges to identify the </a:t>
            </a:r>
            <a:r>
              <a:rPr lang="en-US" u="sng" dirty="0"/>
              <a:t>most reasonable Lewis structure </a:t>
            </a:r>
            <a:r>
              <a:rPr lang="en-US" dirty="0"/>
              <a:t>for a given molecule</a:t>
            </a:r>
          </a:p>
          <a:p>
            <a:pPr marL="203200" indent="0">
              <a:buNone/>
            </a:pPr>
            <a:endParaRPr lang="en-US" sz="2800" dirty="0"/>
          </a:p>
          <a:p>
            <a:pPr marL="203200" indent="0">
              <a:buNone/>
            </a:pPr>
            <a:endParaRPr lang="en-US" sz="2400" dirty="0"/>
          </a:p>
        </p:txBody>
      </p:sp>
    </p:spTree>
    <p:extLst>
      <p:ext uri="{BB962C8B-B14F-4D97-AF65-F5344CB8AC3E}">
        <p14:creationId xmlns:p14="http://schemas.microsoft.com/office/powerpoint/2010/main" val="406787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5F0C-A74B-47DF-9A37-F39F4EAAEDAF}"/>
              </a:ext>
            </a:extLst>
          </p:cNvPr>
          <p:cNvSpPr>
            <a:spLocks noGrp="1"/>
          </p:cNvSpPr>
          <p:nvPr>
            <p:ph type="title"/>
          </p:nvPr>
        </p:nvSpPr>
        <p:spPr/>
        <p:txBody>
          <a:bodyPr/>
          <a:lstStyle/>
          <a:p>
            <a:r>
              <a:rPr lang="en-US" sz="2800" u="sng" dirty="0"/>
              <a:t>Easy way to calculate formal charge</a:t>
            </a:r>
          </a:p>
        </p:txBody>
      </p:sp>
      <p:sp>
        <p:nvSpPr>
          <p:cNvPr id="3" name="Text Placeholder 2">
            <a:extLst>
              <a:ext uri="{FF2B5EF4-FFF2-40B4-BE49-F238E27FC236}">
                <a16:creationId xmlns:a16="http://schemas.microsoft.com/office/drawing/2014/main" id="{CD51C814-9414-42C0-9C9C-1F4F9041D5E1}"/>
              </a:ext>
            </a:extLst>
          </p:cNvPr>
          <p:cNvSpPr>
            <a:spLocks noGrp="1"/>
          </p:cNvSpPr>
          <p:nvPr>
            <p:ph type="body" idx="1"/>
          </p:nvPr>
        </p:nvSpPr>
        <p:spPr>
          <a:xfrm>
            <a:off x="457199" y="1600200"/>
            <a:ext cx="7854043" cy="4525963"/>
          </a:xfrm>
        </p:spPr>
        <p:txBody>
          <a:bodyPr/>
          <a:lstStyle/>
          <a:p>
            <a:pPr marL="203200" lvl="0" indent="0">
              <a:buClr>
                <a:srgbClr val="000000"/>
              </a:buClr>
              <a:buNone/>
            </a:pPr>
            <a:r>
              <a:rPr lang="en-US" sz="2400" dirty="0">
                <a:solidFill>
                  <a:srgbClr val="000000"/>
                </a:solidFill>
              </a:rPr>
              <a:t>Formal charge = FC</a:t>
            </a:r>
          </a:p>
          <a:p>
            <a:pPr marL="203200" lvl="0" indent="0">
              <a:buClr>
                <a:srgbClr val="000000"/>
              </a:buClr>
              <a:buNone/>
            </a:pPr>
            <a:r>
              <a:rPr lang="en-US" sz="2400" dirty="0">
                <a:solidFill>
                  <a:srgbClr val="000000"/>
                </a:solidFill>
              </a:rPr>
              <a:t>Valence electrons = VE</a:t>
            </a:r>
          </a:p>
          <a:p>
            <a:pPr marL="203200" lvl="0" indent="0">
              <a:buClr>
                <a:srgbClr val="000000"/>
              </a:buClr>
              <a:buNone/>
            </a:pPr>
            <a:r>
              <a:rPr lang="en-US" sz="2400" dirty="0">
                <a:solidFill>
                  <a:srgbClr val="000000"/>
                </a:solidFill>
              </a:rPr>
              <a:t>Bonded pairs = sticks</a:t>
            </a:r>
          </a:p>
          <a:p>
            <a:pPr marL="203200" lvl="0" indent="0">
              <a:buClr>
                <a:srgbClr val="000000"/>
              </a:buClr>
              <a:buNone/>
            </a:pPr>
            <a:r>
              <a:rPr lang="en-US" sz="2400" dirty="0">
                <a:solidFill>
                  <a:srgbClr val="000000"/>
                </a:solidFill>
              </a:rPr>
              <a:t>Nonbonded electrons= dots</a:t>
            </a:r>
          </a:p>
          <a:p>
            <a:pPr marL="203200" lvl="0" indent="0">
              <a:buClr>
                <a:srgbClr val="000000"/>
              </a:buClr>
              <a:buNone/>
            </a:pPr>
            <a:endParaRPr lang="en-US" sz="2400" dirty="0">
              <a:solidFill>
                <a:srgbClr val="000000"/>
              </a:solidFill>
            </a:endParaRPr>
          </a:p>
          <a:p>
            <a:pPr marL="203200" lvl="0" indent="0">
              <a:buClr>
                <a:srgbClr val="000000"/>
              </a:buClr>
              <a:buNone/>
            </a:pPr>
            <a:r>
              <a:rPr lang="en-US" sz="2400" dirty="0">
                <a:solidFill>
                  <a:srgbClr val="000000"/>
                </a:solidFill>
              </a:rPr>
              <a:t>FC = VE  –  (# of STICKS) </a:t>
            </a:r>
            <a:r>
              <a:rPr lang="en-US" dirty="0">
                <a:solidFill>
                  <a:srgbClr val="000000"/>
                </a:solidFill>
              </a:rPr>
              <a:t> - </a:t>
            </a:r>
            <a:r>
              <a:rPr lang="en-US" sz="2400" dirty="0">
                <a:solidFill>
                  <a:srgbClr val="000000"/>
                </a:solidFill>
              </a:rPr>
              <a:t>(# of DOTS)</a:t>
            </a:r>
          </a:p>
          <a:p>
            <a:endParaRPr lang="en-US" dirty="0"/>
          </a:p>
        </p:txBody>
      </p:sp>
    </p:spTree>
    <p:extLst>
      <p:ext uri="{BB962C8B-B14F-4D97-AF65-F5344CB8AC3E}">
        <p14:creationId xmlns:p14="http://schemas.microsoft.com/office/powerpoint/2010/main" val="97678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55FE8E-6F7A-4254-974E-24288CE10AA0}"/>
              </a:ext>
            </a:extLst>
          </p:cNvPr>
          <p:cNvSpPr>
            <a:spLocks noGrp="1"/>
          </p:cNvSpPr>
          <p:nvPr>
            <p:ph type="body" idx="1"/>
          </p:nvPr>
        </p:nvSpPr>
        <p:spPr>
          <a:xfrm>
            <a:off x="293914" y="293914"/>
            <a:ext cx="8392886" cy="4525963"/>
          </a:xfrm>
        </p:spPr>
        <p:txBody>
          <a:bodyPr/>
          <a:lstStyle/>
          <a:p>
            <a:pPr marL="203200" indent="0" fontAlgn="base">
              <a:buNone/>
            </a:pPr>
            <a:r>
              <a:rPr lang="en-US" sz="2400" b="1" u="sng" dirty="0"/>
              <a:t>Guidelines for determining best structure</a:t>
            </a:r>
          </a:p>
          <a:p>
            <a:pPr fontAlgn="base"/>
            <a:r>
              <a:rPr lang="en-US" sz="2400" dirty="0"/>
              <a:t>A molecular structure in which all formal charges are zero.</a:t>
            </a:r>
          </a:p>
          <a:p>
            <a:pPr fontAlgn="base"/>
            <a:endParaRPr lang="en-US" sz="2400" dirty="0"/>
          </a:p>
          <a:p>
            <a:pPr fontAlgn="base"/>
            <a:r>
              <a:rPr lang="en-US" sz="2400" dirty="0"/>
              <a:t>The structure with the smallest nonzero formal charges.</a:t>
            </a:r>
          </a:p>
          <a:p>
            <a:pPr marL="203200" indent="0" fontAlgn="base">
              <a:buNone/>
            </a:pPr>
            <a:endParaRPr lang="en-US" sz="2400" dirty="0"/>
          </a:p>
          <a:p>
            <a:pPr fontAlgn="base"/>
            <a:r>
              <a:rPr lang="en-US" sz="2400" dirty="0"/>
              <a:t> Lewis structures are preferable when adjacent formal charges are zero or of the opposite sign.</a:t>
            </a:r>
          </a:p>
          <a:p>
            <a:pPr marL="203200" indent="0" fontAlgn="base">
              <a:buNone/>
            </a:pPr>
            <a:endParaRPr lang="en-US" sz="2400" dirty="0"/>
          </a:p>
          <a:p>
            <a:pPr fontAlgn="base"/>
            <a:r>
              <a:rPr lang="en-US" sz="2400" dirty="0"/>
              <a:t>When we must choose among several Lewis structures with similar distributions of formal charges, the structure with the negative formal charges on the more electronegative atoms is preferable.</a:t>
            </a:r>
          </a:p>
          <a:p>
            <a:endParaRPr lang="en-US" dirty="0"/>
          </a:p>
        </p:txBody>
      </p:sp>
    </p:spTree>
    <p:extLst>
      <p:ext uri="{BB962C8B-B14F-4D97-AF65-F5344CB8AC3E}">
        <p14:creationId xmlns:p14="http://schemas.microsoft.com/office/powerpoint/2010/main" val="3023900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ED137B-464E-4FDC-BC34-6F1C367129BF}"/>
              </a:ext>
            </a:extLst>
          </p:cNvPr>
          <p:cNvSpPr>
            <a:spLocks noGrp="1"/>
          </p:cNvSpPr>
          <p:nvPr>
            <p:ph type="body" idx="1"/>
          </p:nvPr>
        </p:nvSpPr>
        <p:spPr>
          <a:xfrm>
            <a:off x="293913" y="457200"/>
            <a:ext cx="8621487" cy="4525963"/>
          </a:xfrm>
        </p:spPr>
        <p:txBody>
          <a:bodyPr/>
          <a:lstStyle/>
          <a:p>
            <a:pPr marL="203200" indent="0">
              <a:buNone/>
            </a:pPr>
            <a:r>
              <a:rPr lang="en-US" sz="2400" dirty="0"/>
              <a:t>Nitrous oxide, N</a:t>
            </a:r>
            <a:r>
              <a:rPr lang="en-US" sz="2400" baseline="-25000" dirty="0"/>
              <a:t>2</a:t>
            </a:r>
            <a:r>
              <a:rPr lang="en-US" sz="2400" dirty="0"/>
              <a:t>O, commonly known as laughing gas, is used as an anesthetic in minor surgeries, such as the routine extraction of wisdom teeth. Which is the likely structure for nitrous oxide?</a:t>
            </a:r>
          </a:p>
        </p:txBody>
      </p:sp>
      <p:pic>
        <p:nvPicPr>
          <p:cNvPr id="5" name="Picture 4">
            <a:extLst>
              <a:ext uri="{FF2B5EF4-FFF2-40B4-BE49-F238E27FC236}">
                <a16:creationId xmlns:a16="http://schemas.microsoft.com/office/drawing/2014/main" id="{7D47F0E3-5419-4FA9-9D5D-9BE3E502B130}"/>
              </a:ext>
            </a:extLst>
          </p:cNvPr>
          <p:cNvPicPr>
            <a:picLocks noChangeAspect="1"/>
          </p:cNvPicPr>
          <p:nvPr/>
        </p:nvPicPr>
        <p:blipFill>
          <a:blip r:embed="rId2"/>
          <a:stretch>
            <a:fillRect/>
          </a:stretch>
        </p:blipFill>
        <p:spPr>
          <a:xfrm>
            <a:off x="671022" y="2604475"/>
            <a:ext cx="6576058" cy="1439623"/>
          </a:xfrm>
          <a:prstGeom prst="rect">
            <a:avLst/>
          </a:prstGeom>
        </p:spPr>
      </p:pic>
    </p:spTree>
    <p:extLst>
      <p:ext uri="{BB962C8B-B14F-4D97-AF65-F5344CB8AC3E}">
        <p14:creationId xmlns:p14="http://schemas.microsoft.com/office/powerpoint/2010/main" val="112133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EEB7-AF44-42AF-8DB3-BA05C05E73DD}"/>
              </a:ext>
            </a:extLst>
          </p:cNvPr>
          <p:cNvSpPr>
            <a:spLocks noGrp="1"/>
          </p:cNvSpPr>
          <p:nvPr>
            <p:ph type="title"/>
          </p:nvPr>
        </p:nvSpPr>
        <p:spPr/>
        <p:txBody>
          <a:bodyPr/>
          <a:lstStyle/>
          <a:p>
            <a:r>
              <a:rPr lang="en-US" dirty="0"/>
              <a:t>Answer</a:t>
            </a:r>
          </a:p>
        </p:txBody>
      </p:sp>
      <p:pic>
        <p:nvPicPr>
          <p:cNvPr id="5" name="Picture 4">
            <a:extLst>
              <a:ext uri="{FF2B5EF4-FFF2-40B4-BE49-F238E27FC236}">
                <a16:creationId xmlns:a16="http://schemas.microsoft.com/office/drawing/2014/main" id="{DA75D82F-005F-4D9E-B4BE-8704EC28A389}"/>
              </a:ext>
            </a:extLst>
          </p:cNvPr>
          <p:cNvPicPr>
            <a:picLocks noChangeAspect="1"/>
          </p:cNvPicPr>
          <p:nvPr/>
        </p:nvPicPr>
        <p:blipFill>
          <a:blip r:embed="rId2"/>
          <a:stretch>
            <a:fillRect/>
          </a:stretch>
        </p:blipFill>
        <p:spPr>
          <a:xfrm>
            <a:off x="457199" y="2448340"/>
            <a:ext cx="6632510" cy="1463784"/>
          </a:xfrm>
          <a:prstGeom prst="rect">
            <a:avLst/>
          </a:prstGeom>
        </p:spPr>
      </p:pic>
      <p:pic>
        <p:nvPicPr>
          <p:cNvPr id="6" name="Picture 5">
            <a:extLst>
              <a:ext uri="{FF2B5EF4-FFF2-40B4-BE49-F238E27FC236}">
                <a16:creationId xmlns:a16="http://schemas.microsoft.com/office/drawing/2014/main" id="{70F6AA1A-C611-42F3-B413-5B0308AD96BB}"/>
              </a:ext>
            </a:extLst>
          </p:cNvPr>
          <p:cNvPicPr>
            <a:picLocks noChangeAspect="1"/>
          </p:cNvPicPr>
          <p:nvPr/>
        </p:nvPicPr>
        <p:blipFill>
          <a:blip r:embed="rId3"/>
          <a:stretch>
            <a:fillRect/>
          </a:stretch>
        </p:blipFill>
        <p:spPr>
          <a:xfrm>
            <a:off x="683535" y="4261427"/>
            <a:ext cx="3847719" cy="1432363"/>
          </a:xfrm>
          <a:prstGeom prst="rect">
            <a:avLst/>
          </a:prstGeom>
        </p:spPr>
      </p:pic>
    </p:spTree>
    <p:extLst>
      <p:ext uri="{BB962C8B-B14F-4D97-AF65-F5344CB8AC3E}">
        <p14:creationId xmlns:p14="http://schemas.microsoft.com/office/powerpoint/2010/main" val="3691745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EF230B-4E09-4974-B510-9E0470B02489}"/>
              </a:ext>
            </a:extLst>
          </p:cNvPr>
          <p:cNvSpPr>
            <a:spLocks noGrp="1"/>
          </p:cNvSpPr>
          <p:nvPr>
            <p:ph type="body" idx="1"/>
          </p:nvPr>
        </p:nvSpPr>
        <p:spPr>
          <a:xfrm>
            <a:off x="290384" y="562232"/>
            <a:ext cx="8563232" cy="4525963"/>
          </a:xfrm>
        </p:spPr>
        <p:txBody>
          <a:bodyPr/>
          <a:lstStyle/>
          <a:p>
            <a:pPr lvl="0" algn="ctr">
              <a:spcBef>
                <a:spcPts val="0"/>
              </a:spcBef>
              <a:buNone/>
            </a:pPr>
            <a:r>
              <a:rPr lang="en-US" b="1" u="sng" dirty="0">
                <a:latin typeface="Times New Roman"/>
                <a:ea typeface="Times New Roman"/>
                <a:cs typeface="Times New Roman"/>
                <a:sym typeface="Times New Roman"/>
              </a:rPr>
              <a:t>Electron Configuration</a:t>
            </a:r>
          </a:p>
          <a:p>
            <a:pPr lvl="0">
              <a:spcBef>
                <a:spcPts val="0"/>
              </a:spcBef>
              <a:buNone/>
            </a:pPr>
            <a:r>
              <a:rPr lang="en-US" dirty="0">
                <a:latin typeface="Times New Roman"/>
                <a:ea typeface="Times New Roman"/>
                <a:cs typeface="Times New Roman"/>
                <a:sym typeface="Times New Roman"/>
              </a:rPr>
              <a:t/>
            </a:r>
            <a:br>
              <a:rPr lang="en-US" dirty="0">
                <a:latin typeface="Times New Roman"/>
                <a:ea typeface="Times New Roman"/>
                <a:cs typeface="Times New Roman"/>
                <a:sym typeface="Times New Roman"/>
              </a:rPr>
            </a:br>
            <a:r>
              <a:rPr lang="en-US" dirty="0">
                <a:latin typeface="Times New Roman"/>
                <a:ea typeface="Times New Roman"/>
                <a:cs typeface="Times New Roman"/>
                <a:sym typeface="Times New Roman"/>
              </a:rPr>
              <a:t>It is a shorthand description of how electrons are arranged around the nucleus of an atom.</a:t>
            </a:r>
          </a:p>
          <a:p>
            <a:pPr lvl="0">
              <a:spcBef>
                <a:spcPts val="0"/>
              </a:spcBef>
              <a:buNone/>
            </a:pPr>
            <a:endParaRPr lang="en-US" dirty="0">
              <a:latin typeface="Times New Roman"/>
              <a:ea typeface="Times New Roman"/>
              <a:cs typeface="Times New Roman"/>
              <a:sym typeface="Times New Roman"/>
            </a:endParaRPr>
          </a:p>
          <a:p>
            <a:pPr lvl="0">
              <a:spcBef>
                <a:spcPts val="0"/>
              </a:spcBef>
              <a:buNone/>
            </a:pPr>
            <a:r>
              <a:rPr lang="en-US" dirty="0">
                <a:latin typeface="Times New Roman"/>
                <a:ea typeface="Times New Roman"/>
                <a:cs typeface="Times New Roman"/>
                <a:sym typeface="Times New Roman"/>
              </a:rPr>
              <a:t> Electron configurations are important because they help us predict chemical behavior. We can predict whether two elements will react or not, and if they react, we can also predict what kind of reaction we are likely to have, as well as how strong the reaction will be.</a:t>
            </a:r>
          </a:p>
          <a:p>
            <a:endParaRPr lang="en-US" dirty="0"/>
          </a:p>
        </p:txBody>
      </p:sp>
    </p:spTree>
    <p:extLst>
      <p:ext uri="{BB962C8B-B14F-4D97-AF65-F5344CB8AC3E}">
        <p14:creationId xmlns:p14="http://schemas.microsoft.com/office/powerpoint/2010/main" val="324815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2927023" cy="1143000"/>
          </a:xfrm>
        </p:spPr>
        <p:txBody>
          <a:bodyPr/>
          <a:lstStyle/>
          <a:p>
            <a:r>
              <a:rPr lang="en-US" b="1" u="sng" dirty="0" smtClean="0">
                <a:solidFill>
                  <a:srgbClr val="FF0000"/>
                </a:solidFill>
              </a:rPr>
              <a:t>Practice</a:t>
            </a:r>
            <a:endParaRPr lang="en-US" b="1" u="sng" dirty="0">
              <a:solidFill>
                <a:srgbClr val="FF0000"/>
              </a:solidFill>
            </a:endParaRPr>
          </a:p>
        </p:txBody>
      </p:sp>
      <p:sp>
        <p:nvSpPr>
          <p:cNvPr id="3" name="Text Placeholder 2"/>
          <p:cNvSpPr>
            <a:spLocks noGrp="1"/>
          </p:cNvSpPr>
          <p:nvPr>
            <p:ph type="body" idx="1"/>
          </p:nvPr>
        </p:nvSpPr>
        <p:spPr>
          <a:xfrm>
            <a:off x="457199" y="1600200"/>
            <a:ext cx="8036351" cy="4525963"/>
          </a:xfrm>
        </p:spPr>
        <p:txBody>
          <a:bodyPr/>
          <a:lstStyle/>
          <a:p>
            <a:r>
              <a:rPr lang="en-US" dirty="0"/>
              <a:t>Rank in order of increasing bond energy</a:t>
            </a:r>
            <a:r>
              <a:rPr lang="en-US" dirty="0" smtClean="0"/>
              <a:t>:</a:t>
            </a:r>
          </a:p>
          <a:p>
            <a:pPr marL="203200" indent="0">
              <a:buNone/>
            </a:pPr>
            <a:endParaRPr lang="en-US" dirty="0"/>
          </a:p>
          <a:p>
            <a:pPr marL="203200" indent="0">
              <a:buNone/>
            </a:pPr>
            <a:r>
              <a:rPr lang="en-US" dirty="0" smtClean="0"/>
              <a:t>	H—F </a:t>
            </a:r>
            <a:r>
              <a:rPr lang="en-US" dirty="0"/>
              <a:t>, H—Br, H—Cl </a:t>
            </a:r>
          </a:p>
          <a:p>
            <a:endParaRPr lang="en-US" dirty="0"/>
          </a:p>
        </p:txBody>
      </p:sp>
    </p:spTree>
    <p:extLst>
      <p:ext uri="{BB962C8B-B14F-4D97-AF65-F5344CB8AC3E}">
        <p14:creationId xmlns:p14="http://schemas.microsoft.com/office/powerpoint/2010/main" val="1706670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0DF3F8-B999-4154-B9AB-C3F5E6C1D0B0}"/>
              </a:ext>
            </a:extLst>
          </p:cNvPr>
          <p:cNvSpPr>
            <a:spLocks noGrp="1"/>
          </p:cNvSpPr>
          <p:nvPr>
            <p:ph type="body" idx="1"/>
          </p:nvPr>
        </p:nvSpPr>
        <p:spPr>
          <a:xfrm>
            <a:off x="390267" y="290385"/>
            <a:ext cx="8363465" cy="4525963"/>
          </a:xfrm>
        </p:spPr>
        <p:txBody>
          <a:bodyPr/>
          <a:lstStyle/>
          <a:p>
            <a:pPr lvl="0">
              <a:spcBef>
                <a:spcPts val="0"/>
              </a:spcBef>
              <a:buNone/>
            </a:pPr>
            <a:r>
              <a:rPr lang="en-US" b="1" u="sng" dirty="0">
                <a:latin typeface="Times New Roman"/>
                <a:ea typeface="Times New Roman"/>
                <a:cs typeface="Times New Roman"/>
                <a:sym typeface="Times New Roman"/>
              </a:rPr>
              <a:t>The Aufbau Principle:</a:t>
            </a:r>
          </a:p>
          <a:p>
            <a:pPr lvl="0">
              <a:spcBef>
                <a:spcPts val="0"/>
              </a:spcBef>
              <a:buNone/>
            </a:pPr>
            <a:r>
              <a:rPr lang="en-US" dirty="0">
                <a:latin typeface="Times New Roman"/>
                <a:ea typeface="Times New Roman"/>
                <a:cs typeface="Times New Roman"/>
                <a:sym typeface="Times New Roman"/>
              </a:rPr>
              <a:t>When building up the electron configuration of an atom, electrons are placed in orbitals, subshells, and shells in order of increasing energy</a:t>
            </a:r>
          </a:p>
          <a:p>
            <a:pPr lvl="0">
              <a:spcBef>
                <a:spcPts val="0"/>
              </a:spcBef>
              <a:buNone/>
            </a:pPr>
            <a:r>
              <a:rPr lang="en-US" b="1" u="sng" dirty="0">
                <a:latin typeface="Times New Roman"/>
                <a:ea typeface="Times New Roman"/>
                <a:cs typeface="Times New Roman"/>
                <a:sym typeface="Times New Roman"/>
              </a:rPr>
              <a:t>Pauli Exclusion Principle</a:t>
            </a:r>
            <a:r>
              <a:rPr lang="en-US" dirty="0">
                <a:latin typeface="Times New Roman"/>
                <a:ea typeface="Times New Roman"/>
                <a:cs typeface="Times New Roman"/>
                <a:sym typeface="Times New Roman"/>
              </a:rPr>
              <a:t>:</a:t>
            </a:r>
          </a:p>
          <a:p>
            <a:pPr lvl="0">
              <a:spcBef>
                <a:spcPts val="0"/>
              </a:spcBef>
              <a:buNone/>
            </a:pPr>
            <a:r>
              <a:rPr lang="en-US" dirty="0">
                <a:latin typeface="Times New Roman"/>
                <a:ea typeface="Times New Roman"/>
                <a:cs typeface="Times New Roman"/>
                <a:sym typeface="Times New Roman"/>
              </a:rPr>
              <a:t>No atomic orbital can contain more than two electrons and they must be opposite spin!</a:t>
            </a:r>
          </a:p>
          <a:p>
            <a:pPr lvl="0">
              <a:spcBef>
                <a:spcPts val="0"/>
              </a:spcBef>
              <a:buNone/>
            </a:pPr>
            <a:r>
              <a:rPr lang="en-US" b="1" u="sng" dirty="0">
                <a:latin typeface="Times New Roman"/>
                <a:ea typeface="Times New Roman"/>
                <a:cs typeface="Times New Roman"/>
                <a:sym typeface="Times New Roman"/>
              </a:rPr>
              <a:t>Hund’s Rule:</a:t>
            </a:r>
          </a:p>
          <a:p>
            <a:pPr lvl="0">
              <a:spcBef>
                <a:spcPts val="0"/>
              </a:spcBef>
              <a:buNone/>
            </a:pPr>
            <a:r>
              <a:rPr lang="en-US" dirty="0">
                <a:latin typeface="Times New Roman"/>
                <a:ea typeface="Times New Roman"/>
                <a:cs typeface="Times New Roman"/>
                <a:sym typeface="Times New Roman"/>
              </a:rPr>
              <a:t>When an electron is added to a subshell, it will always occupy an empty orbital if one is </a:t>
            </a:r>
            <a:r>
              <a:rPr lang="en-US" dirty="0" smtClean="0">
                <a:latin typeface="Times New Roman"/>
                <a:ea typeface="Times New Roman"/>
                <a:cs typeface="Times New Roman"/>
                <a:sym typeface="Times New Roman"/>
              </a:rPr>
              <a:t>available. </a:t>
            </a:r>
            <a:r>
              <a:rPr lang="en-US" dirty="0">
                <a:latin typeface="Times New Roman"/>
                <a:ea typeface="Times New Roman"/>
                <a:cs typeface="Times New Roman"/>
                <a:sym typeface="Times New Roman"/>
              </a:rPr>
              <a:t>They will only pair up if an empty orbital is not available.</a:t>
            </a:r>
          </a:p>
          <a:p>
            <a:endParaRPr lang="en-US" dirty="0"/>
          </a:p>
        </p:txBody>
      </p:sp>
    </p:spTree>
    <p:extLst>
      <p:ext uri="{BB962C8B-B14F-4D97-AF65-F5344CB8AC3E}">
        <p14:creationId xmlns:p14="http://schemas.microsoft.com/office/powerpoint/2010/main" val="348065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2" y="255783"/>
            <a:ext cx="3228680" cy="1143000"/>
          </a:xfrm>
        </p:spPr>
        <p:txBody>
          <a:bodyPr/>
          <a:lstStyle/>
          <a:p>
            <a:r>
              <a:rPr lang="en-US" b="1" u="sng" dirty="0" smtClean="0"/>
              <a:t>Bohr Model</a:t>
            </a:r>
            <a:endParaRPr lang="en-US" b="1" u="sng" dirty="0"/>
          </a:p>
        </p:txBody>
      </p:sp>
      <p:pic>
        <p:nvPicPr>
          <p:cNvPr id="5" name="Picture 4"/>
          <p:cNvPicPr>
            <a:picLocks noChangeAspect="1"/>
          </p:cNvPicPr>
          <p:nvPr/>
        </p:nvPicPr>
        <p:blipFill>
          <a:blip r:embed="rId2"/>
          <a:stretch>
            <a:fillRect/>
          </a:stretch>
        </p:blipFill>
        <p:spPr>
          <a:xfrm>
            <a:off x="678730" y="1640264"/>
            <a:ext cx="3600450" cy="3952875"/>
          </a:xfrm>
          <a:prstGeom prst="rect">
            <a:avLst/>
          </a:prstGeom>
        </p:spPr>
      </p:pic>
      <p:sp>
        <p:nvSpPr>
          <p:cNvPr id="6" name="Oval Callout 5"/>
          <p:cNvSpPr/>
          <p:nvPr/>
        </p:nvSpPr>
        <p:spPr>
          <a:xfrm>
            <a:off x="5920033" y="744718"/>
            <a:ext cx="1923068" cy="2403835"/>
          </a:xfrm>
          <a:prstGeom prst="wedgeEllipseCallout">
            <a:avLst>
              <a:gd name="adj1" fmla="val -206617"/>
              <a:gd name="adj2" fmla="val -84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smtClean="0"/>
              <a:t>n = principle energy level</a:t>
            </a:r>
          </a:p>
          <a:p>
            <a:pPr algn="ctr"/>
            <a:endParaRPr lang="en-US" sz="1800" b="1" dirty="0"/>
          </a:p>
          <a:p>
            <a:pPr algn="ctr"/>
            <a:r>
              <a:rPr lang="en-US" sz="1800" b="1" dirty="0" smtClean="0"/>
              <a:t>PEL</a:t>
            </a:r>
            <a:endParaRPr lang="en-US" sz="1800" b="1" dirty="0"/>
          </a:p>
        </p:txBody>
      </p:sp>
      <p:sp>
        <p:nvSpPr>
          <p:cNvPr id="7" name="Rectangular Callout 6"/>
          <p:cNvSpPr/>
          <p:nvPr/>
        </p:nvSpPr>
        <p:spPr>
          <a:xfrm>
            <a:off x="3949831" y="3390034"/>
            <a:ext cx="3167407" cy="2554664"/>
          </a:xfrm>
          <a:prstGeom prst="wedgeRectCallout">
            <a:avLst>
              <a:gd name="adj1" fmla="val -61904"/>
              <a:gd name="adj2" fmla="val -2285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Each PEL can have sublevels that hold electrons in </a:t>
            </a:r>
            <a:r>
              <a:rPr lang="en-US" sz="2000" b="1" u="sng" dirty="0" smtClean="0"/>
              <a:t>orbitals</a:t>
            </a:r>
          </a:p>
          <a:p>
            <a:pPr algn="ctr"/>
            <a:endParaRPr lang="en-US" sz="2000" b="1" dirty="0"/>
          </a:p>
          <a:p>
            <a:r>
              <a:rPr lang="en-US" sz="2000" b="1" dirty="0" smtClean="0"/>
              <a:t>S _</a:t>
            </a:r>
          </a:p>
          <a:p>
            <a:r>
              <a:rPr lang="en-US" sz="2000" b="1" dirty="0" smtClean="0"/>
              <a:t>P _ _ _ </a:t>
            </a:r>
          </a:p>
          <a:p>
            <a:r>
              <a:rPr lang="en-US" sz="2000" b="1" dirty="0" smtClean="0"/>
              <a:t>D _ _ _ _ _ </a:t>
            </a:r>
          </a:p>
          <a:p>
            <a:r>
              <a:rPr lang="en-US" sz="2000" b="1" dirty="0" smtClean="0"/>
              <a:t>F _ _ _ _ _ _ _ </a:t>
            </a:r>
          </a:p>
        </p:txBody>
      </p:sp>
    </p:spTree>
    <p:extLst>
      <p:ext uri="{BB962C8B-B14F-4D97-AF65-F5344CB8AC3E}">
        <p14:creationId xmlns:p14="http://schemas.microsoft.com/office/powerpoint/2010/main" val="2690069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4B9CA4-36BD-4F95-996B-3F17A79FDBAF}"/>
              </a:ext>
            </a:extLst>
          </p:cNvPr>
          <p:cNvPicPr>
            <a:picLocks noChangeAspect="1"/>
          </p:cNvPicPr>
          <p:nvPr/>
        </p:nvPicPr>
        <p:blipFill>
          <a:blip r:embed="rId2"/>
          <a:stretch>
            <a:fillRect/>
          </a:stretch>
        </p:blipFill>
        <p:spPr>
          <a:xfrm>
            <a:off x="69706" y="604157"/>
            <a:ext cx="9004588" cy="3849461"/>
          </a:xfrm>
          <a:prstGeom prst="rect">
            <a:avLst/>
          </a:prstGeom>
        </p:spPr>
      </p:pic>
      <p:sp>
        <p:nvSpPr>
          <p:cNvPr id="7" name="Speech Bubble: Oval 6">
            <a:extLst>
              <a:ext uri="{FF2B5EF4-FFF2-40B4-BE49-F238E27FC236}">
                <a16:creationId xmlns:a16="http://schemas.microsoft.com/office/drawing/2014/main" id="{BCDE1B8F-0829-49A9-813F-04E13CE3ABB1}"/>
              </a:ext>
            </a:extLst>
          </p:cNvPr>
          <p:cNvSpPr/>
          <p:nvPr/>
        </p:nvSpPr>
        <p:spPr>
          <a:xfrm>
            <a:off x="3690257" y="4996543"/>
            <a:ext cx="3135086" cy="1747157"/>
          </a:xfrm>
          <a:prstGeom prst="wedgeEllipseCallout">
            <a:avLst>
              <a:gd name="adj1" fmla="val -56703"/>
              <a:gd name="adj2" fmla="val -1022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Square this number to find the total number of orbitals</a:t>
            </a:r>
          </a:p>
        </p:txBody>
      </p:sp>
    </p:spTree>
    <p:extLst>
      <p:ext uri="{BB962C8B-B14F-4D97-AF65-F5344CB8AC3E}">
        <p14:creationId xmlns:p14="http://schemas.microsoft.com/office/powerpoint/2010/main" val="3044647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Aufbau</a:t>
            </a:r>
            <a:r>
              <a:rPr lang="en-US" dirty="0" smtClean="0"/>
              <a:t> Energy Levels</a:t>
            </a:r>
            <a:endParaRPr lang="en-US" dirty="0"/>
          </a:p>
        </p:txBody>
      </p:sp>
      <p:pic>
        <p:nvPicPr>
          <p:cNvPr id="5" name="Picture 4"/>
          <p:cNvPicPr>
            <a:picLocks noChangeAspect="1"/>
          </p:cNvPicPr>
          <p:nvPr/>
        </p:nvPicPr>
        <p:blipFill>
          <a:blip r:embed="rId2"/>
          <a:stretch>
            <a:fillRect/>
          </a:stretch>
        </p:blipFill>
        <p:spPr>
          <a:xfrm>
            <a:off x="843698" y="1609627"/>
            <a:ext cx="6630775" cy="4187858"/>
          </a:xfrm>
          <a:prstGeom prst="rect">
            <a:avLst/>
          </a:prstGeom>
        </p:spPr>
      </p:pic>
    </p:spTree>
    <p:extLst>
      <p:ext uri="{BB962C8B-B14F-4D97-AF65-F5344CB8AC3E}">
        <p14:creationId xmlns:p14="http://schemas.microsoft.com/office/powerpoint/2010/main" val="859382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1162B5-9686-4E12-83FF-884D3D7BEA2A}"/>
              </a:ext>
            </a:extLst>
          </p:cNvPr>
          <p:cNvSpPr>
            <a:spLocks noGrp="1"/>
          </p:cNvSpPr>
          <p:nvPr>
            <p:ph type="body" idx="1"/>
          </p:nvPr>
        </p:nvSpPr>
        <p:spPr>
          <a:xfrm>
            <a:off x="755822" y="661086"/>
            <a:ext cx="2456935" cy="4751173"/>
          </a:xfrm>
        </p:spPr>
        <p:txBody>
          <a:bodyPr/>
          <a:lstStyle/>
          <a:p>
            <a:pPr marL="203200" lvl="0" indent="0">
              <a:spcBef>
                <a:spcPts val="0"/>
              </a:spcBef>
              <a:buNone/>
            </a:pPr>
            <a:r>
              <a:rPr lang="en-US" b="1" u="sng" dirty="0">
                <a:latin typeface="Times New Roman"/>
                <a:ea typeface="Times New Roman"/>
                <a:cs typeface="Times New Roman"/>
                <a:sym typeface="Times New Roman"/>
              </a:rPr>
              <a:t>Orbital Box Diagram  </a:t>
            </a:r>
          </a:p>
          <a:p>
            <a:pPr marL="203200" lvl="0" indent="0">
              <a:buNone/>
            </a:pPr>
            <a:r>
              <a:rPr lang="en-US" dirty="0">
                <a:latin typeface="Times New Roman"/>
                <a:ea typeface="Times New Roman"/>
                <a:cs typeface="Times New Roman"/>
                <a:sym typeface="Times New Roman"/>
              </a:rPr>
              <a:t>It describes the subshell filling order, or the order can be determined by using the periodic table</a:t>
            </a:r>
          </a:p>
          <a:p>
            <a:endParaRPr lang="en-US" dirty="0"/>
          </a:p>
        </p:txBody>
      </p:sp>
      <p:pic>
        <p:nvPicPr>
          <p:cNvPr id="5" name="Picture 4">
            <a:extLst>
              <a:ext uri="{FF2B5EF4-FFF2-40B4-BE49-F238E27FC236}">
                <a16:creationId xmlns:a16="http://schemas.microsoft.com/office/drawing/2014/main" id="{B6B7074A-8007-402D-BA83-6A011DB87B19}"/>
              </a:ext>
            </a:extLst>
          </p:cNvPr>
          <p:cNvPicPr>
            <a:picLocks noChangeAspect="1"/>
          </p:cNvPicPr>
          <p:nvPr/>
        </p:nvPicPr>
        <p:blipFill>
          <a:blip r:embed="rId2"/>
          <a:stretch>
            <a:fillRect/>
          </a:stretch>
        </p:blipFill>
        <p:spPr>
          <a:xfrm>
            <a:off x="3550223" y="1013254"/>
            <a:ext cx="5129245" cy="5217112"/>
          </a:xfrm>
          <a:prstGeom prst="rect">
            <a:avLst/>
          </a:prstGeom>
        </p:spPr>
      </p:pic>
    </p:spTree>
    <p:extLst>
      <p:ext uri="{BB962C8B-B14F-4D97-AF65-F5344CB8AC3E}">
        <p14:creationId xmlns:p14="http://schemas.microsoft.com/office/powerpoint/2010/main" val="2362333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270" descr="http://chemwiki.ucdavis.edu/@api/deki/files/1219/s,_p,_d,_f_Orbitals.jpg?size=bestfit&amp;width=631&amp;height=345&amp;revision=1">
            <a:extLst>
              <a:ext uri="{FF2B5EF4-FFF2-40B4-BE49-F238E27FC236}">
                <a16:creationId xmlns:a16="http://schemas.microsoft.com/office/drawing/2014/main" id="{C8136163-3987-42FF-93AD-66E87A7204F9}"/>
              </a:ext>
            </a:extLst>
          </p:cNvPr>
          <p:cNvPicPr preferRelativeResize="0"/>
          <p:nvPr/>
        </p:nvPicPr>
        <p:blipFill rotWithShape="1">
          <a:blip r:embed="rId2">
            <a:alphaModFix/>
          </a:blip>
          <a:srcRect/>
          <a:stretch/>
        </p:blipFill>
        <p:spPr>
          <a:xfrm>
            <a:off x="400050" y="1143000"/>
            <a:ext cx="8572499" cy="4697972"/>
          </a:xfrm>
          <a:prstGeom prst="rect">
            <a:avLst/>
          </a:prstGeom>
          <a:noFill/>
          <a:ln>
            <a:noFill/>
          </a:ln>
        </p:spPr>
      </p:pic>
    </p:spTree>
    <p:extLst>
      <p:ext uri="{BB962C8B-B14F-4D97-AF65-F5344CB8AC3E}">
        <p14:creationId xmlns:p14="http://schemas.microsoft.com/office/powerpoint/2010/main" val="1460342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8699A8-601C-47FC-B5B1-E7BFCBACAFED}"/>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589316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09016A-1EA5-456C-891C-E7F9EAA1F03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55743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7E0C89-1123-4DC9-9CEC-424538953E0B}"/>
              </a:ext>
            </a:extLst>
          </p:cNvPr>
          <p:cNvPicPr>
            <a:picLocks noChangeAspect="1"/>
          </p:cNvPicPr>
          <p:nvPr/>
        </p:nvPicPr>
        <p:blipFill>
          <a:blip r:embed="rId2"/>
          <a:stretch>
            <a:fillRect/>
          </a:stretch>
        </p:blipFill>
        <p:spPr>
          <a:xfrm>
            <a:off x="-396" y="0"/>
            <a:ext cx="9144000" cy="6858000"/>
          </a:xfrm>
          <a:prstGeom prst="rect">
            <a:avLst/>
          </a:prstGeom>
        </p:spPr>
      </p:pic>
    </p:spTree>
    <p:extLst>
      <p:ext uri="{BB962C8B-B14F-4D97-AF65-F5344CB8AC3E}">
        <p14:creationId xmlns:p14="http://schemas.microsoft.com/office/powerpoint/2010/main" val="1823540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7F0377-D433-41EE-9875-4B04F08274CE}"/>
              </a:ext>
            </a:extLst>
          </p:cNvPr>
          <p:cNvSpPr/>
          <p:nvPr/>
        </p:nvSpPr>
        <p:spPr>
          <a:xfrm>
            <a:off x="1436365" y="1514092"/>
            <a:ext cx="6271269" cy="3046988"/>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Molecular </a:t>
            </a:r>
          </a:p>
          <a:p>
            <a:pPr algn="ctr"/>
            <a:r>
              <a:rPr lang="en-US"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Shape</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1004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3247534"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0000"/>
              </a:buClr>
              <a:buFont typeface="Arial"/>
              <a:buNone/>
            </a:pPr>
            <a:r>
              <a:rPr lang="en-US" sz="4400" b="0" i="0" u="sng" strike="noStrike" cap="none" dirty="0">
                <a:solidFill>
                  <a:srgbClr val="FF0000"/>
                </a:solidFill>
                <a:latin typeface="Arial"/>
                <a:ea typeface="Arial"/>
                <a:cs typeface="Arial"/>
                <a:sym typeface="Arial"/>
              </a:rPr>
              <a:t>Answer</a:t>
            </a:r>
          </a:p>
        </p:txBody>
      </p:sp>
      <p:sp>
        <p:nvSpPr>
          <p:cNvPr id="103" name="Shape 103"/>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2800" b="0" i="0" u="none" strike="noStrike" cap="none" dirty="0" smtClean="0">
                <a:solidFill>
                  <a:schemeClr val="dk1"/>
                </a:solidFill>
                <a:sym typeface="Arial"/>
              </a:rPr>
              <a:t>With increase in atomic size from F to Br bond length increases</a:t>
            </a:r>
          </a:p>
          <a:p>
            <a:pPr marL="342900" marR="0" lvl="0" indent="-342900" algn="l" rtl="0">
              <a:lnSpc>
                <a:spcPct val="100000"/>
              </a:lnSpc>
              <a:spcBef>
                <a:spcPts val="640"/>
              </a:spcBef>
              <a:spcAft>
                <a:spcPts val="0"/>
              </a:spcAft>
              <a:buClr>
                <a:schemeClr val="dk1"/>
              </a:buClr>
              <a:buSzPts val="3200"/>
              <a:buFont typeface="Arial"/>
              <a:buChar char="•"/>
            </a:pPr>
            <a:r>
              <a:rPr lang="en-US" sz="2800" b="0" i="0" u="none" strike="noStrike" cap="none" dirty="0" smtClean="0">
                <a:solidFill>
                  <a:schemeClr val="dk1"/>
                </a:solidFill>
                <a:sym typeface="Arial"/>
              </a:rPr>
              <a:t>As the </a:t>
            </a:r>
            <a:r>
              <a:rPr lang="en-US" sz="2800" b="1" i="0" u="sng" strike="noStrike" cap="none" dirty="0" smtClean="0">
                <a:solidFill>
                  <a:schemeClr val="dk1"/>
                </a:solidFill>
                <a:sym typeface="Arial"/>
              </a:rPr>
              <a:t>bond length increases </a:t>
            </a:r>
            <a:r>
              <a:rPr lang="en-US" sz="2800" b="0" i="0" u="none" strike="noStrike" cap="none" dirty="0" smtClean="0">
                <a:solidFill>
                  <a:schemeClr val="dk1"/>
                </a:solidFill>
                <a:sym typeface="Arial"/>
              </a:rPr>
              <a:t>the </a:t>
            </a:r>
            <a:r>
              <a:rPr lang="en-US" sz="2800" b="1" i="0" u="sng" strike="noStrike" cap="none" dirty="0" smtClean="0">
                <a:solidFill>
                  <a:schemeClr val="dk1"/>
                </a:solidFill>
                <a:sym typeface="Arial"/>
              </a:rPr>
              <a:t>bond energy decreases</a:t>
            </a:r>
          </a:p>
          <a:p>
            <a:pPr marL="0" marR="0" lvl="0" indent="0" algn="l" rtl="0">
              <a:lnSpc>
                <a:spcPct val="100000"/>
              </a:lnSpc>
              <a:spcBef>
                <a:spcPts val="640"/>
              </a:spcBef>
              <a:spcAft>
                <a:spcPts val="0"/>
              </a:spcAft>
              <a:buClr>
                <a:schemeClr val="dk1"/>
              </a:buClr>
              <a:buSzPts val="3200"/>
              <a:buNone/>
            </a:pPr>
            <a:endParaRPr lang="en-US" sz="2800" b="1" i="0" u="sng" strike="noStrike" cap="none" dirty="0" smtClean="0">
              <a:solidFill>
                <a:schemeClr val="dk1"/>
              </a:solidFill>
              <a:sym typeface="Arial"/>
            </a:endParaRPr>
          </a:p>
          <a:p>
            <a:pPr marL="0" marR="0" lvl="0" indent="0" algn="l" rtl="0">
              <a:lnSpc>
                <a:spcPct val="100000"/>
              </a:lnSpc>
              <a:spcBef>
                <a:spcPts val="640"/>
              </a:spcBef>
              <a:spcAft>
                <a:spcPts val="0"/>
              </a:spcAft>
              <a:buClr>
                <a:schemeClr val="dk1"/>
              </a:buClr>
              <a:buSzPts val="3200"/>
              <a:buNone/>
            </a:pPr>
            <a:r>
              <a:rPr lang="en-US" sz="2800" dirty="0" smtClean="0"/>
              <a:t>In order of increasing bond energies.</a:t>
            </a:r>
            <a:endParaRPr lang="en-US" sz="2800" i="0" strike="noStrike" cap="none" dirty="0">
              <a:solidFill>
                <a:schemeClr val="dk1"/>
              </a:solidFill>
              <a:sym typeface="Arial"/>
            </a:endParaRPr>
          </a:p>
          <a:p>
            <a:pPr marL="342900" marR="0" lvl="0" indent="-342900" algn="l" rtl="0">
              <a:lnSpc>
                <a:spcPct val="100000"/>
              </a:lnSpc>
              <a:spcBef>
                <a:spcPts val="640"/>
              </a:spcBef>
              <a:spcAft>
                <a:spcPts val="0"/>
              </a:spcAft>
              <a:buClr>
                <a:schemeClr val="dk1"/>
              </a:buClr>
              <a:buFont typeface="Arial"/>
              <a:buNone/>
            </a:pPr>
            <a:endParaRPr sz="3200" b="0" i="0" u="none" strike="noStrike" cap="none" dirty="0">
              <a:solidFill>
                <a:schemeClr val="dk1"/>
              </a:solidFill>
              <a:latin typeface="Arial"/>
              <a:ea typeface="Arial"/>
              <a:cs typeface="Arial"/>
              <a:sym typeface="Arial"/>
            </a:endParaRPr>
          </a:p>
          <a:p>
            <a:pPr lvl="0" indent="-342900">
              <a:buNone/>
            </a:pPr>
            <a:r>
              <a:rPr lang="en-US" dirty="0" smtClean="0"/>
              <a:t>  </a:t>
            </a:r>
            <a:r>
              <a:rPr lang="en-US" dirty="0" smtClean="0">
                <a:solidFill>
                  <a:srgbClr val="FF0000"/>
                </a:solidFill>
              </a:rPr>
              <a:t>H—Br</a:t>
            </a:r>
            <a:r>
              <a:rPr lang="en-US" dirty="0" smtClean="0"/>
              <a:t>                </a:t>
            </a:r>
            <a:r>
              <a:rPr lang="en-US" dirty="0" smtClean="0">
                <a:solidFill>
                  <a:srgbClr val="FF0000"/>
                </a:solidFill>
              </a:rPr>
              <a:t>H—Cl</a:t>
            </a:r>
            <a:r>
              <a:rPr lang="en-US" dirty="0" smtClean="0"/>
              <a:t>                </a:t>
            </a:r>
            <a:r>
              <a:rPr lang="en-US" dirty="0" smtClean="0">
                <a:solidFill>
                  <a:srgbClr val="FF0000"/>
                </a:solidFill>
              </a:rPr>
              <a:t>H—F</a:t>
            </a:r>
            <a:endParaRPr lang="en-US" dirty="0">
              <a:solidFill>
                <a:srgbClr val="FF0000"/>
              </a:solidFill>
            </a:endParaRPr>
          </a:p>
          <a:p>
            <a:pPr lvl="0" indent="-342900">
              <a:buNone/>
            </a:pPr>
            <a:endParaRPr lang="en-US" dirty="0"/>
          </a:p>
          <a:p>
            <a:pPr marL="342900" marR="0" lvl="0" indent="-342900" algn="l" rtl="0">
              <a:lnSpc>
                <a:spcPct val="100000"/>
              </a:lnSpc>
              <a:spcBef>
                <a:spcPts val="640"/>
              </a:spcBef>
              <a:spcAft>
                <a:spcPts val="0"/>
              </a:spcAft>
              <a:buClr>
                <a:schemeClr val="dk1"/>
              </a:buClr>
              <a:buFont typeface="Arial"/>
              <a:buNone/>
            </a:pPr>
            <a:endParaRPr lang="en-US" sz="32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Font typeface="Arial"/>
              <a:buNone/>
            </a:pPr>
            <a:r>
              <a:rPr lang="en-US" sz="3200" b="0" i="0" u="none" strike="noStrike" cap="none" dirty="0">
                <a:solidFill>
                  <a:schemeClr val="dk1"/>
                </a:solidFill>
                <a:latin typeface="Arial"/>
                <a:ea typeface="Arial"/>
                <a:cs typeface="Arial"/>
                <a:sym typeface="Arial"/>
              </a:rPr>
              <a:t> </a:t>
            </a:r>
          </a:p>
        </p:txBody>
      </p:sp>
      <p:cxnSp>
        <p:nvCxnSpPr>
          <p:cNvPr id="3" name="Straight Arrow Connector 2"/>
          <p:cNvCxnSpPr/>
          <p:nvPr/>
        </p:nvCxnSpPr>
        <p:spPr>
          <a:xfrm flipV="1">
            <a:off x="2139696" y="5289804"/>
            <a:ext cx="1152144" cy="13716"/>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88" y="5166201"/>
            <a:ext cx="1292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111837"/>
            <a:ext cx="8229600" cy="1143000"/>
          </a:xfrm>
          <a:prstGeom prst="rect">
            <a:avLst/>
          </a:prstGeom>
        </p:spPr>
        <p:txBody>
          <a:bodyPr wrap="square" lIns="91425" tIns="91425" rIns="91425" bIns="91425" anchor="ctr" anchorCtr="0">
            <a:noAutofit/>
          </a:bodyPr>
          <a:lstStyle/>
          <a:p>
            <a:pPr marL="0" lvl="0" indent="0">
              <a:spcBef>
                <a:spcPts val="0"/>
              </a:spcBef>
              <a:buNone/>
            </a:pPr>
            <a:r>
              <a:rPr lang="en-US" sz="3200" b="1" u="sng" dirty="0" smtClean="0"/>
              <a:t>Regents Chemistry Taught </a:t>
            </a:r>
            <a:br>
              <a:rPr lang="en-US" sz="3200" b="1" u="sng" dirty="0" smtClean="0"/>
            </a:br>
            <a:r>
              <a:rPr lang="en-US" sz="3200" b="1" u="sng" dirty="0" smtClean="0"/>
              <a:t>Molecular </a:t>
            </a:r>
            <a:r>
              <a:rPr lang="en-US" sz="3200" b="1" u="sng" dirty="0"/>
              <a:t>Geometry</a:t>
            </a:r>
          </a:p>
        </p:txBody>
      </p:sp>
      <p:sp>
        <p:nvSpPr>
          <p:cNvPr id="366" name="Shape 366"/>
          <p:cNvSpPr txBox="1">
            <a:spLocks noGrp="1"/>
          </p:cNvSpPr>
          <p:nvPr>
            <p:ph type="body" idx="1"/>
          </p:nvPr>
        </p:nvSpPr>
        <p:spPr>
          <a:xfrm>
            <a:off x="292725" y="1254825"/>
            <a:ext cx="8653800" cy="3353751"/>
          </a:xfrm>
          <a:prstGeom prst="rect">
            <a:avLst/>
          </a:prstGeom>
        </p:spPr>
        <p:txBody>
          <a:bodyPr wrap="square" lIns="91425" tIns="91425" rIns="91425" bIns="91425" anchor="t" anchorCtr="0">
            <a:noAutofit/>
          </a:bodyPr>
          <a:lstStyle/>
          <a:p>
            <a:pPr marL="457200" lvl="0" indent="-406400" rtl="0">
              <a:spcBef>
                <a:spcPts val="0"/>
              </a:spcBef>
              <a:buSzPts val="2800"/>
              <a:buChar char="•"/>
            </a:pPr>
            <a:endParaRPr lang="en-US" sz="2400" dirty="0" smtClean="0"/>
          </a:p>
          <a:p>
            <a:pPr marL="457200" lvl="0" indent="-406400" rtl="0">
              <a:spcBef>
                <a:spcPts val="0"/>
              </a:spcBef>
              <a:buSzPts val="2800"/>
              <a:buChar char="•"/>
            </a:pPr>
            <a:r>
              <a:rPr lang="en-US" sz="2400" dirty="0" smtClean="0"/>
              <a:t>The molecule’s structural </a:t>
            </a:r>
            <a:r>
              <a:rPr lang="en-US" sz="2400" dirty="0"/>
              <a:t>name </a:t>
            </a:r>
            <a:r>
              <a:rPr lang="en-US" sz="2400" dirty="0" smtClean="0"/>
              <a:t>is </a:t>
            </a:r>
            <a:r>
              <a:rPr lang="en-US" sz="2400" dirty="0"/>
              <a:t>always based on the </a:t>
            </a:r>
            <a:r>
              <a:rPr lang="en-US" sz="2400" b="1" u="sng" dirty="0" smtClean="0">
                <a:solidFill>
                  <a:srgbClr val="FF0000"/>
                </a:solidFill>
              </a:rPr>
              <a:t>number of </a:t>
            </a:r>
            <a:r>
              <a:rPr lang="en-US" sz="2400" b="1" u="sng" dirty="0">
                <a:solidFill>
                  <a:srgbClr val="FF0000"/>
                </a:solidFill>
              </a:rPr>
              <a:t>the </a:t>
            </a:r>
            <a:r>
              <a:rPr lang="en-US" sz="2400" b="1" u="sng" dirty="0" smtClean="0">
                <a:solidFill>
                  <a:srgbClr val="FF0000"/>
                </a:solidFill>
              </a:rPr>
              <a:t>atoms</a:t>
            </a:r>
            <a:r>
              <a:rPr lang="en-US" sz="2400" dirty="0">
                <a:solidFill>
                  <a:srgbClr val="FF0000"/>
                </a:solidFill>
              </a:rPr>
              <a:t> </a:t>
            </a:r>
            <a:r>
              <a:rPr lang="en-US" sz="2400" dirty="0" smtClean="0">
                <a:solidFill>
                  <a:schemeClr val="tx1"/>
                </a:solidFill>
              </a:rPr>
              <a:t>in the molecule.</a:t>
            </a:r>
            <a:endParaRPr lang="en-US" sz="2400" dirty="0">
              <a:solidFill>
                <a:schemeClr val="tx1"/>
              </a:solidFill>
            </a:endParaRPr>
          </a:p>
          <a:p>
            <a:pPr marL="0" lvl="0" indent="0">
              <a:spcBef>
                <a:spcPts val="0"/>
              </a:spcBef>
              <a:buNone/>
            </a:pPr>
            <a:endParaRPr sz="2400" dirty="0"/>
          </a:p>
          <a:p>
            <a:pPr marL="457200" lvl="0" indent="-406400">
              <a:spcBef>
                <a:spcPts val="0"/>
              </a:spcBef>
              <a:buSzPts val="2800"/>
              <a:buChar char="•"/>
            </a:pPr>
            <a:r>
              <a:rPr lang="en-US" sz="2400" dirty="0"/>
              <a:t>Basically, </a:t>
            </a:r>
            <a:r>
              <a:rPr lang="en-US" sz="2400" b="1" u="sng" dirty="0">
                <a:solidFill>
                  <a:srgbClr val="FF0000"/>
                </a:solidFill>
              </a:rPr>
              <a:t>you pretend that the lone pairs of electrons are not there, </a:t>
            </a:r>
            <a:r>
              <a:rPr lang="en-US" sz="2400" b="1" u="sng" dirty="0">
                <a:solidFill>
                  <a:schemeClr val="tx1"/>
                </a:solidFill>
              </a:rPr>
              <a:t>and then you name the molecule by only considering the arrangement of the atoms</a:t>
            </a:r>
            <a:r>
              <a:rPr lang="en-US" sz="2400" b="1" u="sng" dirty="0" smtClean="0">
                <a:solidFill>
                  <a:schemeClr val="tx1"/>
                </a:solidFill>
              </a:rPr>
              <a:t>.</a:t>
            </a:r>
          </a:p>
          <a:p>
            <a:pPr marL="457200" lvl="0" indent="-406400">
              <a:spcBef>
                <a:spcPts val="0"/>
              </a:spcBef>
              <a:buSzPts val="2800"/>
              <a:buChar char="•"/>
            </a:pPr>
            <a:endParaRPr lang="en-US" sz="2400" b="1" u="sng" dirty="0" smtClean="0">
              <a:solidFill>
                <a:schemeClr val="tx1"/>
              </a:solidFill>
            </a:endParaRPr>
          </a:p>
          <a:p>
            <a:pPr marL="457200" lvl="0" indent="-406400">
              <a:spcBef>
                <a:spcPts val="0"/>
              </a:spcBef>
              <a:buSzPts val="2800"/>
              <a:buChar char="•"/>
            </a:pPr>
            <a:r>
              <a:rPr lang="en-US" sz="2400" dirty="0" smtClean="0">
                <a:solidFill>
                  <a:schemeClr val="tx1"/>
                </a:solidFill>
              </a:rPr>
              <a:t>It was a </a:t>
            </a:r>
            <a:r>
              <a:rPr lang="en-US" sz="2400" b="1" u="sng" dirty="0" smtClean="0">
                <a:solidFill>
                  <a:srgbClr val="FF0000"/>
                </a:solidFill>
              </a:rPr>
              <a:t>simpler way </a:t>
            </a:r>
            <a:r>
              <a:rPr lang="en-US" sz="2400" dirty="0" smtClean="0">
                <a:solidFill>
                  <a:schemeClr val="tx1"/>
                </a:solidFill>
              </a:rPr>
              <a:t>of naming the structures.</a:t>
            </a:r>
            <a:endParaRPr lang="en-US" sz="24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01019729"/>
              </p:ext>
            </p:extLst>
          </p:nvPr>
        </p:nvGraphicFramePr>
        <p:xfrm>
          <a:off x="1170432" y="4803648"/>
          <a:ext cx="5065776" cy="1889760"/>
        </p:xfrm>
        <a:graphic>
          <a:graphicData uri="http://schemas.openxmlformats.org/drawingml/2006/table">
            <a:tbl>
              <a:tblPr firstRow="1" bandRow="1">
                <a:tableStyleId>{C19BEAEB-F795-46CC-A631-21E672B38559}</a:tableStyleId>
              </a:tblPr>
              <a:tblGrid>
                <a:gridCol w="1241116">
                  <a:extLst>
                    <a:ext uri="{9D8B030D-6E8A-4147-A177-3AD203B41FA5}">
                      <a16:colId xmlns:a16="http://schemas.microsoft.com/office/drawing/2014/main" val="20000"/>
                    </a:ext>
                  </a:extLst>
                </a:gridCol>
                <a:gridCol w="3824660">
                  <a:extLst>
                    <a:ext uri="{9D8B030D-6E8A-4147-A177-3AD203B41FA5}">
                      <a16:colId xmlns:a16="http://schemas.microsoft.com/office/drawing/2014/main" val="20001"/>
                    </a:ext>
                  </a:extLst>
                </a:gridCol>
              </a:tblGrid>
              <a:tr h="394656">
                <a:tc>
                  <a:txBody>
                    <a:bodyPr/>
                    <a:lstStyle/>
                    <a:p>
                      <a:r>
                        <a:rPr lang="en-US" sz="2000" b="1" dirty="0" smtClean="0"/>
                        <a:t>2 atoms</a:t>
                      </a:r>
                      <a:endParaRPr lang="en-US" sz="2000" b="1" dirty="0"/>
                    </a:p>
                  </a:txBody>
                  <a:tcPr/>
                </a:tc>
                <a:tc>
                  <a:txBody>
                    <a:bodyPr/>
                    <a:lstStyle/>
                    <a:p>
                      <a:r>
                        <a:rPr lang="en-US" sz="2000" b="1" dirty="0" smtClean="0"/>
                        <a:t>Linear</a:t>
                      </a:r>
                      <a:endParaRPr lang="en-US" sz="2000" b="1" dirty="0"/>
                    </a:p>
                  </a:txBody>
                  <a:tcPr/>
                </a:tc>
                <a:extLst>
                  <a:ext uri="{0D108BD9-81ED-4DB2-BD59-A6C34878D82A}">
                    <a16:rowId xmlns:a16="http://schemas.microsoft.com/office/drawing/2014/main" val="10000"/>
                  </a:ext>
                </a:extLst>
              </a:tr>
              <a:tr h="394656">
                <a:tc>
                  <a:txBody>
                    <a:bodyPr/>
                    <a:lstStyle/>
                    <a:p>
                      <a:r>
                        <a:rPr lang="en-US" sz="2000" b="1" dirty="0" smtClean="0"/>
                        <a:t>3 atoms</a:t>
                      </a:r>
                      <a:endParaRPr lang="en-US" sz="2000" b="1" dirty="0"/>
                    </a:p>
                  </a:txBody>
                  <a:tcPr/>
                </a:tc>
                <a:tc>
                  <a:txBody>
                    <a:bodyPr/>
                    <a:lstStyle/>
                    <a:p>
                      <a:r>
                        <a:rPr lang="en-US" sz="2000" b="1" dirty="0" smtClean="0"/>
                        <a:t>Bent and Angular</a:t>
                      </a:r>
                      <a:endParaRPr lang="en-US" sz="2000" b="1" dirty="0"/>
                    </a:p>
                  </a:txBody>
                  <a:tcPr/>
                </a:tc>
                <a:extLst>
                  <a:ext uri="{0D108BD9-81ED-4DB2-BD59-A6C34878D82A}">
                    <a16:rowId xmlns:a16="http://schemas.microsoft.com/office/drawing/2014/main" val="10001"/>
                  </a:ext>
                </a:extLst>
              </a:tr>
              <a:tr h="394656">
                <a:tc>
                  <a:txBody>
                    <a:bodyPr/>
                    <a:lstStyle/>
                    <a:p>
                      <a:r>
                        <a:rPr lang="en-US" sz="2000" b="1" dirty="0" smtClean="0"/>
                        <a:t>4 atoms</a:t>
                      </a:r>
                      <a:endParaRPr lang="en-US" sz="2000" b="1" dirty="0"/>
                    </a:p>
                  </a:txBody>
                  <a:tcPr/>
                </a:tc>
                <a:tc>
                  <a:txBody>
                    <a:bodyPr/>
                    <a:lstStyle/>
                    <a:p>
                      <a:r>
                        <a:rPr lang="en-US" sz="2000" b="1" dirty="0" smtClean="0"/>
                        <a:t>Trigonal planar</a:t>
                      </a:r>
                      <a:endParaRPr lang="en-US" sz="2000" b="1" dirty="0"/>
                    </a:p>
                  </a:txBody>
                  <a:tcPr/>
                </a:tc>
                <a:extLst>
                  <a:ext uri="{0D108BD9-81ED-4DB2-BD59-A6C34878D82A}">
                    <a16:rowId xmlns:a16="http://schemas.microsoft.com/office/drawing/2014/main" val="10002"/>
                  </a:ext>
                </a:extLst>
              </a:tr>
              <a:tr h="472288">
                <a:tc>
                  <a:txBody>
                    <a:bodyPr/>
                    <a:lstStyle/>
                    <a:p>
                      <a:r>
                        <a:rPr lang="en-US" sz="2000" b="1" dirty="0" smtClean="0"/>
                        <a:t>5 atoms </a:t>
                      </a:r>
                      <a:endParaRPr lang="en-US" sz="2000" b="1" dirty="0"/>
                    </a:p>
                  </a:txBody>
                  <a:tcPr/>
                </a:tc>
                <a:tc>
                  <a:txBody>
                    <a:bodyPr/>
                    <a:lstStyle/>
                    <a:p>
                      <a:r>
                        <a:rPr lang="en-US" sz="2000" b="1" dirty="0" smtClean="0"/>
                        <a:t>Tetrahedral</a:t>
                      </a:r>
                    </a:p>
                    <a:p>
                      <a:endParaRPr lang="en-US" sz="2000" b="1"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110728" cy="6397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dirty="0" smtClean="0">
                <a:solidFill>
                  <a:schemeClr val="dk2"/>
                </a:solidFill>
                <a:latin typeface="Arial"/>
                <a:ea typeface="Arial"/>
                <a:cs typeface="Arial"/>
                <a:sym typeface="Arial"/>
              </a:rPr>
              <a:t>VSEPR (</a:t>
            </a:r>
            <a:r>
              <a:rPr lang="en-US" sz="2400" b="1" i="0" u="sng" strike="noStrike" cap="none" dirty="0" smtClean="0">
                <a:solidFill>
                  <a:schemeClr val="dk2"/>
                </a:solidFill>
                <a:latin typeface="Arial"/>
                <a:ea typeface="Arial"/>
                <a:cs typeface="Arial"/>
                <a:sym typeface="Arial"/>
              </a:rPr>
              <a:t>Electron Pair Arrangement)</a:t>
            </a:r>
            <a:endParaRPr lang="en-US" sz="2400" b="1" i="0" u="sng" strike="noStrike" cap="none" dirty="0">
              <a:solidFill>
                <a:schemeClr val="dk2"/>
              </a:solidFill>
              <a:latin typeface="Arial"/>
              <a:ea typeface="Arial"/>
              <a:cs typeface="Arial"/>
              <a:sym typeface="Arial"/>
            </a:endParaRPr>
          </a:p>
        </p:txBody>
      </p:sp>
      <p:sp>
        <p:nvSpPr>
          <p:cNvPr id="326" name="Shape 326"/>
          <p:cNvSpPr txBox="1">
            <a:spLocks noGrp="1"/>
          </p:cNvSpPr>
          <p:nvPr>
            <p:ph type="body" idx="1"/>
          </p:nvPr>
        </p:nvSpPr>
        <p:spPr>
          <a:xfrm>
            <a:off x="152400" y="990600"/>
            <a:ext cx="88392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 </a:t>
            </a:r>
            <a:r>
              <a:rPr lang="en-US" sz="2800" b="1" i="0" u="sng" dirty="0">
                <a:solidFill>
                  <a:srgbClr val="FF0000"/>
                </a:solidFill>
                <a:latin typeface="Arial"/>
                <a:ea typeface="Arial"/>
                <a:cs typeface="Arial"/>
                <a:sym typeface="Arial"/>
              </a:rPr>
              <a:t>Valence shell electron pair repulsion theory </a:t>
            </a:r>
            <a:r>
              <a:rPr lang="en-US" sz="2800" b="0" i="0" u="none" dirty="0">
                <a:solidFill>
                  <a:schemeClr val="dk1"/>
                </a:solidFill>
                <a:latin typeface="Arial"/>
                <a:ea typeface="Arial"/>
                <a:cs typeface="Arial"/>
                <a:sym typeface="Arial"/>
              </a:rPr>
              <a:t>gives us </a:t>
            </a:r>
            <a:r>
              <a:rPr lang="en-US" sz="2800" b="0" i="0" u="none" dirty="0" smtClean="0">
                <a:solidFill>
                  <a:schemeClr val="dk1"/>
                </a:solidFill>
                <a:latin typeface="Arial"/>
                <a:ea typeface="Arial"/>
                <a:cs typeface="Arial"/>
                <a:sym typeface="Arial"/>
              </a:rPr>
              <a:t>another </a:t>
            </a:r>
            <a:r>
              <a:rPr lang="en-US" sz="2800" b="0" i="0" u="none" dirty="0">
                <a:solidFill>
                  <a:schemeClr val="dk1"/>
                </a:solidFill>
                <a:latin typeface="Arial"/>
                <a:ea typeface="Arial"/>
                <a:cs typeface="Arial"/>
                <a:sym typeface="Arial"/>
              </a:rPr>
              <a:t>way to predict the SHAPE of a covalently bonded molecule.(nonmetals)</a:t>
            </a:r>
          </a:p>
          <a:p>
            <a:pPr marL="342900" marR="0" lvl="0" indent="-342900" algn="l" rtl="0">
              <a:lnSpc>
                <a:spcPct val="100000"/>
              </a:lnSpc>
              <a:spcBef>
                <a:spcPts val="560"/>
              </a:spcBef>
              <a:spcAft>
                <a:spcPts val="0"/>
              </a:spcAft>
              <a:buClr>
                <a:schemeClr val="dk1"/>
              </a:buClr>
              <a:buFont typeface="Arial"/>
              <a:buNone/>
            </a:pPr>
            <a:endParaRPr sz="2800" b="0" i="0" u="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sng" dirty="0">
                <a:solidFill>
                  <a:srgbClr val="FF0000"/>
                </a:solidFill>
                <a:latin typeface="Arial"/>
                <a:ea typeface="Arial"/>
                <a:cs typeface="Arial"/>
                <a:sym typeface="Arial"/>
              </a:rPr>
              <a:t>The basic idea is that </a:t>
            </a:r>
            <a:r>
              <a:rPr lang="en-US" sz="2800" b="0" i="0" u="none" dirty="0">
                <a:solidFill>
                  <a:schemeClr val="dk1"/>
                </a:solidFill>
                <a:latin typeface="Arial"/>
                <a:ea typeface="Arial"/>
                <a:cs typeface="Arial"/>
                <a:sym typeface="Arial"/>
              </a:rPr>
              <a:t>valence electron pairs around a central </a:t>
            </a:r>
            <a:r>
              <a:rPr lang="en-US" sz="2800" b="0" i="0" u="none" dirty="0" smtClean="0">
                <a:solidFill>
                  <a:schemeClr val="dk1"/>
                </a:solidFill>
                <a:latin typeface="Arial"/>
                <a:ea typeface="Arial"/>
                <a:cs typeface="Arial"/>
                <a:sym typeface="Arial"/>
              </a:rPr>
              <a:t>atom (</a:t>
            </a:r>
            <a:r>
              <a:rPr lang="en-US" sz="2800" b="1" i="0" u="sng" dirty="0" smtClean="0">
                <a:solidFill>
                  <a:schemeClr val="dk1"/>
                </a:solidFill>
                <a:latin typeface="Arial"/>
                <a:ea typeface="Arial"/>
                <a:cs typeface="Arial"/>
                <a:sym typeface="Arial"/>
              </a:rPr>
              <a:t>BOTH</a:t>
            </a:r>
            <a:r>
              <a:rPr lang="en-US" sz="2800" b="0" i="0" u="none" dirty="0" smtClean="0">
                <a:solidFill>
                  <a:schemeClr val="dk1"/>
                </a:solidFill>
                <a:latin typeface="Arial"/>
                <a:ea typeface="Arial"/>
                <a:cs typeface="Arial"/>
                <a:sym typeface="Arial"/>
              </a:rPr>
              <a:t> bonded and unbonded pairs) </a:t>
            </a:r>
            <a:r>
              <a:rPr lang="en-US" sz="2800" dirty="0" smtClean="0"/>
              <a:t>are </a:t>
            </a:r>
            <a:r>
              <a:rPr lang="en-US" sz="2800" dirty="0"/>
              <a:t>arranged around the central atom in a way that </a:t>
            </a:r>
            <a:r>
              <a:rPr lang="en-US" sz="2800" b="1" u="sng" dirty="0">
                <a:solidFill>
                  <a:srgbClr val="FF0000"/>
                </a:solidFill>
              </a:rPr>
              <a:t>minimizes the repulsions of the like charges.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18872" y="174053"/>
            <a:ext cx="7818120" cy="43859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2800" b="1" i="0" u="sng" strike="noStrike" cap="none" dirty="0">
                <a:solidFill>
                  <a:schemeClr val="dk2"/>
                </a:solidFill>
                <a:latin typeface="Arial"/>
                <a:ea typeface="Arial"/>
                <a:cs typeface="Arial"/>
                <a:sym typeface="Arial"/>
              </a:rPr>
              <a:t>Steps to </a:t>
            </a:r>
            <a:r>
              <a:rPr lang="en-US" sz="2800" b="1" i="0" u="sng" strike="noStrike" cap="none" dirty="0" smtClean="0">
                <a:solidFill>
                  <a:schemeClr val="dk2"/>
                </a:solidFill>
                <a:latin typeface="Arial"/>
                <a:ea typeface="Arial"/>
                <a:cs typeface="Arial"/>
                <a:sym typeface="Arial"/>
              </a:rPr>
              <a:t>determining the VSEPR Shape</a:t>
            </a:r>
            <a:endParaRPr lang="en-US" sz="2800" b="1" i="0" u="sng" strike="noStrike" cap="none" dirty="0">
              <a:solidFill>
                <a:schemeClr val="dk2"/>
              </a:solidFill>
              <a:latin typeface="Arial"/>
              <a:ea typeface="Arial"/>
              <a:cs typeface="Arial"/>
              <a:sym typeface="Arial"/>
            </a:endParaRPr>
          </a:p>
        </p:txBody>
      </p:sp>
      <p:sp>
        <p:nvSpPr>
          <p:cNvPr id="332" name="Shape 332"/>
          <p:cNvSpPr txBox="1">
            <a:spLocks noGrp="1"/>
          </p:cNvSpPr>
          <p:nvPr>
            <p:ph type="body" idx="1"/>
          </p:nvPr>
        </p:nvSpPr>
        <p:spPr>
          <a:xfrm>
            <a:off x="249936" y="694944"/>
            <a:ext cx="8229600" cy="5451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dirty="0">
                <a:solidFill>
                  <a:schemeClr val="dk1"/>
                </a:solidFill>
                <a:sym typeface="Arial"/>
              </a:rPr>
              <a:t>1.) Write the </a:t>
            </a:r>
            <a:r>
              <a:rPr lang="en-US" sz="2400" b="1" i="0" u="sng" dirty="0">
                <a:solidFill>
                  <a:srgbClr val="FF0000"/>
                </a:solidFill>
                <a:sym typeface="Arial"/>
              </a:rPr>
              <a:t>Lewis electron-dot formula </a:t>
            </a:r>
            <a:endParaRPr lang="en-US" sz="2400" b="1" i="0" u="sng" dirty="0" smtClean="0">
              <a:solidFill>
                <a:srgbClr val="FF0000"/>
              </a:solidFill>
              <a:sym typeface="Arial"/>
            </a:endParaRPr>
          </a:p>
          <a:p>
            <a:pPr marL="0" marR="0" lvl="0" indent="0" algn="l" rtl="0">
              <a:lnSpc>
                <a:spcPct val="100000"/>
              </a:lnSpc>
              <a:spcBef>
                <a:spcPts val="0"/>
              </a:spcBef>
              <a:spcAft>
                <a:spcPts val="0"/>
              </a:spcAft>
              <a:buClr>
                <a:schemeClr val="dk1"/>
              </a:buClr>
              <a:buFont typeface="Arial"/>
              <a:buNone/>
            </a:pPr>
            <a:endParaRPr lang="en-US" sz="2400" b="1" i="0" u="sng" dirty="0" smtClean="0">
              <a:solidFill>
                <a:srgbClr val="FF0000"/>
              </a:solidFill>
              <a:sym typeface="Arial"/>
            </a:endParaRPr>
          </a:p>
          <a:p>
            <a:pPr marL="0" marR="0" lvl="0" indent="0" algn="l" rtl="0">
              <a:lnSpc>
                <a:spcPct val="100000"/>
              </a:lnSpc>
              <a:spcBef>
                <a:spcPts val="560"/>
              </a:spcBef>
              <a:spcAft>
                <a:spcPts val="0"/>
              </a:spcAft>
              <a:buClr>
                <a:schemeClr val="dk1"/>
              </a:buClr>
              <a:buFont typeface="Arial"/>
              <a:buNone/>
            </a:pPr>
            <a:r>
              <a:rPr lang="en-US" sz="2400" b="0" i="0" u="none" dirty="0" smtClean="0">
                <a:solidFill>
                  <a:schemeClr val="dk1"/>
                </a:solidFill>
                <a:sym typeface="Arial"/>
              </a:rPr>
              <a:t>2</a:t>
            </a:r>
            <a:r>
              <a:rPr lang="en-US" sz="2400" b="0" i="0" u="none" dirty="0">
                <a:solidFill>
                  <a:schemeClr val="dk1"/>
                </a:solidFill>
                <a:sym typeface="Arial"/>
              </a:rPr>
              <a:t>.)  </a:t>
            </a:r>
            <a:r>
              <a:rPr lang="en-US" sz="2400" b="1" i="0" u="sng" dirty="0">
                <a:solidFill>
                  <a:srgbClr val="FF0000"/>
                </a:solidFill>
                <a:sym typeface="Arial"/>
              </a:rPr>
              <a:t>Determine the number of “things” surrounding the central atom</a:t>
            </a:r>
            <a:r>
              <a:rPr lang="en-US" sz="2400" b="0" i="0" u="none" dirty="0">
                <a:solidFill>
                  <a:schemeClr val="dk1"/>
                </a:solidFill>
                <a:sym typeface="Arial"/>
              </a:rPr>
              <a:t>… </a:t>
            </a:r>
          </a:p>
          <a:p>
            <a:pPr marL="0" marR="0" lvl="0" indent="0" algn="l" rtl="0">
              <a:lnSpc>
                <a:spcPct val="100000"/>
              </a:lnSpc>
              <a:spcBef>
                <a:spcPts val="560"/>
              </a:spcBef>
              <a:spcAft>
                <a:spcPts val="0"/>
              </a:spcAft>
              <a:buClr>
                <a:schemeClr val="dk1"/>
              </a:buClr>
              <a:buFont typeface="Arial"/>
              <a:buNone/>
            </a:pPr>
            <a:r>
              <a:rPr lang="en-US" sz="2400" b="0" i="0" u="none" dirty="0">
                <a:solidFill>
                  <a:schemeClr val="dk1"/>
                </a:solidFill>
                <a:sym typeface="Arial"/>
              </a:rPr>
              <a:t>           * </a:t>
            </a:r>
            <a:r>
              <a:rPr lang="en-US" sz="2400" b="1" i="0" u="sng" dirty="0">
                <a:solidFill>
                  <a:schemeClr val="dk1"/>
                </a:solidFill>
                <a:sym typeface="Arial"/>
              </a:rPr>
              <a:t>Double and triple bonds count as only one</a:t>
            </a:r>
          </a:p>
          <a:p>
            <a:pPr marL="0" marR="0" lvl="0" indent="0" algn="l" rtl="0">
              <a:lnSpc>
                <a:spcPct val="100000"/>
              </a:lnSpc>
              <a:spcBef>
                <a:spcPts val="560"/>
              </a:spcBef>
              <a:spcAft>
                <a:spcPts val="0"/>
              </a:spcAft>
              <a:buClr>
                <a:schemeClr val="dk1"/>
              </a:buClr>
              <a:buFont typeface="Arial"/>
              <a:buNone/>
            </a:pPr>
            <a:r>
              <a:rPr lang="en-US" sz="2400" i="0" dirty="0">
                <a:solidFill>
                  <a:schemeClr val="dk1"/>
                </a:solidFill>
                <a:sym typeface="Arial"/>
              </a:rPr>
              <a:t>           * </a:t>
            </a:r>
            <a:r>
              <a:rPr lang="en-US" sz="2400" b="1" i="0" u="sng" dirty="0">
                <a:solidFill>
                  <a:schemeClr val="dk1"/>
                </a:solidFill>
                <a:sym typeface="Arial"/>
              </a:rPr>
              <a:t>Lone electron pairs also count as </a:t>
            </a:r>
            <a:r>
              <a:rPr lang="en-US" sz="2400" b="1" i="0" u="sng" dirty="0" smtClean="0">
                <a:solidFill>
                  <a:schemeClr val="dk1"/>
                </a:solidFill>
                <a:sym typeface="Arial"/>
              </a:rPr>
              <a:t>one</a:t>
            </a:r>
          </a:p>
          <a:p>
            <a:pPr marL="0" marR="0" lvl="0" indent="0" algn="l" rtl="0">
              <a:lnSpc>
                <a:spcPct val="100000"/>
              </a:lnSpc>
              <a:spcBef>
                <a:spcPts val="560"/>
              </a:spcBef>
              <a:spcAft>
                <a:spcPts val="0"/>
              </a:spcAft>
              <a:buClr>
                <a:schemeClr val="dk1"/>
              </a:buClr>
              <a:buFont typeface="Arial"/>
              <a:buNone/>
            </a:pPr>
            <a:r>
              <a:rPr lang="en-US" sz="2400" b="0" i="0" u="none" dirty="0" smtClean="0">
                <a:solidFill>
                  <a:schemeClr val="dk1"/>
                </a:solidFill>
                <a:sym typeface="Arial"/>
              </a:rPr>
              <a:t>3</a:t>
            </a:r>
            <a:r>
              <a:rPr lang="en-US" sz="2400" b="0" i="0" u="none" dirty="0">
                <a:solidFill>
                  <a:schemeClr val="dk1"/>
                </a:solidFill>
                <a:sym typeface="Arial"/>
              </a:rPr>
              <a:t>.)  Determine the electron pair arrangement that </a:t>
            </a:r>
            <a:r>
              <a:rPr lang="en-US" sz="2400" b="1" i="0" u="sng" dirty="0">
                <a:solidFill>
                  <a:srgbClr val="FF0000"/>
                </a:solidFill>
                <a:sym typeface="Arial"/>
              </a:rPr>
              <a:t>maximizes the distance between all of the </a:t>
            </a:r>
            <a:r>
              <a:rPr lang="en-US" sz="2400" b="1" i="0" u="sng" dirty="0" smtClean="0">
                <a:solidFill>
                  <a:srgbClr val="FF0000"/>
                </a:solidFill>
                <a:sym typeface="Arial"/>
              </a:rPr>
              <a:t>things</a:t>
            </a:r>
            <a:r>
              <a:rPr lang="en-US" sz="2400" dirty="0" smtClean="0"/>
              <a:t> </a:t>
            </a:r>
            <a:r>
              <a:rPr lang="en-US" sz="2400" i="1" dirty="0" smtClean="0"/>
              <a:t>(put </a:t>
            </a:r>
            <a:r>
              <a:rPr lang="en-US" sz="2400" i="1" dirty="0"/>
              <a:t>the </a:t>
            </a:r>
            <a:r>
              <a:rPr lang="en-US" sz="2400" i="1" dirty="0" smtClean="0"/>
              <a:t>electron pairs </a:t>
            </a:r>
            <a:r>
              <a:rPr lang="en-US" sz="2400" i="1" dirty="0"/>
              <a:t>as far apart as possible</a:t>
            </a:r>
            <a:r>
              <a:rPr lang="en-US" sz="2400" i="1" dirty="0" smtClean="0"/>
              <a:t>)</a:t>
            </a:r>
          </a:p>
          <a:p>
            <a:pPr marL="0" marR="0" lvl="0" indent="0" algn="l" rtl="0">
              <a:lnSpc>
                <a:spcPct val="100000"/>
              </a:lnSpc>
              <a:spcBef>
                <a:spcPts val="560"/>
              </a:spcBef>
              <a:spcAft>
                <a:spcPts val="0"/>
              </a:spcAft>
              <a:buClr>
                <a:schemeClr val="dk1"/>
              </a:buClr>
              <a:buFont typeface="Arial"/>
              <a:buNone/>
            </a:pPr>
            <a:endParaRPr lang="en-US" sz="2400" i="1" dirty="0" smtClean="0"/>
          </a:p>
          <a:p>
            <a:pPr marL="0" marR="0" lvl="0" indent="0" algn="l" rtl="0">
              <a:lnSpc>
                <a:spcPct val="100000"/>
              </a:lnSpc>
              <a:spcBef>
                <a:spcPts val="560"/>
              </a:spcBef>
              <a:spcAft>
                <a:spcPts val="0"/>
              </a:spcAft>
              <a:buClr>
                <a:schemeClr val="dk1"/>
              </a:buClr>
              <a:buFont typeface="Arial"/>
              <a:buNone/>
            </a:pPr>
            <a:r>
              <a:rPr lang="en-US" sz="2400" b="0" i="0" u="none" dirty="0" smtClean="0">
                <a:solidFill>
                  <a:schemeClr val="dk1"/>
                </a:solidFill>
                <a:sym typeface="Arial"/>
              </a:rPr>
              <a:t>4</a:t>
            </a:r>
            <a:r>
              <a:rPr lang="en-US" sz="2400" b="0" i="0" u="none" dirty="0">
                <a:solidFill>
                  <a:schemeClr val="dk1"/>
                </a:solidFill>
                <a:sym typeface="Arial"/>
              </a:rPr>
              <a:t>.) Place the surrounding atoms </a:t>
            </a:r>
            <a:r>
              <a:rPr lang="en-US" sz="2400" dirty="0"/>
              <a:t>on the </a:t>
            </a:r>
            <a:r>
              <a:rPr lang="en-US" sz="2400" dirty="0" smtClean="0"/>
              <a:t>bonds</a:t>
            </a:r>
          </a:p>
          <a:p>
            <a:pPr marL="0" marR="0" lvl="0" indent="0" algn="l" rtl="0">
              <a:lnSpc>
                <a:spcPct val="100000"/>
              </a:lnSpc>
              <a:spcBef>
                <a:spcPts val="560"/>
              </a:spcBef>
              <a:spcAft>
                <a:spcPts val="0"/>
              </a:spcAft>
              <a:buClr>
                <a:schemeClr val="dk1"/>
              </a:buClr>
              <a:buFont typeface="Arial"/>
              <a:buNone/>
            </a:pPr>
            <a:r>
              <a:rPr lang="en-US" sz="2400" dirty="0" smtClean="0"/>
              <a:t>5</a:t>
            </a:r>
            <a:r>
              <a:rPr lang="en-US" sz="2400" dirty="0"/>
              <a:t>.)  Name </a:t>
            </a:r>
            <a:r>
              <a:rPr lang="en-US" sz="2400" dirty="0" smtClean="0"/>
              <a:t>it!</a:t>
            </a:r>
            <a:r>
              <a:rPr lang="en-US" sz="2400" b="0" i="0" u="none" dirty="0">
                <a:solidFill>
                  <a:schemeClr val="dk1"/>
                </a:solidFill>
                <a:sym typeface="Aria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MEMORIZE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183" y="2146745"/>
            <a:ext cx="63150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571576700"/>
              </p:ext>
            </p:extLst>
          </p:nvPr>
        </p:nvGraphicFramePr>
        <p:xfrm>
          <a:off x="1414461" y="1252728"/>
          <a:ext cx="6315076" cy="822960"/>
        </p:xfrm>
        <a:graphic>
          <a:graphicData uri="http://schemas.openxmlformats.org/drawingml/2006/table">
            <a:tbl>
              <a:tblPr firstRow="1" bandRow="1">
                <a:tableStyleId>{C19BEAEB-F795-46CC-A631-21E672B38559}</a:tableStyleId>
              </a:tblPr>
              <a:tblGrid>
                <a:gridCol w="1255587">
                  <a:extLst>
                    <a:ext uri="{9D8B030D-6E8A-4147-A177-3AD203B41FA5}">
                      <a16:colId xmlns:a16="http://schemas.microsoft.com/office/drawing/2014/main" val="20000"/>
                    </a:ext>
                  </a:extLst>
                </a:gridCol>
                <a:gridCol w="2139696">
                  <a:extLst>
                    <a:ext uri="{9D8B030D-6E8A-4147-A177-3AD203B41FA5}">
                      <a16:colId xmlns:a16="http://schemas.microsoft.com/office/drawing/2014/main" val="20001"/>
                    </a:ext>
                  </a:extLst>
                </a:gridCol>
                <a:gridCol w="1341024">
                  <a:extLst>
                    <a:ext uri="{9D8B030D-6E8A-4147-A177-3AD203B41FA5}">
                      <a16:colId xmlns:a16="http://schemas.microsoft.com/office/drawing/2014/main" val="20002"/>
                    </a:ext>
                  </a:extLst>
                </a:gridCol>
                <a:gridCol w="1578769">
                  <a:extLst>
                    <a:ext uri="{9D8B030D-6E8A-4147-A177-3AD203B41FA5}">
                      <a16:colId xmlns:a16="http://schemas.microsoft.com/office/drawing/2014/main" val="20003"/>
                    </a:ext>
                  </a:extLst>
                </a:gridCol>
              </a:tblGrid>
              <a:tr h="637985">
                <a:tc>
                  <a:txBody>
                    <a:bodyPr/>
                    <a:lstStyle/>
                    <a:p>
                      <a:pPr algn="ctr"/>
                      <a:r>
                        <a:rPr lang="en-US" sz="1600" b="1" dirty="0" smtClean="0"/>
                        <a:t># of Electron</a:t>
                      </a:r>
                    </a:p>
                    <a:p>
                      <a:pPr algn="ctr"/>
                      <a:r>
                        <a:rPr lang="en-US" sz="1600" b="1" dirty="0" smtClean="0"/>
                        <a:t>Pairs</a:t>
                      </a:r>
                      <a:endParaRPr lang="en-US" sz="1600" b="1" dirty="0"/>
                    </a:p>
                  </a:txBody>
                  <a:tcPr>
                    <a:solidFill>
                      <a:schemeClr val="bg1"/>
                    </a:solidFill>
                  </a:tcPr>
                </a:tc>
                <a:tc>
                  <a:txBody>
                    <a:bodyPr/>
                    <a:lstStyle/>
                    <a:p>
                      <a:pPr algn="ctr"/>
                      <a:r>
                        <a:rPr lang="en-US" sz="1600" b="1" dirty="0" smtClean="0"/>
                        <a:t>Shape</a:t>
                      </a:r>
                      <a:endParaRPr lang="en-US" sz="1600" b="1" dirty="0"/>
                    </a:p>
                  </a:txBody>
                  <a:tcPr>
                    <a:solidFill>
                      <a:schemeClr val="bg1"/>
                    </a:solidFill>
                  </a:tcPr>
                </a:tc>
                <a:tc>
                  <a:txBody>
                    <a:bodyPr/>
                    <a:lstStyle/>
                    <a:p>
                      <a:pPr algn="ctr"/>
                      <a:r>
                        <a:rPr lang="en-US" sz="1600" b="1" dirty="0" smtClean="0"/>
                        <a:t>Bond</a:t>
                      </a:r>
                      <a:r>
                        <a:rPr lang="en-US" sz="1600" b="1" baseline="0" dirty="0" smtClean="0"/>
                        <a:t> Angle</a:t>
                      </a:r>
                      <a:endParaRPr lang="en-US" sz="1600" b="1" dirty="0"/>
                    </a:p>
                  </a:txBody>
                  <a:tcPr>
                    <a:solidFill>
                      <a:schemeClr val="bg1"/>
                    </a:solidFill>
                  </a:tcPr>
                </a:tc>
                <a:tc>
                  <a:txBody>
                    <a:bodyPr/>
                    <a:lstStyle/>
                    <a:p>
                      <a:pPr algn="ctr"/>
                      <a:r>
                        <a:rPr lang="en-US" sz="1600" b="1" dirty="0" smtClean="0"/>
                        <a:t>Hybridization</a:t>
                      </a:r>
                      <a:endParaRPr lang="en-US" sz="1600" b="1" dirty="0"/>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06219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5" name="Shape 375"/>
          <p:cNvSpPr txBox="1"/>
          <p:nvPr/>
        </p:nvSpPr>
        <p:spPr>
          <a:xfrm>
            <a:off x="4169664" y="2673658"/>
            <a:ext cx="4562856" cy="2520134"/>
          </a:xfrm>
          <a:prstGeom prst="rect">
            <a:avLst/>
          </a:prstGeom>
          <a:noFill/>
          <a:ln>
            <a:noFill/>
          </a:ln>
        </p:spPr>
        <p:txBody>
          <a:bodyPr wrap="square" lIns="91425" tIns="91425" rIns="91425" bIns="91425" anchor="t" anchorCtr="0">
            <a:noAutofit/>
          </a:bodyPr>
          <a:lstStyle/>
          <a:p>
            <a:pPr marL="342900" lvl="0" indent="-342900">
              <a:spcBef>
                <a:spcPts val="0"/>
              </a:spcBef>
              <a:buFont typeface="Arial" panose="020B0604020202020204" pitchFamily="34" charset="0"/>
              <a:buChar char="•"/>
            </a:pPr>
            <a:r>
              <a:rPr lang="en-US" sz="2800" b="1" u="sng" dirty="0" smtClean="0">
                <a:solidFill>
                  <a:srgbClr val="FF0000"/>
                </a:solidFill>
              </a:rPr>
              <a:t>VSEPR</a:t>
            </a:r>
            <a:r>
              <a:rPr lang="en-US" sz="2800" dirty="0" smtClean="0"/>
              <a:t> theory names </a:t>
            </a:r>
            <a:r>
              <a:rPr lang="en-US" sz="2800" dirty="0"/>
              <a:t>this a </a:t>
            </a:r>
            <a:r>
              <a:rPr lang="en-US" sz="2800" dirty="0" smtClean="0"/>
              <a:t>trigonal pyramidal </a:t>
            </a:r>
          </a:p>
          <a:p>
            <a:pPr marL="0" lvl="0" indent="0">
              <a:spcBef>
                <a:spcPts val="0"/>
              </a:spcBef>
              <a:buNone/>
            </a:pPr>
            <a:endParaRPr lang="en-US" sz="2800" dirty="0"/>
          </a:p>
          <a:p>
            <a:pPr marL="342900" lvl="0" indent="-342900">
              <a:spcBef>
                <a:spcPts val="0"/>
              </a:spcBef>
              <a:buFont typeface="Arial" panose="020B0604020202020204" pitchFamily="34" charset="0"/>
              <a:buChar char="•"/>
            </a:pPr>
            <a:r>
              <a:rPr lang="en-US" sz="2800" b="1" u="sng" dirty="0">
                <a:solidFill>
                  <a:srgbClr val="FF0000"/>
                </a:solidFill>
              </a:rPr>
              <a:t>M</a:t>
            </a:r>
            <a:r>
              <a:rPr lang="en-US" sz="2800" b="1" u="sng" dirty="0" smtClean="0">
                <a:solidFill>
                  <a:srgbClr val="FF0000"/>
                </a:solidFill>
              </a:rPr>
              <a:t>olecular </a:t>
            </a:r>
            <a:r>
              <a:rPr lang="en-US" sz="2800" b="1" u="sng" dirty="0">
                <a:solidFill>
                  <a:srgbClr val="FF0000"/>
                </a:solidFill>
              </a:rPr>
              <a:t>G</a:t>
            </a:r>
            <a:r>
              <a:rPr lang="en-US" sz="2800" b="1" u="sng" dirty="0" smtClean="0">
                <a:solidFill>
                  <a:srgbClr val="FF0000"/>
                </a:solidFill>
              </a:rPr>
              <a:t>eometry </a:t>
            </a:r>
            <a:r>
              <a:rPr lang="en-US" sz="2800" dirty="0"/>
              <a:t>calls it a Trigonal </a:t>
            </a:r>
            <a:r>
              <a:rPr lang="en-US" sz="2800" dirty="0" smtClean="0"/>
              <a:t>Planar.</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02" y="185209"/>
            <a:ext cx="3039782" cy="215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26" y="185209"/>
            <a:ext cx="37242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2249741"/>
            <a:ext cx="8229600" cy="1143000"/>
          </a:xfrm>
        </p:spPr>
        <p:txBody>
          <a:bodyPr/>
          <a:lstStyle/>
          <a:p>
            <a:r>
              <a:rPr lang="en-US" sz="6000" b="1" dirty="0" smtClean="0"/>
              <a:t>Molecular Polarity</a:t>
            </a:r>
            <a:endParaRPr lang="en-US" sz="6000" b="1" dirty="0"/>
          </a:p>
        </p:txBody>
      </p:sp>
    </p:spTree>
    <p:extLst>
      <p:ext uri="{BB962C8B-B14F-4D97-AF65-F5344CB8AC3E}">
        <p14:creationId xmlns:p14="http://schemas.microsoft.com/office/powerpoint/2010/main" val="988926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0"/>
            <a:ext cx="8229600" cy="762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8.3 Polarity</a:t>
            </a:r>
          </a:p>
        </p:txBody>
      </p:sp>
      <p:sp>
        <p:nvSpPr>
          <p:cNvPr id="159" name="Shape 159"/>
          <p:cNvSpPr txBox="1">
            <a:spLocks noGrp="1"/>
          </p:cNvSpPr>
          <p:nvPr>
            <p:ph type="body" idx="1"/>
          </p:nvPr>
        </p:nvSpPr>
        <p:spPr>
          <a:xfrm>
            <a:off x="152400" y="838200"/>
            <a:ext cx="8458200" cy="5410200"/>
          </a:xfrm>
          <a:prstGeom prst="rect">
            <a:avLst/>
          </a:prstGeom>
          <a:noFill/>
          <a:ln>
            <a:noFill/>
          </a:ln>
        </p:spPr>
        <p:txBody>
          <a:bodyPr wrap="square" lIns="91425" tIns="45700" rIns="91425" bIns="45700" anchor="t" anchorCtr="0">
            <a:noAutofit/>
          </a:bodyPr>
          <a:lstStyle/>
          <a:p>
            <a:pPr marL="742950" marR="0" lvl="1" indent="-285750" algn="l" rtl="0">
              <a:lnSpc>
                <a:spcPct val="90000"/>
              </a:lnSpc>
              <a:spcBef>
                <a:spcPts val="0"/>
              </a:spcBef>
              <a:spcAft>
                <a:spcPts val="0"/>
              </a:spcAft>
              <a:buClr>
                <a:schemeClr val="dk1"/>
              </a:buClr>
              <a:buSzPts val="2800"/>
              <a:buFont typeface="Noto Sans Symbols"/>
              <a:buChar char="▪"/>
            </a:pPr>
            <a:r>
              <a:rPr lang="en-US" sz="2800" b="1" i="0" u="sng" strike="noStrike" cap="none" dirty="0">
                <a:solidFill>
                  <a:srgbClr val="FF0000"/>
                </a:solidFill>
                <a:latin typeface="Arial"/>
                <a:ea typeface="Arial"/>
                <a:cs typeface="Arial"/>
                <a:sym typeface="Arial"/>
              </a:rPr>
              <a:t>Molecular dipoles</a:t>
            </a:r>
            <a:r>
              <a:rPr lang="en-US" sz="2800" b="0" i="0" u="none" strike="noStrike" cap="none" dirty="0">
                <a:solidFill>
                  <a:schemeClr val="dk1"/>
                </a:solidFill>
                <a:latin typeface="Arial"/>
                <a:ea typeface="Arial"/>
                <a:cs typeface="Arial"/>
                <a:sym typeface="Arial"/>
              </a:rPr>
              <a:t> occur due to the unequal sharing of electrons between atoms in a molecule. Those atoms that are more electronegative pull the bonded electrons closer to themselves.</a:t>
            </a:r>
          </a:p>
          <a:p>
            <a:pPr marL="742950" marR="0" lvl="1" indent="-285750" algn="l" rtl="0">
              <a:lnSpc>
                <a:spcPct val="90000"/>
              </a:lnSpc>
              <a:spcBef>
                <a:spcPts val="560"/>
              </a:spcBef>
              <a:spcAft>
                <a:spcPts val="0"/>
              </a:spcAft>
              <a:buClr>
                <a:schemeClr val="dk1"/>
              </a:buClr>
              <a:buFont typeface="Arial"/>
              <a:buNone/>
            </a:pPr>
            <a:endParaRPr sz="2800" b="0" i="0" u="none" strike="noStrike" cap="none" dirty="0">
              <a:solidFill>
                <a:schemeClr val="dk1"/>
              </a:solidFill>
              <a:latin typeface="Arial"/>
              <a:ea typeface="Arial"/>
              <a:cs typeface="Arial"/>
              <a:sym typeface="Arial"/>
            </a:endParaRPr>
          </a:p>
          <a:p>
            <a:pPr marL="742950" marR="0" lvl="1" indent="-285750" algn="l" rtl="0">
              <a:lnSpc>
                <a:spcPct val="90000"/>
              </a:lnSpc>
              <a:spcBef>
                <a:spcPts val="560"/>
              </a:spcBef>
              <a:spcAft>
                <a:spcPts val="0"/>
              </a:spcAft>
              <a:buClr>
                <a:schemeClr val="dk1"/>
              </a:buClr>
              <a:buSzPts val="2800"/>
              <a:buFont typeface="Noto Sans Symbols"/>
              <a:buChar char="▪"/>
            </a:pPr>
            <a:r>
              <a:rPr lang="en-US" sz="2800" b="0" i="0" u="none" strike="noStrike" cap="none" dirty="0">
                <a:solidFill>
                  <a:schemeClr val="dk1"/>
                </a:solidFill>
                <a:latin typeface="Arial"/>
                <a:ea typeface="Arial"/>
                <a:cs typeface="Arial"/>
                <a:sym typeface="Arial"/>
              </a:rPr>
              <a:t>Even though the total charge on a molecule is zero, the positive and negative charges are not completely symmetrical in most molecules.</a:t>
            </a:r>
          </a:p>
          <a:p>
            <a:pPr marL="742950" marR="0" lvl="1" indent="-285750" algn="l" rtl="0">
              <a:lnSpc>
                <a:spcPct val="90000"/>
              </a:lnSpc>
              <a:spcBef>
                <a:spcPts val="560"/>
              </a:spcBef>
              <a:spcAft>
                <a:spcPts val="0"/>
              </a:spcAft>
              <a:buClr>
                <a:schemeClr val="dk1"/>
              </a:buClr>
              <a:buSzPts val="2800"/>
              <a:buFont typeface="Noto Sans Symbols"/>
              <a:buNone/>
            </a:pPr>
            <a:endParaRPr sz="2800" b="0" i="0" u="none" strike="noStrike" cap="none" dirty="0">
              <a:solidFill>
                <a:schemeClr val="dk1"/>
              </a:solidFill>
              <a:latin typeface="Arial"/>
              <a:ea typeface="Arial"/>
              <a:cs typeface="Arial"/>
              <a:sym typeface="Arial"/>
            </a:endParaRPr>
          </a:p>
          <a:p>
            <a:pPr marL="742950" marR="0" lvl="1" indent="-285750" algn="l" rtl="0">
              <a:lnSpc>
                <a:spcPct val="90000"/>
              </a:lnSpc>
              <a:spcBef>
                <a:spcPts val="560"/>
              </a:spcBef>
              <a:spcAft>
                <a:spcPts val="0"/>
              </a:spcAft>
              <a:buClr>
                <a:schemeClr val="dk1"/>
              </a:buClr>
              <a:buSzPts val="2800"/>
              <a:buFont typeface="Noto Sans Symbols"/>
              <a:buChar char="▪"/>
            </a:pPr>
            <a:r>
              <a:rPr lang="en-US" sz="2800" b="0" i="0" u="none" strike="noStrike" cap="none" dirty="0">
                <a:solidFill>
                  <a:schemeClr val="dk1"/>
                </a:solidFill>
                <a:latin typeface="Arial"/>
                <a:ea typeface="Arial"/>
                <a:cs typeface="Arial"/>
                <a:sym typeface="Arial"/>
              </a:rPr>
              <a:t>These molecules are said to be polar because they possess a </a:t>
            </a:r>
            <a:r>
              <a:rPr lang="en-US" sz="2800" b="1" i="0" u="sng" strike="noStrike" cap="none" dirty="0">
                <a:solidFill>
                  <a:srgbClr val="FF0000"/>
                </a:solidFill>
                <a:latin typeface="Arial"/>
                <a:ea typeface="Arial"/>
                <a:cs typeface="Arial"/>
                <a:sym typeface="Arial"/>
              </a:rPr>
              <a:t>permanent </a:t>
            </a:r>
            <a:r>
              <a:rPr lang="en-US" sz="2800" b="1" i="0" u="sng" strike="noStrike" cap="none" dirty="0" smtClean="0">
                <a:solidFill>
                  <a:srgbClr val="FF0000"/>
                </a:solidFill>
                <a:latin typeface="Arial"/>
                <a:ea typeface="Arial"/>
                <a:cs typeface="Arial"/>
                <a:sym typeface="Arial"/>
              </a:rPr>
              <a:t>dipole.</a:t>
            </a:r>
            <a:endParaRPr lang="en-US" sz="2800" b="1" i="0" u="sng" strike="noStrike" cap="none" dirty="0">
              <a:solidFill>
                <a:srgbClr val="FF0000"/>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None/>
            </a:pPr>
            <a:endParaRPr sz="2800" b="1" i="0" u="sng"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8505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Nonpolar Molecule</a:t>
            </a:r>
          </a:p>
        </p:txBody>
      </p:sp>
      <p:sp>
        <p:nvSpPr>
          <p:cNvPr id="165" name="Shape 165"/>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None/>
            </a:pPr>
            <a:r>
              <a:rPr lang="en-US" sz="2800" b="1" i="0" u="sng" dirty="0">
                <a:solidFill>
                  <a:srgbClr val="FF0000"/>
                </a:solidFill>
                <a:latin typeface="Arial"/>
                <a:ea typeface="Arial"/>
                <a:cs typeface="Arial"/>
                <a:sym typeface="Arial"/>
              </a:rPr>
              <a:t>Nonpolar </a:t>
            </a:r>
            <a:endParaRPr lang="en-US" sz="2800" b="1" i="0" u="none" dirty="0">
              <a:solidFill>
                <a:srgbClr val="FF0000"/>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When atoms bond together to form </a:t>
            </a:r>
            <a:r>
              <a:rPr lang="en-US" sz="2800" b="1" i="0" u="none" dirty="0">
                <a:solidFill>
                  <a:schemeClr val="dk1"/>
                </a:solidFill>
                <a:latin typeface="Arial"/>
                <a:ea typeface="Arial"/>
                <a:cs typeface="Arial"/>
                <a:sym typeface="Arial"/>
              </a:rPr>
              <a:t>molecules</a:t>
            </a:r>
            <a:r>
              <a:rPr lang="en-US" sz="2800" b="0" i="0" u="none" dirty="0">
                <a:solidFill>
                  <a:schemeClr val="dk1"/>
                </a:solidFill>
                <a:latin typeface="Arial"/>
                <a:ea typeface="Arial"/>
                <a:cs typeface="Arial"/>
                <a:sym typeface="Arial"/>
              </a:rPr>
              <a:t>, they share or give electrons</a:t>
            </a:r>
            <a:r>
              <a:rPr lang="en-US" sz="2800" b="0" i="0" u="none" dirty="0" smtClean="0">
                <a:solidFill>
                  <a:schemeClr val="dk1"/>
                </a:solidFill>
                <a:latin typeface="Arial"/>
                <a:ea typeface="Arial"/>
                <a:cs typeface="Arial"/>
                <a:sym typeface="Arial"/>
              </a:rPr>
              <a:t>.</a:t>
            </a:r>
          </a:p>
          <a:p>
            <a:pPr marL="342900" marR="0" lvl="0" indent="-342900" algn="l" rtl="0">
              <a:lnSpc>
                <a:spcPct val="100000"/>
              </a:lnSpc>
              <a:spcBef>
                <a:spcPts val="560"/>
              </a:spcBef>
              <a:spcAft>
                <a:spcPts val="0"/>
              </a:spcAft>
              <a:buClr>
                <a:schemeClr val="dk1"/>
              </a:buClr>
              <a:buSzPts val="2800"/>
              <a:buFont typeface="Arial"/>
              <a:buChar char="•"/>
            </a:pPr>
            <a:endParaRPr lang="en-US" sz="2800"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dirty="0" smtClean="0">
                <a:solidFill>
                  <a:schemeClr val="dk1"/>
                </a:solidFill>
                <a:latin typeface="Arial"/>
                <a:ea typeface="Arial"/>
                <a:cs typeface="Arial"/>
                <a:sym typeface="Arial"/>
              </a:rPr>
              <a:t> </a:t>
            </a:r>
            <a:r>
              <a:rPr lang="en-US" sz="2800" b="0" i="0" u="none" dirty="0">
                <a:solidFill>
                  <a:schemeClr val="dk1"/>
                </a:solidFill>
                <a:latin typeface="Arial"/>
                <a:ea typeface="Arial"/>
                <a:cs typeface="Arial"/>
                <a:sym typeface="Arial"/>
              </a:rPr>
              <a:t>If the electrons are shared equally by the atoms, then there is no resulting charge and the </a:t>
            </a:r>
            <a:r>
              <a:rPr lang="en-US" sz="2800" b="1" i="0" u="sng" dirty="0">
                <a:solidFill>
                  <a:srgbClr val="FF0000"/>
                </a:solidFill>
                <a:latin typeface="Arial"/>
                <a:ea typeface="Arial"/>
                <a:cs typeface="Arial"/>
                <a:sym typeface="Arial"/>
              </a:rPr>
              <a:t>molecule is nonpolar</a:t>
            </a:r>
            <a:r>
              <a:rPr lang="en-US" sz="2800" b="0" i="0" u="none" dirty="0">
                <a:solidFill>
                  <a:schemeClr val="dk1"/>
                </a:solidFill>
                <a:latin typeface="Arial"/>
                <a:ea typeface="Arial"/>
                <a:cs typeface="Arial"/>
                <a:sym typeface="Arial"/>
              </a:rPr>
              <a:t>. </a:t>
            </a:r>
          </a:p>
          <a:p>
            <a:pPr marL="342900" marR="0" lvl="0" indent="-342900" algn="l" rtl="0">
              <a:spcBef>
                <a:spcPts val="56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73247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0"/>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dirty="0" smtClean="0">
                <a:solidFill>
                  <a:schemeClr val="dk2"/>
                </a:solidFill>
                <a:latin typeface="Arial"/>
                <a:ea typeface="Arial"/>
                <a:cs typeface="Arial"/>
                <a:sym typeface="Arial"/>
              </a:rPr>
              <a:t>Dipoles &amp; </a:t>
            </a:r>
            <a:r>
              <a:rPr lang="en-US" sz="4400" b="0" i="0" u="none" strike="noStrike" cap="none" dirty="0">
                <a:solidFill>
                  <a:schemeClr val="dk2"/>
                </a:solidFill>
                <a:latin typeface="Arial"/>
                <a:ea typeface="Arial"/>
                <a:cs typeface="Arial"/>
                <a:sym typeface="Arial"/>
              </a:rPr>
              <a:t>Polarity</a:t>
            </a:r>
          </a:p>
        </p:txBody>
      </p:sp>
      <p:pic>
        <p:nvPicPr>
          <p:cNvPr id="172" name="Shape 172"/>
          <p:cNvPicPr preferRelativeResize="0">
            <a:picLocks noGrp="1"/>
          </p:cNvPicPr>
          <p:nvPr>
            <p:ph type="body" idx="1"/>
          </p:nvPr>
        </p:nvPicPr>
        <p:blipFill rotWithShape="1">
          <a:blip r:embed="rId3">
            <a:alphaModFix/>
          </a:blip>
          <a:srcRect/>
          <a:stretch/>
        </p:blipFill>
        <p:spPr>
          <a:xfrm>
            <a:off x="979487" y="838200"/>
            <a:ext cx="7185025" cy="4191000"/>
          </a:xfrm>
          <a:prstGeom prst="rect">
            <a:avLst/>
          </a:prstGeom>
          <a:noFill/>
          <a:ln>
            <a:noFill/>
          </a:ln>
        </p:spPr>
      </p:pic>
      <p:sp>
        <p:nvSpPr>
          <p:cNvPr id="173" name="Shape 173"/>
          <p:cNvSpPr txBox="1"/>
          <p:nvPr/>
        </p:nvSpPr>
        <p:spPr>
          <a:xfrm>
            <a:off x="239712" y="5267325"/>
            <a:ext cx="8675687" cy="1200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strike="noStrike" cap="none" dirty="0" smtClean="0">
                <a:solidFill>
                  <a:schemeClr val="dk1"/>
                </a:solidFill>
                <a:latin typeface="Arial"/>
                <a:ea typeface="Arial"/>
                <a:cs typeface="Arial"/>
                <a:sym typeface="Arial"/>
              </a:rPr>
              <a:t>Dipoles maybe </a:t>
            </a:r>
            <a:r>
              <a:rPr lang="en-US" sz="2400" b="0" i="0" u="none" strike="noStrike" cap="none" dirty="0">
                <a:solidFill>
                  <a:schemeClr val="dk1"/>
                </a:solidFill>
                <a:latin typeface="Arial"/>
                <a:ea typeface="Arial"/>
                <a:cs typeface="Arial"/>
                <a:sym typeface="Arial"/>
              </a:rPr>
              <a:t>symbolized by either Greek letter delta (lowercase), </a:t>
            </a:r>
            <a:r>
              <a:rPr lang="en-US" sz="2400" b="1" i="0" u="none" strike="noStrike" cap="none" dirty="0">
                <a:solidFill>
                  <a:schemeClr val="dk1"/>
                </a:solidFill>
                <a:latin typeface="Arial"/>
                <a:ea typeface="Arial"/>
                <a:cs typeface="Arial"/>
                <a:sym typeface="Arial"/>
              </a:rPr>
              <a:t>δ</a:t>
            </a:r>
            <a:r>
              <a:rPr lang="en-US" sz="2400" b="0" i="0" u="none" strike="noStrike" cap="none" dirty="0">
                <a:solidFill>
                  <a:schemeClr val="dk1"/>
                </a:solidFill>
                <a:latin typeface="Arial"/>
                <a:ea typeface="Arial"/>
                <a:cs typeface="Arial"/>
                <a:sym typeface="Arial"/>
              </a:rPr>
              <a:t> , or arrows crossed at the positive end, or both. </a:t>
            </a:r>
          </a:p>
        </p:txBody>
      </p:sp>
    </p:spTree>
    <p:extLst>
      <p:ext uri="{BB962C8B-B14F-4D97-AF65-F5344CB8AC3E}">
        <p14:creationId xmlns:p14="http://schemas.microsoft.com/office/powerpoint/2010/main" val="2569017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174053"/>
            <a:ext cx="8229600" cy="1143000"/>
          </a:xfrm>
          <a:prstGeom prst="rect">
            <a:avLst/>
          </a:prstGeom>
        </p:spPr>
        <p:txBody>
          <a:bodyPr wrap="square" lIns="91425" tIns="91425" rIns="91425" bIns="91425" anchor="ctr" anchorCtr="0">
            <a:noAutofit/>
          </a:bodyPr>
          <a:lstStyle/>
          <a:p>
            <a:pPr marL="0" lvl="0" indent="0">
              <a:spcBef>
                <a:spcPts val="0"/>
              </a:spcBef>
              <a:buNone/>
            </a:pPr>
            <a:r>
              <a:rPr lang="en-US" b="1" u="sng" dirty="0"/>
              <a:t>Polar or Nonpolar</a:t>
            </a:r>
          </a:p>
        </p:txBody>
      </p:sp>
      <p:sp>
        <p:nvSpPr>
          <p:cNvPr id="382" name="Shape 382"/>
          <p:cNvSpPr txBox="1">
            <a:spLocks noGrp="1"/>
          </p:cNvSpPr>
          <p:nvPr>
            <p:ph type="body" idx="1"/>
          </p:nvPr>
        </p:nvSpPr>
        <p:spPr>
          <a:xfrm>
            <a:off x="375950" y="1047650"/>
            <a:ext cx="8229600" cy="5095200"/>
          </a:xfrm>
          <a:prstGeom prst="rect">
            <a:avLst/>
          </a:prstGeom>
        </p:spPr>
        <p:txBody>
          <a:bodyPr wrap="square" lIns="91425" tIns="91425" rIns="91425" bIns="91425" anchor="t" anchorCtr="0">
            <a:noAutofit/>
          </a:bodyPr>
          <a:lstStyle/>
          <a:p>
            <a:pPr marL="342900" lvl="0" indent="-139700">
              <a:spcBef>
                <a:spcPts val="0"/>
              </a:spcBef>
              <a:buNone/>
            </a:pPr>
            <a:r>
              <a:rPr lang="en-US" sz="2400" dirty="0">
                <a:highlight>
                  <a:srgbClr val="FFFFFF"/>
                </a:highlight>
              </a:rPr>
              <a:t>A </a:t>
            </a:r>
            <a:r>
              <a:rPr lang="en-US" sz="2400" b="1" u="sng" dirty="0">
                <a:solidFill>
                  <a:srgbClr val="FF0000"/>
                </a:solidFill>
                <a:highlight>
                  <a:srgbClr val="FFFFFF"/>
                </a:highlight>
              </a:rPr>
              <a:t>polar molecule </a:t>
            </a:r>
            <a:r>
              <a:rPr lang="en-US" sz="2400" dirty="0">
                <a:highlight>
                  <a:srgbClr val="FFFFFF"/>
                </a:highlight>
              </a:rPr>
              <a:t>is one in which one side, or end, of the molecule has a slight positive charge and the other side, or end, has a slight negative charge.  This will occur whenever the molecule is </a:t>
            </a:r>
            <a:r>
              <a:rPr lang="en-US" sz="2400" dirty="0">
                <a:solidFill>
                  <a:srgbClr val="FF0000"/>
                </a:solidFill>
                <a:highlight>
                  <a:srgbClr val="FFFFFF"/>
                </a:highlight>
              </a:rPr>
              <a:t>not completely symmetric</a:t>
            </a:r>
            <a:r>
              <a:rPr lang="en-US" sz="2400" dirty="0">
                <a:highlight>
                  <a:srgbClr val="FFFFFF"/>
                </a:highlight>
              </a:rPr>
              <a:t>. </a:t>
            </a:r>
          </a:p>
          <a:p>
            <a:pPr marL="342900" lvl="0" indent="-139700">
              <a:spcBef>
                <a:spcPts val="0"/>
              </a:spcBef>
              <a:buNone/>
            </a:pPr>
            <a:endParaRPr sz="2400" dirty="0">
              <a:highlight>
                <a:srgbClr val="FFFFFF"/>
              </a:highlight>
            </a:endParaRPr>
          </a:p>
          <a:p>
            <a:pPr marL="342900" lvl="0" indent="-139700">
              <a:spcBef>
                <a:spcPts val="0"/>
              </a:spcBef>
              <a:buNone/>
            </a:pPr>
            <a:endParaRPr sz="1200" dirty="0">
              <a:highlight>
                <a:srgbClr val="FFFFFF"/>
              </a:highlight>
            </a:endParaRPr>
          </a:p>
          <a:p>
            <a:pPr marL="342900" lvl="0" indent="-139700">
              <a:spcBef>
                <a:spcPts val="0"/>
              </a:spcBef>
              <a:buNone/>
            </a:pPr>
            <a:r>
              <a:rPr lang="en-US" sz="2400" dirty="0">
                <a:highlight>
                  <a:srgbClr val="FFFFFF"/>
                </a:highlight>
              </a:rPr>
              <a:t>A </a:t>
            </a:r>
            <a:r>
              <a:rPr lang="en-US" sz="2400" b="1" u="sng" dirty="0">
                <a:solidFill>
                  <a:srgbClr val="FF0000"/>
                </a:solidFill>
                <a:highlight>
                  <a:srgbClr val="FFFFFF"/>
                </a:highlight>
              </a:rPr>
              <a:t>nonpolar molecule</a:t>
            </a:r>
            <a:r>
              <a:rPr lang="en-US" sz="2400" dirty="0">
                <a:highlight>
                  <a:srgbClr val="FFFFFF"/>
                </a:highlight>
              </a:rPr>
              <a:t> is one which is completely symmetric and there is an equal distribution of charge</a:t>
            </a:r>
          </a:p>
          <a:p>
            <a:pPr marL="342900" lvl="0" indent="-139700">
              <a:spcBef>
                <a:spcPts val="0"/>
              </a:spcBef>
              <a:buNone/>
            </a:pPr>
            <a:endParaRPr sz="2400" dirty="0">
              <a:highlight>
                <a:srgbClr val="FFFFFF"/>
              </a:highlight>
            </a:endParaRPr>
          </a:p>
          <a:p>
            <a:pPr marL="342900" lvl="0" indent="-139700">
              <a:spcBef>
                <a:spcPts val="0"/>
              </a:spcBef>
              <a:buNone/>
            </a:pPr>
            <a:r>
              <a:rPr lang="en-US" sz="2400" b="1" u="sng" dirty="0" smtClean="0">
                <a:solidFill>
                  <a:srgbClr val="FF0000"/>
                </a:solidFill>
                <a:highlight>
                  <a:srgbClr val="FFFFFF"/>
                </a:highlight>
              </a:rPr>
              <a:t>Symmetry has </a:t>
            </a:r>
            <a:r>
              <a:rPr lang="en-US" sz="2400" b="1" u="sng" dirty="0">
                <a:solidFill>
                  <a:srgbClr val="FF0000"/>
                </a:solidFill>
                <a:highlight>
                  <a:srgbClr val="FFFFFF"/>
                </a:highlight>
              </a:rPr>
              <a:t>two </a:t>
            </a:r>
            <a:r>
              <a:rPr lang="en-US" sz="2400" b="1" u="sng" dirty="0" smtClean="0">
                <a:solidFill>
                  <a:srgbClr val="FF0000"/>
                </a:solidFill>
                <a:highlight>
                  <a:srgbClr val="FFFFFF"/>
                </a:highlight>
              </a:rPr>
              <a:t>components</a:t>
            </a:r>
            <a:r>
              <a:rPr lang="en-US" sz="2400" dirty="0" smtClean="0">
                <a:highlight>
                  <a:srgbClr val="FFFFFF"/>
                </a:highlight>
              </a:rPr>
              <a:t> </a:t>
            </a:r>
          </a:p>
          <a:p>
            <a:pPr lvl="1">
              <a:spcBef>
                <a:spcPts val="0"/>
              </a:spcBef>
            </a:pPr>
            <a:r>
              <a:rPr lang="en-US" sz="2000" dirty="0" smtClean="0">
                <a:highlight>
                  <a:srgbClr val="FFFFFF"/>
                </a:highlight>
              </a:rPr>
              <a:t>the </a:t>
            </a:r>
            <a:r>
              <a:rPr lang="en-US" sz="2000" dirty="0">
                <a:highlight>
                  <a:srgbClr val="FFFFFF"/>
                </a:highlight>
              </a:rPr>
              <a:t>geometric arrangement of the outer atoms </a:t>
            </a:r>
            <a:endParaRPr lang="en-US" sz="2000" dirty="0" smtClean="0">
              <a:highlight>
                <a:srgbClr val="FFFFFF"/>
              </a:highlight>
            </a:endParaRPr>
          </a:p>
          <a:p>
            <a:pPr lvl="1">
              <a:spcBef>
                <a:spcPts val="0"/>
              </a:spcBef>
            </a:pPr>
            <a:r>
              <a:rPr lang="en-US" sz="2000" dirty="0" smtClean="0">
                <a:highlight>
                  <a:srgbClr val="FFFFFF"/>
                </a:highlight>
              </a:rPr>
              <a:t>whether </a:t>
            </a:r>
            <a:r>
              <a:rPr lang="en-US" sz="2000" dirty="0">
                <a:highlight>
                  <a:srgbClr val="FFFFFF"/>
                </a:highlight>
              </a:rPr>
              <a:t>or not they are all the </a:t>
            </a:r>
            <a:r>
              <a:rPr lang="en-US" sz="2000" dirty="0" smtClean="0">
                <a:highlight>
                  <a:srgbClr val="FFFFFF"/>
                </a:highlight>
              </a:rPr>
              <a:t>same type of atom</a:t>
            </a:r>
            <a:endParaRPr lang="en-US" sz="2000" dirty="0">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715962"/>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Ionic Bonds</a:t>
            </a:r>
          </a:p>
        </p:txBody>
      </p:sp>
      <p:pic>
        <p:nvPicPr>
          <p:cNvPr id="109" name="Shape 109"/>
          <p:cNvPicPr preferRelativeResize="0">
            <a:picLocks noGrp="1"/>
          </p:cNvPicPr>
          <p:nvPr>
            <p:ph type="body" idx="1"/>
          </p:nvPr>
        </p:nvPicPr>
        <p:blipFill rotWithShape="1">
          <a:blip r:embed="rId3">
            <a:alphaModFix/>
          </a:blip>
          <a:srcRect/>
          <a:stretch/>
        </p:blipFill>
        <p:spPr>
          <a:xfrm>
            <a:off x="1447800" y="3876675"/>
            <a:ext cx="5954712" cy="2986087"/>
          </a:xfrm>
          <a:prstGeom prst="rect">
            <a:avLst/>
          </a:prstGeom>
          <a:noFill/>
          <a:ln>
            <a:noFill/>
          </a:ln>
        </p:spPr>
      </p:pic>
      <p:sp>
        <p:nvSpPr>
          <p:cNvPr id="110" name="Shape 110"/>
          <p:cNvSpPr txBox="1">
            <a:spLocks noGrp="1"/>
          </p:cNvSpPr>
          <p:nvPr>
            <p:ph type="body" idx="1"/>
          </p:nvPr>
        </p:nvSpPr>
        <p:spPr>
          <a:xfrm>
            <a:off x="473075" y="1143000"/>
            <a:ext cx="7620000" cy="2438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An attraction between </a:t>
            </a:r>
            <a:r>
              <a:rPr lang="en-US" sz="2400" b="1" i="0" u="sng" strike="noStrike" cap="none" dirty="0">
                <a:solidFill>
                  <a:srgbClr val="FF0000"/>
                </a:solidFill>
                <a:latin typeface="Arial"/>
                <a:ea typeface="Arial"/>
                <a:cs typeface="Arial"/>
                <a:sym typeface="Arial"/>
              </a:rPr>
              <a:t>anions</a:t>
            </a:r>
            <a:r>
              <a:rPr lang="en-US" sz="2400" b="0" i="0" u="none" strike="noStrike" cap="none" dirty="0">
                <a:solidFill>
                  <a:schemeClr val="dk1"/>
                </a:solidFill>
                <a:latin typeface="Arial"/>
                <a:ea typeface="Arial"/>
                <a:cs typeface="Arial"/>
                <a:sym typeface="Arial"/>
              </a:rPr>
              <a:t> and </a:t>
            </a:r>
            <a:r>
              <a:rPr lang="en-US" sz="2400" b="1" i="0" u="sng" strike="noStrike" cap="none" dirty="0">
                <a:solidFill>
                  <a:srgbClr val="FF0000"/>
                </a:solidFill>
                <a:latin typeface="Arial"/>
                <a:ea typeface="Arial"/>
                <a:cs typeface="Arial"/>
                <a:sym typeface="Arial"/>
              </a:rPr>
              <a:t>cations</a:t>
            </a:r>
            <a:r>
              <a:rPr lang="en-US" sz="2400" b="0" i="0" u="none" strike="noStrike" cap="none" dirty="0">
                <a:solidFill>
                  <a:schemeClr val="dk1"/>
                </a:solidFill>
                <a:latin typeface="Arial"/>
                <a:ea typeface="Arial"/>
                <a:cs typeface="Arial"/>
                <a:sym typeface="Arial"/>
              </a:rPr>
              <a:t> </a:t>
            </a:r>
            <a:endParaRPr lang="en-US" sz="2400" b="0" i="0" u="none" strike="noStrike" cap="none" dirty="0" smtClean="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u="sng" dirty="0">
                <a:solidFill>
                  <a:srgbClr val="FF0000"/>
                </a:solidFill>
              </a:rPr>
              <a:t>E</a:t>
            </a:r>
            <a:r>
              <a:rPr lang="en-US" sz="2400" b="1" i="0" u="sng" strike="noStrike" cap="none" dirty="0" smtClean="0">
                <a:solidFill>
                  <a:srgbClr val="FF0000"/>
                </a:solidFill>
                <a:sym typeface="Arial"/>
              </a:rPr>
              <a:t>lectrons</a:t>
            </a:r>
            <a:r>
              <a:rPr lang="en-US" sz="2400" b="0" i="0" u="none" strike="noStrike" cap="none" dirty="0" smtClean="0">
                <a:solidFill>
                  <a:schemeClr val="dk1"/>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are completely </a:t>
            </a:r>
            <a:r>
              <a:rPr lang="en-US" sz="2400" b="1" i="0" u="sng" strike="noStrike" cap="none" dirty="0" smtClean="0">
                <a:solidFill>
                  <a:srgbClr val="FF0000"/>
                </a:solidFill>
                <a:latin typeface="Arial"/>
                <a:ea typeface="Arial"/>
                <a:cs typeface="Arial"/>
                <a:sym typeface="Arial"/>
              </a:rPr>
              <a:t>transferred.</a:t>
            </a:r>
            <a:endParaRPr lang="en-US" sz="2400" b="1" i="0" u="sng" strike="noStrike" cap="none" dirty="0">
              <a:solidFill>
                <a:srgbClr val="FF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 bond between a </a:t>
            </a:r>
            <a:r>
              <a:rPr lang="en-US" sz="2400" b="1" i="0" u="sng" strike="noStrike" cap="none" dirty="0">
                <a:solidFill>
                  <a:srgbClr val="FF0000"/>
                </a:solidFill>
                <a:latin typeface="Arial"/>
                <a:ea typeface="Arial"/>
                <a:cs typeface="Arial"/>
                <a:sym typeface="Arial"/>
              </a:rPr>
              <a:t>metal</a:t>
            </a:r>
            <a:r>
              <a:rPr lang="en-US" sz="2400" b="0" i="0" u="none" strike="noStrike" cap="none" dirty="0">
                <a:solidFill>
                  <a:schemeClr val="dk1"/>
                </a:solidFill>
                <a:latin typeface="Arial"/>
                <a:ea typeface="Arial"/>
                <a:cs typeface="Arial"/>
                <a:sym typeface="Arial"/>
              </a:rPr>
              <a:t> and a </a:t>
            </a:r>
            <a:r>
              <a:rPr lang="en-US" sz="2400" b="1" i="0" u="sng" strike="noStrike" cap="none" dirty="0">
                <a:solidFill>
                  <a:srgbClr val="FF0000"/>
                </a:solidFill>
                <a:latin typeface="Arial"/>
                <a:ea typeface="Arial"/>
                <a:cs typeface="Arial"/>
                <a:sym typeface="Arial"/>
              </a:rPr>
              <a:t>nonmetal.</a:t>
            </a: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Stronger than covalent bonds.</a:t>
            </a: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Commonly called </a:t>
            </a:r>
            <a:r>
              <a:rPr lang="en-US" sz="2400" b="1" i="0" u="sng" strike="noStrike" cap="none" dirty="0" smtClean="0">
                <a:solidFill>
                  <a:srgbClr val="FF0000"/>
                </a:solidFill>
                <a:latin typeface="Arial"/>
                <a:ea typeface="Arial"/>
                <a:cs typeface="Arial"/>
                <a:sym typeface="Arial"/>
              </a:rPr>
              <a:t>metallic salts</a:t>
            </a:r>
            <a:r>
              <a:rPr lang="en-US" sz="2400" b="0" i="0" u="none" strike="noStrike" cap="none" dirty="0">
                <a:solidFill>
                  <a:srgbClr val="FF0000"/>
                </a:solidFill>
                <a:latin typeface="Arial"/>
                <a:ea typeface="Arial"/>
                <a:cs typeface="Arial"/>
                <a:sym typeface="Arial"/>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74627"/>
            <a:ext cx="8229600" cy="10209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3600" b="1" u="sng" dirty="0" err="1" smtClean="0">
                <a:solidFill>
                  <a:srgbClr val="FF0000"/>
                </a:solidFill>
              </a:rPr>
              <a:t>Determing</a:t>
            </a:r>
            <a:r>
              <a:rPr lang="en-US" sz="3600" b="1" u="sng" dirty="0" smtClean="0">
                <a:solidFill>
                  <a:srgbClr val="FF0000"/>
                </a:solidFill>
              </a:rPr>
              <a:t> </a:t>
            </a:r>
            <a:r>
              <a:rPr lang="en-US" sz="3600" b="1" u="sng" dirty="0">
                <a:solidFill>
                  <a:srgbClr val="FF0000"/>
                </a:solidFill>
              </a:rPr>
              <a:t>Molecular Polarity</a:t>
            </a:r>
          </a:p>
        </p:txBody>
      </p:sp>
      <p:sp>
        <p:nvSpPr>
          <p:cNvPr id="412" name="Shape 412"/>
          <p:cNvSpPr txBox="1">
            <a:spLocks noGrp="1"/>
          </p:cNvSpPr>
          <p:nvPr>
            <p:ph type="body" idx="1"/>
          </p:nvPr>
        </p:nvSpPr>
        <p:spPr>
          <a:xfrm>
            <a:off x="457200" y="1295400"/>
            <a:ext cx="8229600" cy="5334000"/>
          </a:xfrm>
          <a:prstGeom prst="rect">
            <a:avLst/>
          </a:prstGeom>
          <a:noFill/>
          <a:ln>
            <a:noFill/>
          </a:ln>
        </p:spPr>
        <p:txBody>
          <a:bodyPr wrap="square" lIns="91425" tIns="45700" rIns="91425" bIns="45700" anchor="t" anchorCtr="0">
            <a:noAutofit/>
          </a:bodyPr>
          <a:lstStyle/>
          <a:p>
            <a:pPr marL="25400" marR="0" lvl="0" indent="0" algn="l" rtl="0">
              <a:lnSpc>
                <a:spcPct val="80000"/>
              </a:lnSpc>
              <a:spcBef>
                <a:spcPts val="0"/>
              </a:spcBef>
              <a:spcAft>
                <a:spcPts val="0"/>
              </a:spcAft>
              <a:buClr>
                <a:schemeClr val="dk1"/>
              </a:buClr>
              <a:buSzPts val="2400"/>
              <a:buNone/>
            </a:pPr>
            <a:endParaRPr sz="2400" b="1" u="sng" dirty="0">
              <a:solidFill>
                <a:srgbClr val="FF0000"/>
              </a:solidFill>
            </a:endParaRPr>
          </a:p>
          <a:p>
            <a:pPr marL="25400" marR="0" lvl="0" indent="0" algn="l" rtl="0">
              <a:lnSpc>
                <a:spcPct val="80000"/>
              </a:lnSpc>
              <a:spcBef>
                <a:spcPts val="0"/>
              </a:spcBef>
              <a:spcAft>
                <a:spcPts val="0"/>
              </a:spcAft>
              <a:buClr>
                <a:schemeClr val="dk1"/>
              </a:buClr>
              <a:buSzPts val="2400"/>
              <a:buNone/>
            </a:pPr>
            <a:r>
              <a:rPr lang="en-US" sz="2400" b="1" dirty="0"/>
              <a:t>Draw the Lewis structure</a:t>
            </a:r>
          </a:p>
          <a:p>
            <a:pPr marL="0" marR="0" lvl="0" indent="0" algn="l" rtl="0">
              <a:lnSpc>
                <a:spcPct val="80000"/>
              </a:lnSpc>
              <a:spcBef>
                <a:spcPts val="0"/>
              </a:spcBef>
              <a:spcAft>
                <a:spcPts val="0"/>
              </a:spcAft>
              <a:buNone/>
            </a:pPr>
            <a:endParaRPr sz="2400" b="1" dirty="0"/>
          </a:p>
          <a:p>
            <a:pPr marL="342900" marR="0" lvl="0" indent="-317500" algn="l" rtl="0">
              <a:lnSpc>
                <a:spcPct val="80000"/>
              </a:lnSpc>
              <a:spcBef>
                <a:spcPts val="0"/>
              </a:spcBef>
              <a:spcAft>
                <a:spcPts val="0"/>
              </a:spcAft>
              <a:buClr>
                <a:schemeClr val="dk1"/>
              </a:buClr>
              <a:buSzPts val="2400"/>
              <a:buFont typeface="Arial"/>
              <a:buChar char="•"/>
            </a:pPr>
            <a:r>
              <a:rPr lang="en-US" sz="2400" b="1" i="0" u="none" dirty="0">
                <a:solidFill>
                  <a:schemeClr val="dk1"/>
                </a:solidFill>
                <a:latin typeface="Arial"/>
                <a:ea typeface="Arial"/>
                <a:cs typeface="Arial"/>
                <a:sym typeface="Arial"/>
              </a:rPr>
              <a:t>If there is </a:t>
            </a:r>
            <a:r>
              <a:rPr lang="en-US" sz="2400" b="1" i="0" u="sng" dirty="0">
                <a:solidFill>
                  <a:srgbClr val="FF0000"/>
                </a:solidFill>
                <a:latin typeface="Arial"/>
                <a:ea typeface="Arial"/>
                <a:cs typeface="Arial"/>
                <a:sym typeface="Arial"/>
              </a:rPr>
              <a:t>no lone pair</a:t>
            </a:r>
            <a:r>
              <a:rPr lang="en-US" sz="2400" b="1" i="0" u="none" dirty="0">
                <a:solidFill>
                  <a:schemeClr val="dk1"/>
                </a:solidFill>
                <a:latin typeface="Arial"/>
                <a:ea typeface="Arial"/>
                <a:cs typeface="Arial"/>
                <a:sym typeface="Arial"/>
              </a:rPr>
              <a:t> on the central and all of the surrounding atoms are the same then the molecule will be </a:t>
            </a:r>
            <a:r>
              <a:rPr lang="en-US" sz="2400" b="1" i="0" u="sng" dirty="0">
                <a:solidFill>
                  <a:srgbClr val="FF0000"/>
                </a:solidFill>
                <a:latin typeface="Arial"/>
                <a:ea typeface="Arial"/>
                <a:cs typeface="Arial"/>
                <a:sym typeface="Arial"/>
              </a:rPr>
              <a:t>nonpolar</a:t>
            </a:r>
            <a:r>
              <a:rPr lang="en-US" sz="2400" b="1" u="sng" dirty="0">
                <a:solidFill>
                  <a:srgbClr val="FF0000"/>
                </a:solidFill>
              </a:rPr>
              <a:t>.</a:t>
            </a:r>
          </a:p>
          <a:p>
            <a:pPr marL="0" marR="0" lvl="0" indent="0" algn="l" rtl="0">
              <a:lnSpc>
                <a:spcPct val="80000"/>
              </a:lnSpc>
              <a:spcBef>
                <a:spcPts val="0"/>
              </a:spcBef>
              <a:spcAft>
                <a:spcPts val="0"/>
              </a:spcAft>
              <a:buNone/>
            </a:pPr>
            <a:endParaRPr sz="2400" b="1" u="sng" dirty="0">
              <a:solidFill>
                <a:srgbClr val="FF0000"/>
              </a:solidFill>
            </a:endParaRPr>
          </a:p>
          <a:p>
            <a:pPr marL="342900" marR="0" lvl="0" indent="-317500" algn="l" rtl="0">
              <a:lnSpc>
                <a:spcPct val="80000"/>
              </a:lnSpc>
              <a:spcBef>
                <a:spcPts val="0"/>
              </a:spcBef>
              <a:spcAft>
                <a:spcPts val="0"/>
              </a:spcAft>
              <a:buClr>
                <a:srgbClr val="000000"/>
              </a:buClr>
              <a:buSzPts val="2400"/>
              <a:buFont typeface="Arial"/>
              <a:buChar char="•"/>
            </a:pPr>
            <a:r>
              <a:rPr lang="en-US" sz="2400" b="1" dirty="0">
                <a:solidFill>
                  <a:srgbClr val="000000"/>
                </a:solidFill>
              </a:rPr>
              <a:t>If there is a </a:t>
            </a:r>
            <a:r>
              <a:rPr lang="en-US" sz="2400" b="1" u="sng" dirty="0">
                <a:solidFill>
                  <a:srgbClr val="FF0000"/>
                </a:solidFill>
              </a:rPr>
              <a:t>lone pair </a:t>
            </a:r>
            <a:r>
              <a:rPr lang="en-US" sz="2400" b="1" dirty="0">
                <a:solidFill>
                  <a:srgbClr val="000000"/>
                </a:solidFill>
              </a:rPr>
              <a:t>on the central atom it will be </a:t>
            </a:r>
            <a:r>
              <a:rPr lang="en-US" sz="2400" b="1" u="sng" dirty="0">
                <a:solidFill>
                  <a:srgbClr val="FF0000"/>
                </a:solidFill>
              </a:rPr>
              <a:t>polar</a:t>
            </a:r>
            <a:r>
              <a:rPr lang="en-US" sz="2400" b="1" dirty="0">
                <a:solidFill>
                  <a:srgbClr val="000000"/>
                </a:solidFill>
              </a:rPr>
              <a:t> even if all the other atoms are the same.</a:t>
            </a:r>
          </a:p>
          <a:p>
            <a:pPr marL="0" marR="0" lvl="0" indent="0" algn="l" rtl="0">
              <a:lnSpc>
                <a:spcPct val="80000"/>
              </a:lnSpc>
              <a:spcBef>
                <a:spcPts val="0"/>
              </a:spcBef>
              <a:spcAft>
                <a:spcPts val="0"/>
              </a:spcAft>
              <a:buNone/>
            </a:pPr>
            <a:endParaRPr sz="2400" b="1" dirty="0"/>
          </a:p>
          <a:p>
            <a:pPr marL="342900" marR="0" lvl="0" indent="-317500" algn="l" rtl="0">
              <a:lnSpc>
                <a:spcPct val="80000"/>
              </a:lnSpc>
              <a:spcBef>
                <a:spcPts val="480"/>
              </a:spcBef>
              <a:spcAft>
                <a:spcPts val="0"/>
              </a:spcAft>
              <a:buClr>
                <a:schemeClr val="dk1"/>
              </a:buClr>
              <a:buSzPts val="2400"/>
              <a:buFont typeface="Arial"/>
              <a:buChar char="•"/>
            </a:pPr>
            <a:r>
              <a:rPr lang="en-US" sz="2400" b="1" i="0" u="none" dirty="0">
                <a:solidFill>
                  <a:schemeClr val="dk1"/>
                </a:solidFill>
                <a:latin typeface="Arial"/>
                <a:ea typeface="Arial"/>
                <a:cs typeface="Arial"/>
                <a:sym typeface="Arial"/>
              </a:rPr>
              <a:t>If there are </a:t>
            </a:r>
            <a:r>
              <a:rPr lang="en-US" sz="2400" b="1" i="0" u="sng" dirty="0">
                <a:solidFill>
                  <a:srgbClr val="FF0000"/>
                </a:solidFill>
                <a:latin typeface="Arial"/>
                <a:ea typeface="Arial"/>
                <a:cs typeface="Arial"/>
                <a:sym typeface="Arial"/>
              </a:rPr>
              <a:t>lone pairs</a:t>
            </a:r>
            <a:r>
              <a:rPr lang="en-US" sz="2400" b="1" i="0" u="none" dirty="0">
                <a:solidFill>
                  <a:schemeClr val="dk1"/>
                </a:solidFill>
                <a:latin typeface="Arial"/>
                <a:ea typeface="Arial"/>
                <a:cs typeface="Arial"/>
                <a:sym typeface="Arial"/>
              </a:rPr>
              <a:t> around the central and </a:t>
            </a:r>
            <a:r>
              <a:rPr lang="en-US" sz="2400" b="1" u="sng" dirty="0">
                <a:solidFill>
                  <a:srgbClr val="FF0000"/>
                </a:solidFill>
              </a:rPr>
              <a:t>non</a:t>
            </a:r>
            <a:r>
              <a:rPr lang="en-US" sz="2400" b="1" i="0" u="sng" dirty="0">
                <a:solidFill>
                  <a:srgbClr val="FF0000"/>
                </a:solidFill>
                <a:latin typeface="Arial"/>
                <a:ea typeface="Arial"/>
                <a:cs typeface="Arial"/>
                <a:sym typeface="Arial"/>
              </a:rPr>
              <a:t>symmetrical</a:t>
            </a:r>
            <a:r>
              <a:rPr lang="en-US" sz="2400" b="1" i="0" u="none" dirty="0">
                <a:solidFill>
                  <a:srgbClr val="FF0000"/>
                </a:solidFill>
                <a:latin typeface="Arial"/>
                <a:ea typeface="Arial"/>
                <a:cs typeface="Arial"/>
                <a:sym typeface="Arial"/>
              </a:rPr>
              <a:t> </a:t>
            </a:r>
            <a:r>
              <a:rPr lang="en-US" sz="2400" b="1" i="0" u="none" dirty="0">
                <a:solidFill>
                  <a:schemeClr val="dk1"/>
                </a:solidFill>
                <a:latin typeface="Arial"/>
                <a:ea typeface="Arial"/>
                <a:cs typeface="Arial"/>
                <a:sym typeface="Arial"/>
              </a:rPr>
              <a:t>distribution of the surrounding atoms the molecule is </a:t>
            </a:r>
            <a:r>
              <a:rPr lang="en-US" sz="2400" b="1" i="0" u="sng" dirty="0">
                <a:solidFill>
                  <a:srgbClr val="FF0000"/>
                </a:solidFill>
                <a:latin typeface="Arial"/>
                <a:ea typeface="Arial"/>
                <a:cs typeface="Arial"/>
                <a:sym typeface="Arial"/>
              </a:rPr>
              <a:t>polar</a:t>
            </a:r>
            <a:r>
              <a:rPr lang="en-US" sz="2400" b="1" u="sng" dirty="0">
                <a:solidFill>
                  <a:srgbClr val="FF0000"/>
                </a:solidFill>
              </a:rPr>
              <a:t>.</a:t>
            </a:r>
          </a:p>
          <a:p>
            <a:pPr marL="0" marR="0" lvl="0" indent="0" algn="l" rtl="0">
              <a:lnSpc>
                <a:spcPct val="80000"/>
              </a:lnSpc>
              <a:spcBef>
                <a:spcPts val="480"/>
              </a:spcBef>
              <a:spcAft>
                <a:spcPts val="0"/>
              </a:spcAft>
              <a:buNone/>
            </a:pPr>
            <a:endParaRPr sz="2400" b="1" u="sng" dirty="0">
              <a:solidFill>
                <a:srgbClr val="FF0000"/>
              </a:solidFill>
            </a:endParaRPr>
          </a:p>
          <a:p>
            <a:pPr marL="0" marR="0" lvl="0" indent="0" algn="l" rtl="0">
              <a:lnSpc>
                <a:spcPct val="80000"/>
              </a:lnSpc>
              <a:spcBef>
                <a:spcPts val="560"/>
              </a:spcBef>
              <a:spcAft>
                <a:spcPts val="0"/>
              </a:spcAft>
              <a:buNone/>
            </a:pPr>
            <a:endParaRPr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201167"/>
            <a:ext cx="8357616" cy="643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856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1847405"/>
            <a:ext cx="8229600" cy="1143000"/>
          </a:xfrm>
        </p:spPr>
        <p:txBody>
          <a:bodyPr/>
          <a:lstStyle/>
          <a:p>
            <a:r>
              <a:rPr lang="en-US" b="1" u="sng" dirty="0" smtClean="0">
                <a:solidFill>
                  <a:srgbClr val="FF0000"/>
                </a:solidFill>
              </a:rPr>
              <a:t>Hybridization </a:t>
            </a:r>
            <a:r>
              <a:rPr lang="en-US" b="1" u="sng" dirty="0">
                <a:solidFill>
                  <a:srgbClr val="FF0000"/>
                </a:solidFill>
              </a:rPr>
              <a:t>of </a:t>
            </a:r>
            <a:r>
              <a:rPr lang="en-US" b="1" u="sng" dirty="0" smtClean="0">
                <a:solidFill>
                  <a:srgbClr val="FF0000"/>
                </a:solidFill>
              </a:rPr>
              <a:t/>
            </a:r>
            <a:br>
              <a:rPr lang="en-US" b="1" u="sng" dirty="0" smtClean="0">
                <a:solidFill>
                  <a:srgbClr val="FF0000"/>
                </a:solidFill>
              </a:rPr>
            </a:br>
            <a:r>
              <a:rPr lang="en-US" b="1" u="sng" dirty="0" smtClean="0">
                <a:solidFill>
                  <a:srgbClr val="FF0000"/>
                </a:solidFill>
              </a:rPr>
              <a:t>Atomic Orbitals</a:t>
            </a:r>
            <a:endParaRPr lang="en-US" b="1" u="sng" dirty="0">
              <a:solidFill>
                <a:srgbClr val="FF0000"/>
              </a:solidFill>
            </a:endParaRPr>
          </a:p>
        </p:txBody>
      </p:sp>
    </p:spTree>
    <p:extLst>
      <p:ext uri="{BB962C8B-B14F-4D97-AF65-F5344CB8AC3E}">
        <p14:creationId xmlns:p14="http://schemas.microsoft.com/office/powerpoint/2010/main" val="3031881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smtClean="0">
                <a:solidFill>
                  <a:srgbClr val="FF0000"/>
                </a:solidFill>
              </a:rPr>
              <a:t>HYBRIDIZATION OF CARBON</a:t>
            </a:r>
            <a:endParaRPr lang="en-US" sz="3200" b="1" u="sng" dirty="0">
              <a:solidFill>
                <a:srgbClr val="FF0000"/>
              </a:solidFill>
            </a:endParaRPr>
          </a:p>
        </p:txBody>
      </p:sp>
      <p:sp>
        <p:nvSpPr>
          <p:cNvPr id="3" name="Text Placeholder 2"/>
          <p:cNvSpPr>
            <a:spLocks noGrp="1"/>
          </p:cNvSpPr>
          <p:nvPr>
            <p:ph type="body" idx="1"/>
          </p:nvPr>
        </p:nvSpPr>
        <p:spPr>
          <a:xfrm>
            <a:off x="402336" y="1243585"/>
            <a:ext cx="8202168" cy="2011680"/>
          </a:xfrm>
        </p:spPr>
        <p:txBody>
          <a:bodyPr/>
          <a:lstStyle/>
          <a:p>
            <a:r>
              <a:rPr lang="en-US" sz="2800" dirty="0" smtClean="0"/>
              <a:t>Carbon has 4 valence electrons</a:t>
            </a:r>
          </a:p>
          <a:p>
            <a:r>
              <a:rPr lang="en-US" sz="2800" b="1" u="sng" dirty="0" smtClean="0">
                <a:solidFill>
                  <a:srgbClr val="FF0000"/>
                </a:solidFill>
              </a:rPr>
              <a:t>Hybridizing</a:t>
            </a:r>
            <a:r>
              <a:rPr lang="en-US" sz="2800" dirty="0" smtClean="0"/>
              <a:t> (combining orbitals) allows carbon to now have 4 equal energy bonding sites.</a:t>
            </a:r>
          </a:p>
          <a:p>
            <a:r>
              <a:rPr lang="en-US" sz="2800" dirty="0" smtClean="0"/>
              <a:t>This makes it more stable.</a:t>
            </a:r>
          </a:p>
          <a:p>
            <a:pPr marL="20320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 y="3758756"/>
            <a:ext cx="57150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19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74637"/>
            <a:ext cx="8229600" cy="575755"/>
          </a:xfrm>
          <a:prstGeom prst="rect">
            <a:avLst/>
          </a:prstGeom>
        </p:spPr>
        <p:txBody>
          <a:bodyPr wrap="square" lIns="91425" tIns="91425" rIns="91425" bIns="91425" anchor="ctr" anchorCtr="0">
            <a:noAutofit/>
          </a:bodyPr>
          <a:lstStyle/>
          <a:p>
            <a:pPr marL="0" lvl="0" indent="0">
              <a:spcBef>
                <a:spcPts val="0"/>
              </a:spcBef>
              <a:buNone/>
            </a:pPr>
            <a:r>
              <a:rPr lang="en-US" b="1" u="sng" dirty="0" smtClean="0">
                <a:solidFill>
                  <a:srgbClr val="FF0000"/>
                </a:solidFill>
              </a:rPr>
              <a:t>Hybridization of Orbitals</a:t>
            </a:r>
            <a:endParaRPr lang="en-US" b="1" u="sng" dirty="0">
              <a:solidFill>
                <a:srgbClr val="FF0000"/>
              </a:solidFill>
            </a:endParaRPr>
          </a:p>
        </p:txBody>
      </p:sp>
      <p:sp>
        <p:nvSpPr>
          <p:cNvPr id="419" name="Shape 419"/>
          <p:cNvSpPr txBox="1"/>
          <p:nvPr/>
        </p:nvSpPr>
        <p:spPr>
          <a:xfrm>
            <a:off x="445817" y="1020970"/>
            <a:ext cx="8009100" cy="4572000"/>
          </a:xfrm>
          <a:prstGeom prst="rect">
            <a:avLst/>
          </a:prstGeom>
          <a:noFill/>
          <a:ln>
            <a:noFill/>
          </a:ln>
        </p:spPr>
        <p:txBody>
          <a:bodyPr wrap="square" lIns="91425" tIns="91425" rIns="91425" bIns="91425" anchor="t" anchorCtr="0">
            <a:noAutofit/>
          </a:bodyPr>
          <a:lstStyle/>
          <a:p>
            <a:pPr marL="457200" lvl="0" indent="-381000">
              <a:spcBef>
                <a:spcPts val="0"/>
              </a:spcBef>
              <a:buSzPts val="2400"/>
              <a:buChar char="●"/>
            </a:pPr>
            <a:r>
              <a:rPr lang="en-US" sz="2400" b="1" u="sng" dirty="0" smtClean="0">
                <a:solidFill>
                  <a:srgbClr val="FF0000"/>
                </a:solidFill>
              </a:rPr>
              <a:t>Mixing </a:t>
            </a:r>
            <a:r>
              <a:rPr lang="en-US" sz="2400" b="1" u="sng" dirty="0">
                <a:solidFill>
                  <a:srgbClr val="FF0000"/>
                </a:solidFill>
              </a:rPr>
              <a:t>of atomic </a:t>
            </a:r>
            <a:r>
              <a:rPr lang="en-US" sz="2400" dirty="0"/>
              <a:t>orbitals to make a new type of orbital called a</a:t>
            </a:r>
            <a:r>
              <a:rPr lang="en-US" sz="2400" b="1" u="sng" dirty="0">
                <a:solidFill>
                  <a:srgbClr val="FF0000"/>
                </a:solidFill>
              </a:rPr>
              <a:t> hybrid molecular orbital.</a:t>
            </a:r>
          </a:p>
          <a:p>
            <a:pPr marL="0" lvl="0" indent="0" rtl="0">
              <a:spcBef>
                <a:spcPts val="0"/>
              </a:spcBef>
              <a:buNone/>
            </a:pPr>
            <a:endParaRPr sz="2400" dirty="0"/>
          </a:p>
          <a:p>
            <a:pPr marL="457200" lvl="0" indent="-381000" rtl="0">
              <a:spcBef>
                <a:spcPts val="0"/>
              </a:spcBef>
              <a:buSzPts val="2400"/>
              <a:buChar char="●"/>
            </a:pPr>
            <a:r>
              <a:rPr lang="en-US" sz="2400" b="1" u="sng" dirty="0">
                <a:solidFill>
                  <a:srgbClr val="FF0000"/>
                </a:solidFill>
              </a:rPr>
              <a:t>The number of hybrid orbitals </a:t>
            </a:r>
            <a:r>
              <a:rPr lang="en-US" sz="2400" dirty="0"/>
              <a:t>formed is the same as the number of atomic orbitals that were mixed.</a:t>
            </a:r>
          </a:p>
          <a:p>
            <a:pPr marL="0" lvl="0" indent="0" rtl="0">
              <a:spcBef>
                <a:spcPts val="0"/>
              </a:spcBef>
              <a:buNone/>
            </a:pPr>
            <a:endParaRPr sz="2400" dirty="0"/>
          </a:p>
          <a:p>
            <a:pPr marL="457200" lvl="0" indent="-381000">
              <a:spcBef>
                <a:spcPts val="0"/>
              </a:spcBef>
              <a:buSzPts val="2400"/>
              <a:buChar char="●"/>
            </a:pPr>
            <a:r>
              <a:rPr lang="en-US" sz="2400" b="1" u="sng" dirty="0">
                <a:solidFill>
                  <a:srgbClr val="FF0000"/>
                </a:solidFill>
              </a:rPr>
              <a:t>The type of hybrid orbital </a:t>
            </a:r>
            <a:r>
              <a:rPr lang="en-US" sz="2400" dirty="0"/>
              <a:t>formed depends on the types of atomic orbitals mixed</a:t>
            </a:r>
            <a:r>
              <a:rPr lang="en-US" sz="2400" dirty="0" smtClean="0"/>
              <a:t>.</a:t>
            </a:r>
          </a:p>
          <a:p>
            <a:pPr marL="457200" lvl="0" indent="-381000">
              <a:spcBef>
                <a:spcPts val="0"/>
              </a:spcBef>
              <a:buSzPts val="2400"/>
              <a:buChar char="●"/>
            </a:pPr>
            <a:endParaRPr lang="en-US" sz="2400" dirty="0" smtClean="0"/>
          </a:p>
          <a:p>
            <a:pPr marL="457200" lvl="0" indent="-381000">
              <a:buSzPts val="2400"/>
              <a:buChar char="●"/>
            </a:pPr>
            <a:r>
              <a:rPr lang="en-US" sz="2400" dirty="0"/>
              <a:t> </a:t>
            </a:r>
            <a:r>
              <a:rPr lang="en-US" sz="2400" b="1" u="sng" dirty="0">
                <a:solidFill>
                  <a:srgbClr val="FF0000"/>
                </a:solidFill>
              </a:rPr>
              <a:t>H</a:t>
            </a:r>
            <a:r>
              <a:rPr lang="en-US" sz="2400" b="1" u="sng" dirty="0" smtClean="0">
                <a:solidFill>
                  <a:srgbClr val="FF0000"/>
                </a:solidFill>
              </a:rPr>
              <a:t>ybridized </a:t>
            </a:r>
            <a:r>
              <a:rPr lang="en-US" sz="2400" b="1" u="sng" dirty="0">
                <a:solidFill>
                  <a:srgbClr val="FF0000"/>
                </a:solidFill>
              </a:rPr>
              <a:t>orbitals</a:t>
            </a:r>
            <a:r>
              <a:rPr lang="en-US" sz="2400" dirty="0"/>
              <a:t> are lower in energy compared to </a:t>
            </a:r>
            <a:r>
              <a:rPr lang="en-US" sz="2400" dirty="0" smtClean="0"/>
              <a:t>nonhybridized orbitals</a:t>
            </a:r>
            <a:r>
              <a:rPr lang="en-US" sz="2400" smtClean="0"/>
              <a:t>. </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marL="0" lvl="0" indent="0" algn="l">
              <a:spcBef>
                <a:spcPts val="0"/>
              </a:spcBef>
              <a:buNone/>
            </a:pPr>
            <a:r>
              <a:rPr lang="en-US" sz="3200" b="1" u="sng" dirty="0"/>
              <a:t>Quick and Easy </a:t>
            </a:r>
            <a:r>
              <a:rPr lang="en-US" sz="3200" b="1" u="sng" dirty="0" smtClean="0"/>
              <a:t>Method</a:t>
            </a:r>
            <a:br>
              <a:rPr lang="en-US" sz="3200" b="1" u="sng" dirty="0" smtClean="0"/>
            </a:br>
            <a:r>
              <a:rPr lang="en-US" sz="3200" b="1" u="sng" dirty="0" smtClean="0"/>
              <a:t>for determining Hybrid Orbitals</a:t>
            </a:r>
            <a:endParaRPr lang="en-US" sz="3200" b="1" u="sng" dirty="0"/>
          </a:p>
        </p:txBody>
      </p:sp>
      <p:sp>
        <p:nvSpPr>
          <p:cNvPr id="441" name="Shape 441"/>
          <p:cNvSpPr txBox="1">
            <a:spLocks noGrp="1"/>
          </p:cNvSpPr>
          <p:nvPr>
            <p:ph type="body" idx="1"/>
          </p:nvPr>
        </p:nvSpPr>
        <p:spPr>
          <a:xfrm>
            <a:off x="457200" y="1600200"/>
            <a:ext cx="7075200" cy="1820700"/>
          </a:xfrm>
          <a:prstGeom prst="rect">
            <a:avLst/>
          </a:prstGeom>
        </p:spPr>
        <p:txBody>
          <a:bodyPr wrap="square" lIns="91425" tIns="91425" rIns="91425" bIns="91425" anchor="t" anchorCtr="0">
            <a:noAutofit/>
          </a:bodyPr>
          <a:lstStyle/>
          <a:p>
            <a:pPr marL="457200" lvl="0" indent="-431800" rtl="0">
              <a:spcBef>
                <a:spcPts val="0"/>
              </a:spcBef>
              <a:buSzPts val="3200"/>
              <a:buChar char="•"/>
            </a:pPr>
            <a:r>
              <a:rPr lang="en-US" dirty="0"/>
              <a:t>Count up the number of “things” surrounding a central atom.</a:t>
            </a:r>
          </a:p>
          <a:p>
            <a:pPr marL="0" lvl="0" indent="0">
              <a:spcBef>
                <a:spcPts val="0"/>
              </a:spcBef>
              <a:buNone/>
            </a:pPr>
            <a:endParaRPr dirty="0"/>
          </a:p>
        </p:txBody>
      </p:sp>
      <p:pic>
        <p:nvPicPr>
          <p:cNvPr id="442" name="Shape 442"/>
          <p:cNvPicPr preferRelativeResize="0"/>
          <p:nvPr/>
        </p:nvPicPr>
        <p:blipFill>
          <a:blip r:embed="rId3">
            <a:alphaModFix/>
          </a:blip>
          <a:stretch>
            <a:fillRect/>
          </a:stretch>
        </p:blipFill>
        <p:spPr>
          <a:xfrm>
            <a:off x="6971025" y="274625"/>
            <a:ext cx="1861800" cy="1600225"/>
          </a:xfrm>
          <a:prstGeom prst="rect">
            <a:avLst/>
          </a:prstGeom>
          <a:noFill/>
          <a:ln>
            <a:noFill/>
          </a:ln>
        </p:spPr>
      </p:pic>
      <p:graphicFrame>
        <p:nvGraphicFramePr>
          <p:cNvPr id="443" name="Shape 443"/>
          <p:cNvGraphicFramePr/>
          <p:nvPr>
            <p:extLst>
              <p:ext uri="{D42A27DB-BD31-4B8C-83A1-F6EECF244321}">
                <p14:modId xmlns:p14="http://schemas.microsoft.com/office/powerpoint/2010/main" val="2458411610"/>
              </p:ext>
            </p:extLst>
          </p:nvPr>
        </p:nvGraphicFramePr>
        <p:xfrm>
          <a:off x="952500" y="3242600"/>
          <a:ext cx="7239000" cy="2560200"/>
        </p:xfrm>
        <a:graphic>
          <a:graphicData uri="http://schemas.openxmlformats.org/drawingml/2006/table">
            <a:tbl>
              <a:tblPr>
                <a:noFill/>
                <a:tableStyleId>{C19BEAEB-F795-46CC-A631-21E672B38559}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spcBef>
                          <a:spcPts val="0"/>
                        </a:spcBef>
                        <a:buNone/>
                      </a:pPr>
                      <a:r>
                        <a:rPr lang="en-US" sz="2400" b="1" dirty="0"/>
                        <a:t>Number of THINGS</a:t>
                      </a:r>
                    </a:p>
                  </a:txBody>
                  <a:tcPr marL="91425" marR="91425" marT="91425" marB="91425"/>
                </a:tc>
                <a:tc>
                  <a:txBody>
                    <a:bodyPr/>
                    <a:lstStyle/>
                    <a:p>
                      <a:pPr marL="0" lvl="0" indent="0">
                        <a:spcBef>
                          <a:spcPts val="0"/>
                        </a:spcBef>
                        <a:buNone/>
                      </a:pPr>
                      <a:r>
                        <a:rPr lang="en-US" sz="2400" b="1" dirty="0"/>
                        <a:t>Hybridization</a:t>
                      </a:r>
                    </a:p>
                  </a:txBody>
                  <a:tcPr marL="91425" marR="91425" marT="91425" marB="91425"/>
                </a:tc>
                <a:tc>
                  <a:txBody>
                    <a:bodyPr/>
                    <a:lstStyle/>
                    <a:p>
                      <a:pPr marL="0" lvl="0" indent="0" rtl="0">
                        <a:spcBef>
                          <a:spcPts val="0"/>
                        </a:spcBef>
                        <a:buNone/>
                      </a:pPr>
                      <a:r>
                        <a:rPr lang="en-US" sz="2400" b="1" dirty="0" smtClean="0"/>
                        <a:t>VSEPR</a:t>
                      </a:r>
                    </a:p>
                    <a:p>
                      <a:pPr marL="0" lvl="0" indent="0" rtl="0">
                        <a:spcBef>
                          <a:spcPts val="0"/>
                        </a:spcBef>
                        <a:buNone/>
                      </a:pPr>
                      <a:r>
                        <a:rPr lang="en-US" sz="2400" b="1" dirty="0" smtClean="0"/>
                        <a:t>Shape</a:t>
                      </a:r>
                      <a:endParaRPr lang="en-US" sz="2400" b="1" dirty="0"/>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buNone/>
                      </a:pPr>
                      <a:r>
                        <a:rPr lang="en-US" sz="2400" b="1" dirty="0">
                          <a:solidFill>
                            <a:srgbClr val="FF0000"/>
                          </a:solidFill>
                        </a:rPr>
                        <a:t>4</a:t>
                      </a:r>
                    </a:p>
                  </a:txBody>
                  <a:tcPr marL="91425" marR="91425" marT="91425" marB="91425"/>
                </a:tc>
                <a:tc>
                  <a:txBody>
                    <a:bodyPr/>
                    <a:lstStyle/>
                    <a:p>
                      <a:pPr marL="0" lvl="0" indent="0">
                        <a:spcBef>
                          <a:spcPts val="0"/>
                        </a:spcBef>
                        <a:buNone/>
                      </a:pPr>
                      <a:r>
                        <a:rPr lang="en-US" sz="2400" b="1" dirty="0">
                          <a:solidFill>
                            <a:srgbClr val="FF0000"/>
                          </a:solidFill>
                        </a:rPr>
                        <a:t>4…….sp3</a:t>
                      </a:r>
                    </a:p>
                  </a:txBody>
                  <a:tcPr marL="91425" marR="91425" marT="91425" marB="91425"/>
                </a:tc>
                <a:tc>
                  <a:txBody>
                    <a:bodyPr/>
                    <a:lstStyle/>
                    <a:p>
                      <a:pPr marL="0" lvl="0" indent="0">
                        <a:spcBef>
                          <a:spcPts val="0"/>
                        </a:spcBef>
                        <a:buNone/>
                      </a:pPr>
                      <a:r>
                        <a:rPr lang="en-US" sz="2400" b="1" dirty="0">
                          <a:solidFill>
                            <a:srgbClr val="FF0000"/>
                          </a:solidFill>
                        </a:rPr>
                        <a:t>Tetrahedral</a:t>
                      </a:r>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buNone/>
                      </a:pPr>
                      <a:r>
                        <a:rPr lang="en-US" sz="2400" b="1">
                          <a:solidFill>
                            <a:srgbClr val="FF0000"/>
                          </a:solidFill>
                        </a:rPr>
                        <a:t>3</a:t>
                      </a:r>
                    </a:p>
                  </a:txBody>
                  <a:tcPr marL="91425" marR="91425" marT="91425" marB="91425"/>
                </a:tc>
                <a:tc>
                  <a:txBody>
                    <a:bodyPr/>
                    <a:lstStyle/>
                    <a:p>
                      <a:pPr marL="0" lvl="0" indent="0">
                        <a:spcBef>
                          <a:spcPts val="0"/>
                        </a:spcBef>
                        <a:buNone/>
                      </a:pPr>
                      <a:r>
                        <a:rPr lang="en-US" sz="2400" b="1">
                          <a:solidFill>
                            <a:srgbClr val="FF0000"/>
                          </a:solidFill>
                        </a:rPr>
                        <a:t>3…….sp2</a:t>
                      </a:r>
                    </a:p>
                  </a:txBody>
                  <a:tcPr marL="91425" marR="91425" marT="91425" marB="91425"/>
                </a:tc>
                <a:tc>
                  <a:txBody>
                    <a:bodyPr/>
                    <a:lstStyle/>
                    <a:p>
                      <a:pPr marL="0" lvl="0" indent="0" rtl="0">
                        <a:spcBef>
                          <a:spcPts val="0"/>
                        </a:spcBef>
                        <a:buNone/>
                      </a:pPr>
                      <a:r>
                        <a:rPr lang="en-US" sz="2400" b="1" dirty="0">
                          <a:solidFill>
                            <a:srgbClr val="FF0000"/>
                          </a:solidFill>
                        </a:rPr>
                        <a:t>Trigonal planar</a:t>
                      </a:r>
                    </a:p>
                  </a:txBody>
                  <a:tcPr marL="91425" marR="91425" marT="91425" marB="91425"/>
                </a:tc>
                <a:extLst>
                  <a:ext uri="{0D108BD9-81ED-4DB2-BD59-A6C34878D82A}">
                    <a16:rowId xmlns:a16="http://schemas.microsoft.com/office/drawing/2014/main" val="10002"/>
                  </a:ext>
                </a:extLst>
              </a:tr>
              <a:tr h="381000">
                <a:tc>
                  <a:txBody>
                    <a:bodyPr/>
                    <a:lstStyle/>
                    <a:p>
                      <a:pPr marL="0" lvl="0" indent="0">
                        <a:spcBef>
                          <a:spcPts val="0"/>
                        </a:spcBef>
                        <a:buNone/>
                      </a:pPr>
                      <a:r>
                        <a:rPr lang="en-US" sz="2400" b="1">
                          <a:solidFill>
                            <a:srgbClr val="FF0000"/>
                          </a:solidFill>
                        </a:rPr>
                        <a:t>2</a:t>
                      </a:r>
                    </a:p>
                  </a:txBody>
                  <a:tcPr marL="91425" marR="91425" marT="91425" marB="91425"/>
                </a:tc>
                <a:tc>
                  <a:txBody>
                    <a:bodyPr/>
                    <a:lstStyle/>
                    <a:p>
                      <a:pPr marL="0" lvl="0" indent="0">
                        <a:spcBef>
                          <a:spcPts val="0"/>
                        </a:spcBef>
                        <a:buNone/>
                      </a:pPr>
                      <a:r>
                        <a:rPr lang="en-US" sz="2400" b="1">
                          <a:solidFill>
                            <a:srgbClr val="FF0000"/>
                          </a:solidFill>
                        </a:rPr>
                        <a:t>2…….sp</a:t>
                      </a:r>
                    </a:p>
                  </a:txBody>
                  <a:tcPr marL="91425" marR="91425" marT="91425" marB="91425"/>
                </a:tc>
                <a:tc>
                  <a:txBody>
                    <a:bodyPr/>
                    <a:lstStyle/>
                    <a:p>
                      <a:pPr marL="0" lvl="0" indent="0">
                        <a:spcBef>
                          <a:spcPts val="0"/>
                        </a:spcBef>
                        <a:buNone/>
                      </a:pPr>
                      <a:r>
                        <a:rPr lang="en-US" sz="2400" b="1" dirty="0">
                          <a:solidFill>
                            <a:srgbClr val="FF0000"/>
                          </a:solidFill>
                        </a:rPr>
                        <a:t>Linear</a:t>
                      </a: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a:solidFill>
                  <a:srgbClr val="FF0000"/>
                </a:solidFill>
                <a:latin typeface="Arial"/>
                <a:ea typeface="Arial"/>
                <a:cs typeface="Arial"/>
                <a:sym typeface="Arial"/>
              </a:rPr>
              <a:t>Sigma &amp; Pi Bonds</a:t>
            </a:r>
          </a:p>
        </p:txBody>
      </p:sp>
      <p:sp>
        <p:nvSpPr>
          <p:cNvPr id="450" name="Shape 450"/>
          <p:cNvSpPr txBox="1">
            <a:spLocks noGrp="1"/>
          </p:cNvSpPr>
          <p:nvPr>
            <p:ph type="body" idx="1"/>
          </p:nvPr>
        </p:nvSpPr>
        <p:spPr>
          <a:xfrm>
            <a:off x="230250" y="1600200"/>
            <a:ext cx="8667000" cy="4526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640"/>
              </a:spcBef>
              <a:spcAft>
                <a:spcPts val="0"/>
              </a:spcAft>
              <a:buNone/>
            </a:pPr>
            <a:r>
              <a:rPr lang="en-US" sz="3200" b="1" i="0" u="sng">
                <a:solidFill>
                  <a:srgbClr val="FF0000"/>
                </a:solidFill>
                <a:latin typeface="Arial"/>
                <a:ea typeface="Arial"/>
                <a:cs typeface="Arial"/>
                <a:sym typeface="Arial"/>
              </a:rPr>
              <a:t>Sigma bonds </a:t>
            </a:r>
            <a:r>
              <a:rPr lang="en-US" sz="3200" b="0" i="0" u="none">
                <a:solidFill>
                  <a:schemeClr val="dk1"/>
                </a:solidFill>
                <a:latin typeface="Arial"/>
                <a:ea typeface="Arial"/>
                <a:cs typeface="Arial"/>
                <a:sym typeface="Arial"/>
              </a:rPr>
              <a:t>– basically all single bonds in a molecule</a:t>
            </a:r>
          </a:p>
          <a:p>
            <a:pPr marL="0" marR="0" lvl="0" indent="0" algn="l" rtl="0">
              <a:lnSpc>
                <a:spcPct val="100000"/>
              </a:lnSpc>
              <a:spcBef>
                <a:spcPts val="640"/>
              </a:spcBef>
              <a:spcAft>
                <a:spcPts val="0"/>
              </a:spcAft>
              <a:buNone/>
            </a:pPr>
            <a:endParaRPr/>
          </a:p>
          <a:p>
            <a:pPr marL="0" marR="0" lvl="0" indent="0" algn="l" rtl="0">
              <a:lnSpc>
                <a:spcPct val="100000"/>
              </a:lnSpc>
              <a:spcBef>
                <a:spcPts val="640"/>
              </a:spcBef>
              <a:spcAft>
                <a:spcPts val="0"/>
              </a:spcAft>
              <a:buNone/>
            </a:pPr>
            <a:r>
              <a:rPr lang="en-US" sz="3200" b="1" i="0" u="sng">
                <a:solidFill>
                  <a:srgbClr val="FF0000"/>
                </a:solidFill>
                <a:latin typeface="Arial"/>
                <a:ea typeface="Arial"/>
                <a:cs typeface="Arial"/>
                <a:sym typeface="Arial"/>
              </a:rPr>
              <a:t>Pi bonds</a:t>
            </a:r>
            <a:r>
              <a:rPr lang="en-US" sz="3200" b="0" i="0" u="none">
                <a:solidFill>
                  <a:schemeClr val="dk1"/>
                </a:solidFill>
                <a:latin typeface="Arial"/>
                <a:ea typeface="Arial"/>
                <a:cs typeface="Arial"/>
                <a:sym typeface="Arial"/>
              </a:rPr>
              <a:t> – one of the electron pairs in a multiple bond is a sigma bond, the rest are pi bonds. </a:t>
            </a:r>
          </a:p>
          <a:p>
            <a:pPr marL="457200" marR="0" lvl="0" indent="0" algn="l" rtl="0">
              <a:lnSpc>
                <a:spcPct val="100000"/>
              </a:lnSpc>
              <a:spcBef>
                <a:spcPts val="56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marL="0" lvl="0" indent="0">
              <a:spcBef>
                <a:spcPts val="0"/>
              </a:spcBef>
              <a:buNone/>
            </a:pPr>
            <a:r>
              <a:rPr lang="en-US"/>
              <a:t>Formation of a sigma bond</a:t>
            </a:r>
          </a:p>
        </p:txBody>
      </p:sp>
      <p:pic>
        <p:nvPicPr>
          <p:cNvPr id="457" name="Shape 457"/>
          <p:cNvPicPr preferRelativeResize="0"/>
          <p:nvPr/>
        </p:nvPicPr>
        <p:blipFill>
          <a:blip r:embed="rId3">
            <a:alphaModFix/>
          </a:blip>
          <a:stretch>
            <a:fillRect/>
          </a:stretch>
        </p:blipFill>
        <p:spPr>
          <a:xfrm>
            <a:off x="953600" y="1347249"/>
            <a:ext cx="7236800" cy="490827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74619"/>
            <a:ext cx="8229600" cy="646500"/>
          </a:xfrm>
          <a:prstGeom prst="rect">
            <a:avLst/>
          </a:prstGeom>
        </p:spPr>
        <p:txBody>
          <a:bodyPr wrap="square" lIns="91425" tIns="91425" rIns="91425" bIns="91425" anchor="ctr" anchorCtr="0">
            <a:noAutofit/>
          </a:bodyPr>
          <a:lstStyle/>
          <a:p>
            <a:pPr marL="0" lvl="0" indent="0">
              <a:spcBef>
                <a:spcPts val="0"/>
              </a:spcBef>
              <a:buNone/>
            </a:pPr>
            <a:r>
              <a:rPr lang="en-US" b="1" u="sng">
                <a:solidFill>
                  <a:srgbClr val="FF0000"/>
                </a:solidFill>
              </a:rPr>
              <a:t>Formation of a pi bond</a:t>
            </a:r>
          </a:p>
        </p:txBody>
      </p:sp>
      <p:pic>
        <p:nvPicPr>
          <p:cNvPr id="464" name="Shape 464"/>
          <p:cNvPicPr preferRelativeResize="0"/>
          <p:nvPr/>
        </p:nvPicPr>
        <p:blipFill>
          <a:blip r:embed="rId3">
            <a:alphaModFix/>
          </a:blip>
          <a:stretch>
            <a:fillRect/>
          </a:stretch>
        </p:blipFill>
        <p:spPr>
          <a:xfrm>
            <a:off x="152400" y="1093098"/>
            <a:ext cx="8839200" cy="561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13122" y="274637"/>
            <a:ext cx="8573678" cy="696324"/>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Font typeface="Arial"/>
              <a:buNone/>
            </a:pPr>
            <a:r>
              <a:rPr lang="en-US" sz="3200" b="0" i="0" u="none" strike="noStrike" cap="none" dirty="0" smtClean="0">
                <a:solidFill>
                  <a:srgbClr val="FF0000"/>
                </a:solidFill>
                <a:latin typeface="Arial"/>
                <a:ea typeface="Arial"/>
                <a:cs typeface="Arial"/>
                <a:sym typeface="Arial"/>
              </a:rPr>
              <a:t> </a:t>
            </a:r>
            <a:r>
              <a:rPr lang="en-US" sz="3200" b="1" i="0" u="sng" strike="noStrike" cap="none" dirty="0" smtClean="0">
                <a:solidFill>
                  <a:srgbClr val="FF0000"/>
                </a:solidFill>
                <a:latin typeface="Arial"/>
                <a:ea typeface="Arial"/>
                <a:cs typeface="Arial"/>
                <a:sym typeface="Arial"/>
              </a:rPr>
              <a:t>Ions Formation</a:t>
            </a:r>
            <a:endParaRPr lang="en-US" sz="3200" b="1" i="0" u="sng" strike="noStrike" cap="none" dirty="0">
              <a:solidFill>
                <a:srgbClr val="FF0000"/>
              </a:solidFill>
              <a:latin typeface="Arial"/>
              <a:ea typeface="Arial"/>
              <a:cs typeface="Arial"/>
              <a:sym typeface="Arial"/>
            </a:endParaRPr>
          </a:p>
        </p:txBody>
      </p:sp>
      <p:sp>
        <p:nvSpPr>
          <p:cNvPr id="179" name="Shape 179"/>
          <p:cNvSpPr txBox="1">
            <a:spLocks noGrp="1"/>
          </p:cNvSpPr>
          <p:nvPr>
            <p:ph type="body" idx="1"/>
          </p:nvPr>
        </p:nvSpPr>
        <p:spPr>
          <a:xfrm>
            <a:off x="113121" y="1110006"/>
            <a:ext cx="8719793" cy="5029200"/>
          </a:xfrm>
          <a:prstGeom prst="rect">
            <a:avLst/>
          </a:prstGeom>
          <a:noFill/>
          <a:ln>
            <a:noFill/>
          </a:ln>
        </p:spPr>
        <p:txBody>
          <a:bodyPr wrap="square" lIns="91425" tIns="45700" rIns="91425" bIns="45700" anchor="t" anchorCtr="0">
            <a:noAutofit/>
          </a:bodyPr>
          <a:lstStyle/>
          <a:p>
            <a:pPr indent="-342900">
              <a:spcBef>
                <a:spcPts val="0"/>
              </a:spcBef>
              <a:buSzPts val="2800"/>
            </a:pPr>
            <a:r>
              <a:rPr lang="en-US" sz="2800" b="1" i="0" u="sng" dirty="0">
                <a:solidFill>
                  <a:srgbClr val="FF0000"/>
                </a:solidFill>
                <a:latin typeface="Arial"/>
                <a:ea typeface="Arial"/>
                <a:cs typeface="Arial"/>
                <a:sym typeface="Arial"/>
              </a:rPr>
              <a:t>Metal atoms </a:t>
            </a:r>
            <a:r>
              <a:rPr lang="en-US" sz="2800" b="0" i="0" u="none" dirty="0">
                <a:solidFill>
                  <a:schemeClr val="dk1"/>
                </a:solidFill>
                <a:latin typeface="Arial"/>
                <a:ea typeface="Arial"/>
                <a:cs typeface="Arial"/>
                <a:sym typeface="Arial"/>
              </a:rPr>
              <a:t>tend to lose all valence electrons to form cations</a:t>
            </a:r>
            <a:r>
              <a:rPr lang="en-US" sz="2800" dirty="0"/>
              <a:t>. Cations are smaller than parent atom</a:t>
            </a:r>
          </a:p>
          <a:p>
            <a:pPr marL="342900" marR="0" lvl="0" indent="-342900" algn="l" rtl="0">
              <a:lnSpc>
                <a:spcPct val="100000"/>
              </a:lnSpc>
              <a:spcBef>
                <a:spcPts val="0"/>
              </a:spcBef>
              <a:spcAft>
                <a:spcPts val="0"/>
              </a:spcAft>
              <a:buClr>
                <a:schemeClr val="dk1"/>
              </a:buClr>
              <a:buSzPts val="2800"/>
              <a:buFont typeface="Arial"/>
              <a:buChar char="•"/>
            </a:pPr>
            <a:endParaRPr lang="en-US" sz="2800" b="0" i="0" u="none" dirty="0">
              <a:solidFill>
                <a:schemeClr val="dk1"/>
              </a:solidFill>
              <a:latin typeface="Arial"/>
              <a:ea typeface="Arial"/>
              <a:cs typeface="Arial"/>
              <a:sym typeface="Arial"/>
            </a:endParaRPr>
          </a:p>
          <a:p>
            <a:pPr indent="-342900">
              <a:spcBef>
                <a:spcPts val="560"/>
              </a:spcBef>
              <a:buSzPts val="2800"/>
            </a:pPr>
            <a:r>
              <a:rPr lang="en-US" sz="2800" b="1" i="0" u="sng" dirty="0">
                <a:solidFill>
                  <a:srgbClr val="FF0000"/>
                </a:solidFill>
                <a:latin typeface="Arial"/>
                <a:ea typeface="Arial"/>
                <a:cs typeface="Arial"/>
                <a:sym typeface="Arial"/>
              </a:rPr>
              <a:t>Nonmetal atoms </a:t>
            </a:r>
            <a:r>
              <a:rPr lang="en-US" sz="2800" b="0" i="0" u="none" dirty="0">
                <a:solidFill>
                  <a:schemeClr val="dk1"/>
                </a:solidFill>
                <a:latin typeface="Arial"/>
                <a:ea typeface="Arial"/>
                <a:cs typeface="Arial"/>
                <a:sym typeface="Arial"/>
              </a:rPr>
              <a:t>tend to gain enough electrons to fill the outer s and p subshells</a:t>
            </a:r>
            <a:r>
              <a:rPr lang="en-US" sz="2800" dirty="0"/>
              <a:t>. Anions are larger than parent atom</a:t>
            </a:r>
          </a:p>
          <a:p>
            <a:pPr marL="342900" marR="0" lvl="0" indent="-342900" algn="l" rtl="0">
              <a:lnSpc>
                <a:spcPct val="100000"/>
              </a:lnSpc>
              <a:spcBef>
                <a:spcPts val="560"/>
              </a:spcBef>
              <a:spcAft>
                <a:spcPts val="0"/>
              </a:spcAft>
              <a:buClr>
                <a:schemeClr val="dk1"/>
              </a:buClr>
              <a:buSzPts val="2800"/>
              <a:buFont typeface="Arial"/>
              <a:buChar char="•"/>
            </a:pPr>
            <a:endParaRPr lang="en-US" sz="2800" b="0" i="0" u="none" dirty="0">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sng" dirty="0">
                <a:solidFill>
                  <a:srgbClr val="FF0000"/>
                </a:solidFill>
                <a:latin typeface="Arial"/>
                <a:ea typeface="Arial"/>
                <a:cs typeface="Arial"/>
                <a:sym typeface="Arial"/>
              </a:rPr>
              <a:t>Ionic Radius: </a:t>
            </a:r>
            <a:r>
              <a:rPr lang="en-US" sz="2800" b="0" i="0" u="none" dirty="0">
                <a:solidFill>
                  <a:schemeClr val="dk1"/>
                </a:solidFill>
                <a:latin typeface="Arial"/>
                <a:ea typeface="Arial"/>
                <a:cs typeface="Arial"/>
                <a:sym typeface="Arial"/>
              </a:rPr>
              <a:t>( see fig. 8.8 pg. </a:t>
            </a:r>
            <a:r>
              <a:rPr lang="en-US" sz="2800" b="0" i="0" u="none" dirty="0" smtClean="0">
                <a:solidFill>
                  <a:schemeClr val="dk1"/>
                </a:solidFill>
                <a:latin typeface="Arial"/>
                <a:ea typeface="Arial"/>
                <a:cs typeface="Arial"/>
                <a:sym typeface="Arial"/>
              </a:rPr>
              <a:t>364)</a:t>
            </a:r>
          </a:p>
          <a:p>
            <a:pPr marL="342900" marR="0" lvl="0" indent="-342900" algn="l" rtl="0">
              <a:lnSpc>
                <a:spcPct val="100000"/>
              </a:lnSpc>
              <a:spcBef>
                <a:spcPts val="560"/>
              </a:spcBef>
              <a:spcAft>
                <a:spcPts val="0"/>
              </a:spcAft>
              <a:buClr>
                <a:schemeClr val="dk1"/>
              </a:buClr>
              <a:buSzPts val="2800"/>
              <a:buFont typeface="Arial"/>
              <a:buChar char="•"/>
            </a:pPr>
            <a:endParaRPr lang="en-US" sz="2800" dirty="0"/>
          </a:p>
          <a:p>
            <a:pPr marL="342900" marR="0" lvl="0" indent="-342900" algn="l" rtl="0">
              <a:lnSpc>
                <a:spcPct val="100000"/>
              </a:lnSpc>
              <a:spcBef>
                <a:spcPts val="560"/>
              </a:spcBef>
              <a:spcAft>
                <a:spcPts val="0"/>
              </a:spcAft>
              <a:buClr>
                <a:schemeClr val="dk1"/>
              </a:buClr>
              <a:buSzPts val="2800"/>
              <a:buFont typeface="Arial"/>
              <a:buChar char="•"/>
            </a:pPr>
            <a:r>
              <a:rPr lang="en-US" sz="2400" b="1" i="0" u="sng" dirty="0" smtClean="0">
                <a:solidFill>
                  <a:srgbClr val="FF0000"/>
                </a:solidFill>
                <a:latin typeface="Arial"/>
                <a:ea typeface="Arial"/>
                <a:cs typeface="Arial"/>
                <a:sym typeface="Arial"/>
              </a:rPr>
              <a:t>Isoelectric </a:t>
            </a:r>
            <a:r>
              <a:rPr lang="en-US" sz="2400" b="1" i="0" u="sng" dirty="0">
                <a:solidFill>
                  <a:srgbClr val="FF0000"/>
                </a:solidFill>
                <a:latin typeface="Arial"/>
                <a:ea typeface="Arial"/>
                <a:cs typeface="Arial"/>
                <a:sym typeface="Arial"/>
              </a:rPr>
              <a:t>ions- </a:t>
            </a:r>
            <a:r>
              <a:rPr lang="en-US" sz="2400" b="0" i="0" u="none" dirty="0">
                <a:solidFill>
                  <a:schemeClr val="dk1"/>
                </a:solidFill>
                <a:latin typeface="Arial"/>
                <a:ea typeface="Arial"/>
                <a:cs typeface="Arial"/>
                <a:sym typeface="Arial"/>
              </a:rPr>
              <a:t>ions containing the same number of electrons…the size decreases as the nuclear charge increases.</a:t>
            </a:r>
          </a:p>
          <a:p>
            <a:pPr marL="342900" marR="0" lvl="0" indent="-342900" algn="l" rtl="0">
              <a:lnSpc>
                <a:spcPct val="100000"/>
              </a:lnSpc>
              <a:spcBef>
                <a:spcPts val="480"/>
              </a:spcBef>
              <a:spcAft>
                <a:spcPts val="0"/>
              </a:spcAft>
              <a:buClr>
                <a:schemeClr val="dk1"/>
              </a:buClr>
              <a:buFont typeface="Arial"/>
              <a:buNone/>
            </a:pPr>
            <a:r>
              <a:rPr lang="en-US" sz="2400" b="0" i="0" u="none" dirty="0">
                <a:solidFill>
                  <a:schemeClr val="dk1"/>
                </a:solidFill>
                <a:latin typeface="Arial"/>
                <a:ea typeface="Arial"/>
                <a:cs typeface="Arial"/>
                <a:sym typeface="Arial"/>
              </a:rPr>
              <a:t>		</a:t>
            </a:r>
          </a:p>
          <a:p>
            <a:pPr marL="342900" marR="0" lvl="0" indent="-342900" algn="l" rtl="0">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52400" y="274637"/>
            <a:ext cx="85344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1" i="0" u="sng" strike="noStrike" cap="none" dirty="0">
                <a:solidFill>
                  <a:srgbClr val="FF0000"/>
                </a:solidFill>
                <a:latin typeface="Arial"/>
                <a:ea typeface="Arial"/>
                <a:cs typeface="Arial"/>
                <a:sym typeface="Arial"/>
              </a:rPr>
              <a:t>Properties of Ionic compounds</a:t>
            </a:r>
          </a:p>
        </p:txBody>
      </p:sp>
      <p:sp>
        <p:nvSpPr>
          <p:cNvPr id="116" name="Shape 116"/>
          <p:cNvSpPr txBox="1">
            <a:spLocks noGrp="1"/>
          </p:cNvSpPr>
          <p:nvPr>
            <p:ph type="body" idx="1"/>
          </p:nvPr>
        </p:nvSpPr>
        <p:spPr>
          <a:xfrm>
            <a:off x="457200" y="1600200"/>
            <a:ext cx="4038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High MP &amp; BP</a:t>
            </a: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Hard, not easily crushed</a:t>
            </a: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Conduct electricity when melted or dissolved because ions are freed up to move.</a:t>
            </a:r>
          </a:p>
        </p:txBody>
      </p:sp>
      <p:sp>
        <p:nvSpPr>
          <p:cNvPr id="117" name="Shape 117"/>
          <p:cNvSpPr txBox="1">
            <a:spLocks noGrp="1"/>
          </p:cNvSpPr>
          <p:nvPr>
            <p:ph type="body" idx="2"/>
          </p:nvPr>
        </p:nvSpPr>
        <p:spPr>
          <a:xfrm>
            <a:off x="4648200" y="1600200"/>
            <a:ext cx="4038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Arial"/>
                <a:ea typeface="Arial"/>
                <a:cs typeface="Arial"/>
                <a:sym typeface="Arial"/>
              </a:rPr>
              <a:t>The ions are in a very strong </a:t>
            </a:r>
            <a:r>
              <a:rPr lang="en-US" sz="3200" b="0" i="0" u="sng" strike="noStrike" cap="none" dirty="0">
                <a:solidFill>
                  <a:srgbClr val="FF0000"/>
                </a:solidFill>
                <a:latin typeface="Arial"/>
                <a:ea typeface="Arial"/>
                <a:cs typeface="Arial"/>
                <a:sym typeface="Arial"/>
              </a:rPr>
              <a:t>CRYSTAL LATTICE </a:t>
            </a:r>
            <a:r>
              <a:rPr lang="en-US" sz="3200" b="0" i="0" u="none" strike="noStrike" cap="none" dirty="0">
                <a:solidFill>
                  <a:schemeClr val="dk1"/>
                </a:solidFill>
                <a:latin typeface="Arial"/>
                <a:ea typeface="Arial"/>
                <a:cs typeface="Arial"/>
                <a:sym typeface="Arial"/>
              </a:rPr>
              <a:t>pattern.</a:t>
            </a:r>
          </a:p>
          <a:p>
            <a:pPr marL="342900" marR="0" lvl="0" indent="-3429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pic>
        <p:nvPicPr>
          <p:cNvPr id="118" name="Shape 118"/>
          <p:cNvPicPr preferRelativeResize="0"/>
          <p:nvPr/>
        </p:nvPicPr>
        <p:blipFill rotWithShape="1">
          <a:blip r:embed="rId3">
            <a:alphaModFix/>
          </a:blip>
          <a:srcRect/>
          <a:stretch/>
        </p:blipFill>
        <p:spPr>
          <a:xfrm>
            <a:off x="5334000" y="3962400"/>
            <a:ext cx="2614612" cy="259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6943" y="600959"/>
            <a:ext cx="8224887" cy="4525963"/>
          </a:xfrm>
        </p:spPr>
        <p:txBody>
          <a:bodyPr/>
          <a:lstStyle/>
          <a:p>
            <a:pPr marL="203200" indent="0">
              <a:buNone/>
            </a:pPr>
            <a:r>
              <a:rPr lang="en-US" b="1" u="sng" dirty="0" smtClean="0">
                <a:solidFill>
                  <a:srgbClr val="FF0000"/>
                </a:solidFill>
              </a:rPr>
              <a:t>Coulomb’s law </a:t>
            </a:r>
            <a:r>
              <a:rPr lang="en-US" dirty="0" smtClean="0"/>
              <a:t>can be used to calculate the energy of an interaction between a pair of ions. It can be used for both attractive and repulsive forces.</a:t>
            </a:r>
            <a:endParaRPr lang="en-US" dirty="0"/>
          </a:p>
        </p:txBody>
      </p:sp>
      <p:pic>
        <p:nvPicPr>
          <p:cNvPr id="5" name="Picture 4"/>
          <p:cNvPicPr>
            <a:picLocks noChangeAspect="1"/>
          </p:cNvPicPr>
          <p:nvPr/>
        </p:nvPicPr>
        <p:blipFill>
          <a:blip r:embed="rId2"/>
          <a:stretch>
            <a:fillRect/>
          </a:stretch>
        </p:blipFill>
        <p:spPr>
          <a:xfrm>
            <a:off x="747072" y="2949534"/>
            <a:ext cx="7324627" cy="3393917"/>
          </a:xfrm>
          <a:prstGeom prst="rect">
            <a:avLst/>
          </a:prstGeom>
        </p:spPr>
      </p:pic>
    </p:spTree>
    <p:extLst>
      <p:ext uri="{BB962C8B-B14F-4D97-AF65-F5344CB8AC3E}">
        <p14:creationId xmlns:p14="http://schemas.microsoft.com/office/powerpoint/2010/main" val="11927669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TotalTime>
  <Words>2199</Words>
  <Application>Microsoft Office PowerPoint</Application>
  <PresentationFormat>On-screen Show (4:3)</PresentationFormat>
  <Paragraphs>349</Paragraphs>
  <Slides>68</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Noto Sans Symbols</vt:lpstr>
      <vt:lpstr>Times New Roman</vt:lpstr>
      <vt:lpstr>Default Design</vt:lpstr>
      <vt:lpstr>8.1 Types of Chemical Bonds</vt:lpstr>
      <vt:lpstr>Bonding Basics</vt:lpstr>
      <vt:lpstr>PowerPoint Presentation</vt:lpstr>
      <vt:lpstr>Practice</vt:lpstr>
      <vt:lpstr>Answer</vt:lpstr>
      <vt:lpstr>Ionic Bonds</vt:lpstr>
      <vt:lpstr> Ions Formation</vt:lpstr>
      <vt:lpstr>Properties of Ionic compounds</vt:lpstr>
      <vt:lpstr>PowerPoint Presentation</vt:lpstr>
      <vt:lpstr>Summary of Coulomb’s Law</vt:lpstr>
      <vt:lpstr>Covalent Bonds</vt:lpstr>
      <vt:lpstr>Just in case you forgot ….</vt:lpstr>
      <vt:lpstr>Ionization Energy</vt:lpstr>
      <vt:lpstr>Covalent Bonding</vt:lpstr>
      <vt:lpstr> Types of Covalent Bonds</vt:lpstr>
      <vt:lpstr>Lattice Energy</vt:lpstr>
      <vt:lpstr>PowerPoint Presentation</vt:lpstr>
      <vt:lpstr>8.8 Covalent Bond Energies  and Chemical Reactions</vt:lpstr>
      <vt:lpstr>PowerPoint Presentation</vt:lpstr>
      <vt:lpstr>PowerPoint Presentation</vt:lpstr>
      <vt:lpstr>Calculating Δ H from bond energies</vt:lpstr>
      <vt:lpstr>Solution</vt:lpstr>
      <vt:lpstr>8.10 Lewis Structures</vt:lpstr>
      <vt:lpstr>Drawing Lewis Structures</vt:lpstr>
      <vt:lpstr>Practice</vt:lpstr>
      <vt:lpstr>Answer to practice</vt:lpstr>
      <vt:lpstr>PowerPoint Presentation</vt:lpstr>
      <vt:lpstr>8.11 EXCEPTIONS TO THE OCTET RULE</vt:lpstr>
      <vt:lpstr>Hydrogen</vt:lpstr>
      <vt:lpstr>PowerPoint Presentation</vt:lpstr>
      <vt:lpstr>Odd-Electron Molecules</vt:lpstr>
      <vt:lpstr>PowerPoint Presentation</vt:lpstr>
      <vt:lpstr>Resonance</vt:lpstr>
      <vt:lpstr>PowerPoint Presentation</vt:lpstr>
      <vt:lpstr>Easy way to calculate formal charge</vt:lpstr>
      <vt:lpstr>PowerPoint Presentation</vt:lpstr>
      <vt:lpstr>PowerPoint Presentation</vt:lpstr>
      <vt:lpstr>Answer</vt:lpstr>
      <vt:lpstr>PowerPoint Presentation</vt:lpstr>
      <vt:lpstr>PowerPoint Presentation</vt:lpstr>
      <vt:lpstr>Bohr Model</vt:lpstr>
      <vt:lpstr>PowerPoint Presentation</vt:lpstr>
      <vt:lpstr>Aufbau Energy Levels</vt:lpstr>
      <vt:lpstr>PowerPoint Presentation</vt:lpstr>
      <vt:lpstr>PowerPoint Presentation</vt:lpstr>
      <vt:lpstr>PowerPoint Presentation</vt:lpstr>
      <vt:lpstr>PowerPoint Presentation</vt:lpstr>
      <vt:lpstr>PowerPoint Presentation</vt:lpstr>
      <vt:lpstr>PowerPoint Presentation</vt:lpstr>
      <vt:lpstr>Regents Chemistry Taught  Molecular Geometry</vt:lpstr>
      <vt:lpstr>VSEPR (Electron Pair Arrangement)</vt:lpstr>
      <vt:lpstr>Steps to determining the VSEPR Shape</vt:lpstr>
      <vt:lpstr>MUST MEMORIZE !</vt:lpstr>
      <vt:lpstr>PowerPoint Presentation</vt:lpstr>
      <vt:lpstr>Molecular Polarity</vt:lpstr>
      <vt:lpstr>8.3 Polarity</vt:lpstr>
      <vt:lpstr>Nonpolar Molecule</vt:lpstr>
      <vt:lpstr>Dipoles &amp; Polarity</vt:lpstr>
      <vt:lpstr>Polar or Nonpolar</vt:lpstr>
      <vt:lpstr>Determing Molecular Polarity</vt:lpstr>
      <vt:lpstr>PowerPoint Presentation</vt:lpstr>
      <vt:lpstr>Hybridization of  Atomic Orbitals</vt:lpstr>
      <vt:lpstr>HYBRIDIZATION OF CARBON</vt:lpstr>
      <vt:lpstr>Hybridization of Orbitals</vt:lpstr>
      <vt:lpstr>Quick and Easy Method for determining Hybrid Orbitals</vt:lpstr>
      <vt:lpstr>Sigma &amp; Pi Bonds</vt:lpstr>
      <vt:lpstr>Formation of a sigma bond</vt:lpstr>
      <vt:lpstr>Formation of a pi bond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8.1 Types of Chemical Bonds</dc:title>
  <dc:creator>Cynthia Patrum</dc:creator>
  <cp:lastModifiedBy>Patrum, Cynthia</cp:lastModifiedBy>
  <cp:revision>39</cp:revision>
  <dcterms:modified xsi:type="dcterms:W3CDTF">2018-12-14T16:55:30Z</dcterms:modified>
</cp:coreProperties>
</file>