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9933"/>
    <a:srgbClr val="FF6600"/>
    <a:srgbClr val="663300"/>
    <a:srgbClr val="6600CC"/>
    <a:srgbClr val="339966"/>
    <a:srgbClr val="669900"/>
    <a:srgbClr val="993300"/>
    <a:srgbClr val="9966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8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4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5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4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2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9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7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ADC27-E53A-4E4B-B2A9-E0E9D65F6B8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388F-4636-4980-B2FD-DBC83BE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355600"/>
            <a:ext cx="11430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  </a:t>
            </a:r>
            <a:r>
              <a:rPr lang="en-US" sz="3200" dirty="0" smtClean="0">
                <a:solidFill>
                  <a:srgbClr val="663300"/>
                </a:solidFill>
                <a:latin typeface="Impact" panose="020B0806030902050204" pitchFamily="34" charset="0"/>
              </a:rPr>
              <a:t>PLANT INJURIES AND THEIR CAUSES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    </a:t>
            </a:r>
            <a:r>
              <a:rPr lang="en-US" sz="2000" u="sng" dirty="0" smtClean="0">
                <a:latin typeface="Impact" panose="020B0806030902050204" pitchFamily="34" charset="0"/>
              </a:rPr>
              <a:t>CAUSES OF PLANT INJURY</a:t>
            </a:r>
          </a:p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sz="2000" dirty="0" smtClean="0">
                <a:latin typeface="Impact" panose="020B0806030902050204" pitchFamily="34" charset="0"/>
              </a:rPr>
              <a:t>BIOTIC AGENTS </a:t>
            </a:r>
            <a:r>
              <a:rPr lang="en-US" dirty="0" smtClean="0"/>
              <a:t>– These are _________ organisms</a:t>
            </a:r>
          </a:p>
          <a:p>
            <a:r>
              <a:rPr lang="en-US" dirty="0"/>
              <a:t> </a:t>
            </a:r>
            <a:r>
              <a:rPr lang="en-US" dirty="0" smtClean="0"/>
              <a:t>   	that can ___________ plants.</a:t>
            </a:r>
          </a:p>
          <a:p>
            <a:endParaRPr lang="en-US" dirty="0"/>
          </a:p>
          <a:p>
            <a:r>
              <a:rPr lang="en-US" dirty="0" smtClean="0"/>
              <a:t> 	Ex. Insects, _________, fungus,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bacteria, and _________                               </a:t>
            </a:r>
            <a:r>
              <a:rPr lang="en-US" sz="1200" dirty="0" smtClean="0"/>
              <a:t>                        INSECT DAMAGE                                                                FUNGUS GROWTH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Biotic agents are considered INFECTIOUS if they can __________ from plant to plant or NONINFECTIOUS if they</a:t>
            </a:r>
          </a:p>
          <a:p>
            <a:r>
              <a:rPr lang="en-US" dirty="0"/>
              <a:t> </a:t>
            </a:r>
            <a:r>
              <a:rPr lang="en-US" dirty="0" smtClean="0"/>
              <a:t>         do _____ spread.  Any disease __________ agent living within the plant is called a plant _______________.</a:t>
            </a:r>
          </a:p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sz="2000" dirty="0" smtClean="0">
                <a:latin typeface="Impact" panose="020B0806030902050204" pitchFamily="34" charset="0"/>
              </a:rPr>
              <a:t>ABIOTIC AGENTS </a:t>
            </a:r>
            <a:r>
              <a:rPr lang="en-US" dirty="0" smtClean="0"/>
              <a:t>– These are _____________ causes of plant injury.   Ex. Windstorm, ___________, temperature</a:t>
            </a:r>
          </a:p>
          <a:p>
            <a:r>
              <a:rPr lang="en-US" dirty="0"/>
              <a:t>	</a:t>
            </a:r>
            <a:r>
              <a:rPr lang="en-US" dirty="0" smtClean="0"/>
              <a:t>							extremes, and _______________</a:t>
            </a:r>
          </a:p>
          <a:p>
            <a:endParaRPr lang="en-US" dirty="0"/>
          </a:p>
          <a:p>
            <a:r>
              <a:rPr lang="en-US" dirty="0" smtClean="0"/>
              <a:t>			                 </a:t>
            </a:r>
            <a:r>
              <a:rPr lang="en-US" sz="1200" dirty="0" smtClean="0"/>
              <a:t>SNOW ON CRABAPPLE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		  BLOSSOMS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				                                WIND DAMAGED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			                                           TREE</a:t>
            </a:r>
            <a:endParaRPr lang="en-US" dirty="0"/>
          </a:p>
        </p:txBody>
      </p:sp>
      <p:pic>
        <p:nvPicPr>
          <p:cNvPr id="1026" name="Picture 2" descr="http://static.saferbrand.com/media/articles/images/667/sb_us_japanese_beetle_iStock_20546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166298"/>
            <a:ext cx="2905124" cy="17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astlekare.com/wp-content/uploads/Leaf-Fungus-photo-by-Scot-Nel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6" y="544997"/>
            <a:ext cx="2422382" cy="24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72" y="4923877"/>
            <a:ext cx="2791103" cy="16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now on apple blosso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78" y="4798204"/>
            <a:ext cx="3025774" cy="18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2500" y="1662589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living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9555" y="1976737"/>
            <a:ext cx="103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damage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9007" y="2465747"/>
            <a:ext cx="873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weeds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4203" y="2754702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animals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0392" y="3341323"/>
            <a:ext cx="907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spread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3500" y="3576398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not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7089" y="3609044"/>
            <a:ext cx="979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causing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69233" y="3576398"/>
            <a:ext cx="119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pathogen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3299" y="417344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3300"/>
                </a:solidFill>
              </a:rPr>
              <a:t>n</a:t>
            </a:r>
            <a:r>
              <a:rPr lang="en-US" sz="2000" b="1" dirty="0" smtClean="0">
                <a:solidFill>
                  <a:srgbClr val="993300"/>
                </a:solidFill>
              </a:rPr>
              <a:t>on-living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9210" y="4165838"/>
            <a:ext cx="103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drought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5184" y="4424986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pollution</a:t>
            </a:r>
            <a:endParaRPr lang="en-US" sz="2000" b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95300"/>
            <a:ext cx="11391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					   WEEDS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u="sng" dirty="0" smtClean="0"/>
              <a:t>WHAT ARE WEEDS</a:t>
            </a:r>
            <a:r>
              <a:rPr lang="en-US" dirty="0" smtClean="0"/>
              <a:t>?  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Weeds are plants with _____ economic value and/or plants growing where they are ______ desired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Weeds ___________ with desirable plants for ______________ such as sunlight, _________ and soil nutrients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Weeds can provide _________ for the overwintering of insects and __________________ inoculum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         </a:t>
            </a:r>
            <a:r>
              <a:rPr lang="en-US" b="1" u="sng" dirty="0" smtClean="0"/>
              <a:t>2 TOP AGRICULTURAL WEEDS IN NEW YORK STATE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r>
              <a:rPr lang="en-US" dirty="0" smtClean="0"/>
              <a:t>     Common </a:t>
            </a:r>
            <a:r>
              <a:rPr lang="en-US" dirty="0" err="1" smtClean="0"/>
              <a:t>Lambsquarters</a:t>
            </a:r>
            <a:r>
              <a:rPr lang="en-US" dirty="0" smtClean="0"/>
              <a:t>				                Giant Foxtail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Chenopodium</a:t>
            </a:r>
            <a:r>
              <a:rPr lang="en-US" sz="1600" i="1" dirty="0" smtClean="0"/>
              <a:t> album)				          (Ambrosia </a:t>
            </a:r>
            <a:r>
              <a:rPr lang="en-US" sz="1600" i="1" dirty="0" err="1" smtClean="0"/>
              <a:t>artimisiifolia</a:t>
            </a:r>
            <a:r>
              <a:rPr lang="en-US" sz="1600" i="1" dirty="0" smtClean="0"/>
              <a:t>)</a:t>
            </a:r>
            <a:endParaRPr lang="en-US" b="1" dirty="0" smtClean="0"/>
          </a:p>
        </p:txBody>
      </p:sp>
      <p:pic>
        <p:nvPicPr>
          <p:cNvPr id="4098" name="Picture 2" descr="Image result for common lambsquarters we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4950620"/>
            <a:ext cx="1971674" cy="147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mmon lambsquarters 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216400"/>
            <a:ext cx="2333626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foxtail weed on a f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851" y="3874872"/>
            <a:ext cx="3085149" cy="25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5284" y="1524000"/>
            <a:ext cx="46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no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8851" y="1524000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not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297" y="2079148"/>
            <a:ext cx="1117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compete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8584" y="2079148"/>
            <a:ext cx="120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resources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1540" y="2079148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water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8432" y="2595592"/>
            <a:ext cx="667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sites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4162" y="2618958"/>
            <a:ext cx="136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3300"/>
                </a:solidFill>
              </a:rPr>
              <a:t>pathogenic</a:t>
            </a:r>
            <a:endParaRPr lang="en-US" sz="2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406400"/>
            <a:ext cx="1115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PEST CONTROL</a:t>
            </a:r>
          </a:p>
          <a:p>
            <a:r>
              <a:rPr lang="en-US" dirty="0" smtClean="0"/>
              <a:t>			               </a:t>
            </a:r>
            <a:r>
              <a:rPr lang="en-US" b="1" u="sng" dirty="0" smtClean="0"/>
              <a:t>3 LEVELS OF PEST CONTROL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				</a:t>
            </a:r>
            <a:r>
              <a:rPr lang="en-US" b="1" dirty="0" smtClean="0"/>
              <a:t>1. PARTIAL CONTROL </a:t>
            </a:r>
            <a:r>
              <a:rPr lang="en-US" dirty="0" smtClean="0"/>
              <a:t>– This is the most _____________ type in which the</a:t>
            </a:r>
          </a:p>
          <a:p>
            <a:r>
              <a:rPr lang="en-US" dirty="0"/>
              <a:t>	</a:t>
            </a:r>
            <a:r>
              <a:rPr lang="en-US" dirty="0" smtClean="0"/>
              <a:t>				plants are ______________ but may still show _______ symptoms</a:t>
            </a:r>
          </a:p>
          <a:p>
            <a:r>
              <a:rPr lang="en-US" dirty="0"/>
              <a:t>	</a:t>
            </a:r>
            <a:r>
              <a:rPr lang="en-US" dirty="0" smtClean="0"/>
              <a:t>				of disease.  For example, a homeowner _________ their plants with</a:t>
            </a:r>
          </a:p>
          <a:p>
            <a:r>
              <a:rPr lang="en-US" dirty="0"/>
              <a:t>	</a:t>
            </a:r>
            <a:r>
              <a:rPr lang="en-US" dirty="0" smtClean="0"/>
              <a:t>				a pesticide and the disease is _____________</a:t>
            </a:r>
          </a:p>
          <a:p>
            <a:endParaRPr lang="en-US" dirty="0"/>
          </a:p>
          <a:p>
            <a:r>
              <a:rPr lang="en-US" dirty="0" smtClean="0"/>
              <a:t>				</a:t>
            </a:r>
            <a:r>
              <a:rPr lang="en-US" b="1" dirty="0" smtClean="0"/>
              <a:t>2. ABSOLUTE CONTROL </a:t>
            </a:r>
            <a:r>
              <a:rPr lang="en-US" dirty="0" smtClean="0"/>
              <a:t>- _____ symptoms of pest injury are absent.</a:t>
            </a:r>
          </a:p>
          <a:p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sz="1400" dirty="0" smtClean="0"/>
              <a:t>Potato beetle</a:t>
            </a:r>
            <a:r>
              <a:rPr lang="en-US" dirty="0" smtClean="0"/>
              <a:t>			This is usually not feasible _____________ for a large grower,</a:t>
            </a:r>
          </a:p>
          <a:p>
            <a:r>
              <a:rPr lang="en-US" dirty="0"/>
              <a:t>	</a:t>
            </a:r>
            <a:r>
              <a:rPr lang="en-US" dirty="0" smtClean="0"/>
              <a:t>				and may only be achievable for a __________ plant in a home</a:t>
            </a:r>
          </a:p>
          <a:p>
            <a:r>
              <a:rPr lang="en-US" dirty="0"/>
              <a:t>	</a:t>
            </a:r>
            <a:r>
              <a:rPr lang="en-US" dirty="0" smtClean="0"/>
              <a:t>				or a ____________ flower bed</a:t>
            </a:r>
          </a:p>
          <a:p>
            <a:endParaRPr lang="en-US" dirty="0"/>
          </a:p>
          <a:p>
            <a:r>
              <a:rPr lang="en-US" dirty="0" smtClean="0"/>
              <a:t>				       </a:t>
            </a:r>
            <a:r>
              <a:rPr lang="en-US" b="1" dirty="0" smtClean="0"/>
              <a:t>3. PROFITABLE CONTROL </a:t>
            </a:r>
            <a:r>
              <a:rPr lang="en-US" dirty="0" smtClean="0"/>
              <a:t>– When the __________ on the crop exceeds </a:t>
            </a:r>
          </a:p>
          <a:p>
            <a:r>
              <a:rPr lang="en-US" dirty="0"/>
              <a:t>	</a:t>
            </a:r>
            <a:r>
              <a:rPr lang="en-US" dirty="0" smtClean="0"/>
              <a:t>				 the ________ of control.</a:t>
            </a:r>
          </a:p>
          <a:p>
            <a:endParaRPr lang="en-US" dirty="0"/>
          </a:p>
          <a:p>
            <a:r>
              <a:rPr lang="en-US" dirty="0" smtClean="0"/>
              <a:t>					- More ______________ plants warrant more ________ control</a:t>
            </a:r>
          </a:p>
          <a:p>
            <a:r>
              <a:rPr lang="en-US" dirty="0"/>
              <a:t>	</a:t>
            </a:r>
            <a:r>
              <a:rPr lang="en-US" dirty="0" smtClean="0"/>
              <a:t>				- The ____________ value of the crop.  For example, a grower</a:t>
            </a:r>
          </a:p>
          <a:p>
            <a:r>
              <a:rPr lang="en-US" dirty="0"/>
              <a:t>	</a:t>
            </a:r>
            <a:r>
              <a:rPr lang="en-US" dirty="0" smtClean="0"/>
              <a:t>					may ____________ the expense of spraying a field of</a:t>
            </a:r>
          </a:p>
          <a:p>
            <a:r>
              <a:rPr lang="en-US" dirty="0"/>
              <a:t>	</a:t>
            </a:r>
            <a:r>
              <a:rPr lang="en-US" dirty="0" smtClean="0"/>
              <a:t>					young sapling trees on the basis of their sale _______</a:t>
            </a:r>
          </a:p>
          <a:p>
            <a:r>
              <a:rPr lang="en-US" dirty="0"/>
              <a:t>	</a:t>
            </a:r>
            <a:r>
              <a:rPr lang="en-US" dirty="0" smtClean="0"/>
              <a:t>					five years later</a:t>
            </a:r>
            <a:endParaRPr lang="en-US" dirty="0"/>
          </a:p>
        </p:txBody>
      </p:sp>
      <p:pic>
        <p:nvPicPr>
          <p:cNvPr id="5126" name="Picture 6" descr="Image result for agricultural pest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5" y="1258976"/>
            <a:ext cx="2581804" cy="18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preventcancernow.ca/wp-content/uploads/2012/05/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3" y="3835401"/>
            <a:ext cx="4230058" cy="225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13700" y="1373276"/>
            <a:ext cx="1121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common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9760" y="1678076"/>
            <a:ext cx="968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treated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8955" y="1678076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some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7285" y="1972482"/>
            <a:ext cx="855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sprays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7362" y="2222376"/>
            <a:ext cx="105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reduced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8198" y="276233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All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2577" y="3044944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financially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3018" y="3339468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single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0158" y="3600658"/>
            <a:ext cx="115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backyard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9931" y="4162036"/>
            <a:ext cx="78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profit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6900" y="4438978"/>
            <a:ext cx="616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cost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3955" y="4962315"/>
            <a:ext cx="1086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valuable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61446" y="4962315"/>
            <a:ext cx="800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costly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1391" y="5232204"/>
            <a:ext cx="1083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ultimate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0542" y="5502093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justify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72700" y="5746734"/>
            <a:ext cx="759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value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304800"/>
            <a:ext cx="11633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4 PRINCIPLES OF CONTROL</a:t>
            </a:r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sz="2000" b="1" dirty="0" smtClean="0">
                <a:solidFill>
                  <a:srgbClr val="FF0000"/>
                </a:solidFill>
              </a:rPr>
              <a:t>EXCLUSION</a:t>
            </a:r>
            <a:r>
              <a:rPr lang="en-US" dirty="0" smtClean="0"/>
              <a:t> – All techniques designed to _______ a pest from	        </a:t>
            </a:r>
            <a:r>
              <a:rPr lang="en-US" sz="2000" b="1" dirty="0" smtClean="0">
                <a:solidFill>
                  <a:srgbClr val="FF0000"/>
                </a:solidFill>
              </a:rPr>
              <a:t>(3) PROTECTION </a:t>
            </a:r>
            <a:r>
              <a:rPr lang="en-US" dirty="0" smtClean="0"/>
              <a:t>– Setting up ___________</a:t>
            </a:r>
          </a:p>
          <a:p>
            <a:r>
              <a:rPr lang="en-US" dirty="0" smtClean="0"/>
              <a:t>		becoming _____________ in an area.  Strategies		between the _______ plants and the pests</a:t>
            </a:r>
          </a:p>
          <a:p>
            <a:r>
              <a:rPr lang="en-US" dirty="0"/>
              <a:t>	</a:t>
            </a:r>
            <a:r>
              <a:rPr lang="en-US" dirty="0" smtClean="0"/>
              <a:t>	include purchasing pest-free ________ from		to which they are susceptible.  Strategies</a:t>
            </a:r>
          </a:p>
          <a:p>
            <a:r>
              <a:rPr lang="en-US" dirty="0"/>
              <a:t>	</a:t>
            </a:r>
            <a:r>
              <a:rPr lang="en-US" dirty="0" smtClean="0"/>
              <a:t>	dependable suppliers and treating plants with		include growing plants inside a __________</a:t>
            </a:r>
          </a:p>
          <a:p>
            <a:r>
              <a:rPr lang="en-US" dirty="0"/>
              <a:t>	</a:t>
            </a:r>
            <a:r>
              <a:rPr lang="en-US" dirty="0" smtClean="0"/>
              <a:t>	_______________ or disinfectants before 		area, and manipulating environmental</a:t>
            </a:r>
          </a:p>
          <a:p>
            <a:r>
              <a:rPr lang="en-US" dirty="0"/>
              <a:t>	</a:t>
            </a:r>
            <a:r>
              <a:rPr lang="en-US" dirty="0" smtClean="0"/>
              <a:t>	planting them					factors such as ____, water level, and temp.</a:t>
            </a:r>
          </a:p>
          <a:p>
            <a:endParaRPr lang="en-US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(2) ERADICATION  </a:t>
            </a:r>
            <a:r>
              <a:rPr lang="en-US" dirty="0" smtClean="0"/>
              <a:t>- Removing or ________________ pests that are        </a:t>
            </a:r>
            <a:r>
              <a:rPr lang="en-US" sz="2000" b="1" dirty="0" smtClean="0">
                <a:solidFill>
                  <a:srgbClr val="FF0000"/>
                </a:solidFill>
              </a:rPr>
              <a:t>(4) RESISTANCE </a:t>
            </a:r>
            <a:r>
              <a:rPr lang="en-US" dirty="0" smtClean="0"/>
              <a:t>– Using plants with 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already in, on, or near plants.  Strategies include isolating and		resistance to pathogens.  For example,</a:t>
            </a:r>
          </a:p>
          <a:p>
            <a:r>
              <a:rPr lang="en-US" dirty="0"/>
              <a:t> </a:t>
            </a:r>
            <a:r>
              <a:rPr lang="en-US" dirty="0" smtClean="0"/>
              <a:t>      ______________ infected plants, hand-pulling ________, 		physical ___________ of a plant such as a</a:t>
            </a:r>
          </a:p>
          <a:p>
            <a:r>
              <a:rPr lang="en-US" dirty="0"/>
              <a:t> </a:t>
            </a:r>
            <a:r>
              <a:rPr lang="en-US" dirty="0" smtClean="0"/>
              <a:t>      planting ________ crops such as barley to smother weeds, and		_______ cuticle may prevent __________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________ treating soil to prevent pathogens.				and insect infestation.  Some plants exhibit</a:t>
            </a:r>
          </a:p>
          <a:p>
            <a:r>
              <a:rPr lang="en-US" dirty="0" smtClean="0"/>
              <a:t>								the _______________ response (HR) in</a:t>
            </a:r>
            <a:endParaRPr lang="en-US" dirty="0"/>
          </a:p>
          <a:p>
            <a:r>
              <a:rPr lang="en-US" dirty="0" smtClean="0"/>
              <a:t>     								which the infected ______ die so quickly</a:t>
            </a:r>
          </a:p>
          <a:p>
            <a:r>
              <a:rPr lang="en-US" dirty="0" smtClean="0"/>
              <a:t>								that the pathogen cannot proliferate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“PROTECTANTS” – Chemicals applied _________ invasion</a:t>
            </a:r>
          </a:p>
          <a:p>
            <a:r>
              <a:rPr lang="en-US" dirty="0"/>
              <a:t>	</a:t>
            </a:r>
            <a:r>
              <a:rPr lang="en-US" dirty="0" smtClean="0"/>
              <a:t>“ERADICANTS”  - Chemicals applied ________ invasion</a:t>
            </a:r>
            <a:endParaRPr lang="en-US" dirty="0"/>
          </a:p>
        </p:txBody>
      </p:sp>
      <p:pic>
        <p:nvPicPr>
          <p:cNvPr id="1026" name="Picture 2" descr="Image result for no p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556672"/>
            <a:ext cx="1165225" cy="11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eet steaming of s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9" y="4496549"/>
            <a:ext cx="3721101" cy="12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01" y="5372099"/>
            <a:ext cx="3553173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5500" y="1028700"/>
            <a:ext cx="645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stop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356617"/>
            <a:ext cx="139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established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3006" y="6043570"/>
            <a:ext cx="697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after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5783" y="2131192"/>
            <a:ext cx="124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pesticides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5611" y="2974130"/>
            <a:ext cx="1382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eliminating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168" y="3552660"/>
            <a:ext cx="130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destroying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8100" y="3535284"/>
            <a:ext cx="873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weeds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6610" y="3839089"/>
            <a:ext cx="768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cover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343" y="4109031"/>
            <a:ext cx="834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steam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5223" y="5771659"/>
            <a:ext cx="88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before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10800" y="1028700"/>
            <a:ext cx="101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barriers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41362" y="1356617"/>
            <a:ext cx="648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host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27843" y="1899447"/>
            <a:ext cx="114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screened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23275" y="2408434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pH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80132" y="297152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natural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5843" y="3535284"/>
            <a:ext cx="1062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features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70800" y="383908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thick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34770" y="3839089"/>
            <a:ext cx="848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fungal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22819" y="4387046"/>
            <a:ext cx="17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hypersensitive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30993" y="4679517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cells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8287" y="1596120"/>
            <a:ext cx="738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stock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533400"/>
            <a:ext cx="11531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6699"/>
                </a:solidFill>
                <a:latin typeface="Berlin Sans FB Demi" panose="020E0802020502020306" pitchFamily="34" charset="0"/>
              </a:rPr>
              <a:t>TYPES OF PESTICIDES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rgbClr val="006699"/>
                </a:solidFill>
                <a:latin typeface="Berlin Sans FB Demi" panose="020E0802020502020306" pitchFamily="34" charset="0"/>
              </a:rPr>
              <a:t>1. INSECTICIDES</a:t>
            </a:r>
            <a:r>
              <a:rPr lang="en-US" dirty="0" smtClean="0"/>
              <a:t> – Chemicals that kill ___________			</a:t>
            </a:r>
            <a:r>
              <a:rPr lang="en-US" dirty="0" smtClean="0">
                <a:latin typeface="Berlin Sans FB Demi" panose="020E0802020502020306" pitchFamily="34" charset="0"/>
              </a:rPr>
              <a:t>“Adjuvants” </a:t>
            </a:r>
            <a:r>
              <a:rPr lang="en-US" dirty="0" smtClean="0"/>
              <a:t>are chemical _____________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							</a:t>
            </a:r>
            <a:r>
              <a:rPr lang="en-US" dirty="0" smtClean="0"/>
              <a:t>to improve the _______________ of a</a:t>
            </a:r>
            <a:endParaRPr lang="en-US" dirty="0"/>
          </a:p>
          <a:p>
            <a:r>
              <a:rPr lang="en-US" sz="2000" b="1" dirty="0" smtClean="0"/>
              <a:t>     </a:t>
            </a:r>
            <a:r>
              <a:rPr lang="en-US" dirty="0" smtClean="0">
                <a:latin typeface="Berlin Sans FB Demi" panose="020E0802020502020306" pitchFamily="34" charset="0"/>
              </a:rPr>
              <a:t>“Broad spectrum” </a:t>
            </a:r>
            <a:r>
              <a:rPr lang="en-US" dirty="0" smtClean="0"/>
              <a:t>insecticides kill insects _________________,		pesticide, and __________ environmental</a:t>
            </a:r>
          </a:p>
          <a:p>
            <a:r>
              <a:rPr lang="en-US" dirty="0"/>
              <a:t> </a:t>
            </a:r>
            <a:r>
              <a:rPr lang="en-US" dirty="0" smtClean="0"/>
              <a:t>    without regard to the species.  A __________ is the natural predators	contamination</a:t>
            </a:r>
          </a:p>
          <a:p>
            <a:r>
              <a:rPr lang="en-US" dirty="0" smtClean="0"/>
              <a:t>     of the pest may also be __________</a:t>
            </a:r>
          </a:p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dirty="0" smtClean="0">
                <a:latin typeface="Berlin Sans FB Demi" panose="020E0802020502020306" pitchFamily="34" charset="0"/>
              </a:rPr>
              <a:t>“Specific” </a:t>
            </a:r>
            <a:r>
              <a:rPr lang="en-US" dirty="0" smtClean="0"/>
              <a:t>insecticides target a ____________ type of insect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006699"/>
                </a:solidFill>
                <a:latin typeface="Berlin Sans FB Demi" panose="020E0802020502020306" pitchFamily="34" charset="0"/>
              </a:rPr>
              <a:t>2. HERBICIDES</a:t>
            </a:r>
            <a:r>
              <a:rPr lang="en-US" dirty="0" smtClean="0"/>
              <a:t> – Chemicals that kill ________</a:t>
            </a:r>
          </a:p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dirty="0" smtClean="0">
                <a:latin typeface="Berlin Sans FB Demi" panose="020E0802020502020306" pitchFamily="34" charset="0"/>
              </a:rPr>
              <a:t>“Selective” </a:t>
            </a:r>
            <a:r>
              <a:rPr lang="en-US" dirty="0" smtClean="0"/>
              <a:t>herbicides kill ______ types of plants, but not others</a:t>
            </a:r>
          </a:p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dirty="0" smtClean="0">
                <a:latin typeface="Berlin Sans FB Demi" panose="020E0802020502020306" pitchFamily="34" charset="0"/>
              </a:rPr>
              <a:t>“Non-selective” </a:t>
            </a:r>
            <a:r>
              <a:rPr lang="en-US" dirty="0" smtClean="0"/>
              <a:t>herbicides kill _____ plants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rgbClr val="006699"/>
                </a:solidFill>
                <a:latin typeface="Berlin Sans FB Demi" panose="020E0802020502020306" pitchFamily="34" charset="0"/>
              </a:rPr>
              <a:t>3. FUNGICIDES</a:t>
            </a:r>
            <a:r>
              <a:rPr lang="en-US" dirty="0" smtClean="0"/>
              <a:t> – Chemicals that kill _________   These will stop the</a:t>
            </a:r>
          </a:p>
          <a:p>
            <a:r>
              <a:rPr lang="en-US" dirty="0"/>
              <a:t> </a:t>
            </a:r>
            <a:r>
              <a:rPr lang="en-US" dirty="0" smtClean="0"/>
              <a:t>     ______________ of certain fungal diseases, but won’t correct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the __________ that has already been done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29" y="2806700"/>
            <a:ext cx="4498148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0700" y="125730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insects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7234" y="1816100"/>
            <a:ext cx="1881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indiscriminately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1116" y="2174845"/>
            <a:ext cx="92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danger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8113" y="2406590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killed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1464" y="2933700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specific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790890"/>
            <a:ext cx="873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weeds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7765" y="4370129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some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2947" y="4871839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all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0700" y="540693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fungi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063" y="5727213"/>
            <a:ext cx="1432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progression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1149" y="6073378"/>
            <a:ext cx="103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damage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52100" y="1257300"/>
            <a:ext cx="115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additives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12440" y="1577698"/>
            <a:ext cx="156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performance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2440" y="1866406"/>
            <a:ext cx="91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reduce</a:t>
            </a:r>
            <a:endParaRPr lang="en-US" sz="20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330200"/>
            <a:ext cx="118491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6699"/>
                </a:solidFill>
                <a:latin typeface="Berlin Sans FB Demi" panose="020E0802020502020306" pitchFamily="34" charset="0"/>
              </a:rPr>
              <a:t>PESTICIDE SAFETY</a:t>
            </a:r>
          </a:p>
          <a:p>
            <a:endParaRPr lang="en-US" dirty="0" smtClean="0"/>
          </a:p>
          <a:p>
            <a:r>
              <a:rPr lang="en-US" dirty="0" smtClean="0"/>
              <a:t>Manufacturers of pesticides are ______________ by law to provide information about their product’s ____________, </a:t>
            </a:r>
          </a:p>
          <a:p>
            <a:r>
              <a:rPr lang="en-US" dirty="0"/>
              <a:t> </a:t>
            </a:r>
            <a:r>
              <a:rPr lang="en-US" dirty="0" smtClean="0"/>
              <a:t>    ingredients, proper __________________, and specific _________ controlled.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6699"/>
                </a:solidFill>
              </a:rPr>
              <a:t>     LEVELS OF PESTICIDE SAFETY:	DANGER </a:t>
            </a:r>
            <a:r>
              <a:rPr lang="en-US" dirty="0" smtClean="0"/>
              <a:t>-  _______ toxicity</a:t>
            </a:r>
          </a:p>
          <a:p>
            <a:endParaRPr lang="en-US" dirty="0"/>
          </a:p>
          <a:p>
            <a:r>
              <a:rPr lang="en-US" dirty="0" smtClean="0"/>
              <a:t>				</a:t>
            </a:r>
            <a:r>
              <a:rPr lang="en-US" b="1" dirty="0" smtClean="0">
                <a:solidFill>
                  <a:srgbClr val="006699"/>
                </a:solidFill>
              </a:rPr>
              <a:t>WARNING</a:t>
            </a:r>
            <a:r>
              <a:rPr lang="en-US" dirty="0" smtClean="0"/>
              <a:t> -  ___________ toxicity</a:t>
            </a:r>
          </a:p>
          <a:p>
            <a:endParaRPr lang="en-US" dirty="0"/>
          </a:p>
          <a:p>
            <a:r>
              <a:rPr lang="en-US" dirty="0" smtClean="0"/>
              <a:t>				</a:t>
            </a:r>
            <a:r>
              <a:rPr lang="en-US" b="1" dirty="0" smtClean="0">
                <a:solidFill>
                  <a:srgbClr val="006699"/>
                </a:solidFill>
              </a:rPr>
              <a:t>CAUTION</a:t>
            </a:r>
            <a:r>
              <a:rPr lang="en-US" dirty="0" smtClean="0"/>
              <a:t> -  _____ toxicity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PESTICIDE SAFEGUARDS</a:t>
            </a:r>
          </a:p>
          <a:p>
            <a:r>
              <a:rPr lang="en-US" dirty="0" smtClean="0"/>
              <a:t>     </a:t>
            </a:r>
          </a:p>
          <a:p>
            <a:pPr marL="342900" indent="-342900">
              <a:buAutoNum type="arabicPeriod"/>
            </a:pPr>
            <a:r>
              <a:rPr lang="en-US" dirty="0" smtClean="0"/>
              <a:t>Read the material safety data sheet (_______) that comes with the product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the __________ effective concentration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Follow all ______________ and _______</a:t>
            </a:r>
          </a:p>
          <a:p>
            <a:pPr marL="342900" indent="-342900">
              <a:buAutoNum type="arabicPeriod"/>
            </a:pPr>
            <a:r>
              <a:rPr lang="en-US" dirty="0" smtClean="0"/>
              <a:t>Don’t apply on a ________ day or before a _______</a:t>
            </a:r>
          </a:p>
          <a:p>
            <a:pPr marL="342900" indent="-342900">
              <a:buAutoNum type="arabicPeriod"/>
            </a:pPr>
            <a:r>
              <a:rPr lang="en-US" dirty="0" smtClean="0"/>
              <a:t>Avoid use near ________</a:t>
            </a:r>
          </a:p>
          <a:p>
            <a:pPr marL="342900" indent="-342900">
              <a:buAutoNum type="arabicPeriod"/>
            </a:pPr>
            <a:r>
              <a:rPr lang="en-US" dirty="0" smtClean="0"/>
              <a:t>Do not spray near bee ________ or when bees are _______________</a:t>
            </a:r>
          </a:p>
          <a:p>
            <a:pPr marL="342900" indent="-342900">
              <a:buAutoNum type="arabicPeriod"/>
            </a:pPr>
            <a:r>
              <a:rPr lang="en-US" dirty="0" smtClean="0"/>
              <a:t>Keep pesticides in a ___________ area</a:t>
            </a:r>
            <a:endParaRPr lang="en-US" dirty="0"/>
          </a:p>
        </p:txBody>
      </p:sp>
      <p:pic>
        <p:nvPicPr>
          <p:cNvPr id="3074" name="Picture 2" descr="Image result for skull and crossbo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35" y="1689100"/>
            <a:ext cx="70104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41" y="1689100"/>
            <a:ext cx="3397393" cy="4559300"/>
          </a:xfrm>
          <a:prstGeom prst="rect">
            <a:avLst/>
          </a:prstGeom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406078"/>
            <a:ext cx="2400300" cy="11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965200"/>
            <a:ext cx="1097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</a:t>
            </a:r>
            <a:r>
              <a:rPr lang="en-US" sz="2000" b="1" dirty="0" smtClean="0">
                <a:solidFill>
                  <a:srgbClr val="C00000"/>
                </a:solidFill>
              </a:rPr>
              <a:t>equired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5700" y="965200"/>
            <a:ext cx="96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toxicity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5264" y="1288990"/>
            <a:ext cx="1368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application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8286" y="1288990"/>
            <a:ext cx="74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pests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9765" y="1816100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high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4717" y="2365345"/>
            <a:ext cx="1223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moderate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5230" y="2892455"/>
            <a:ext cx="575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low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3908" y="426720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MSDS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1626" y="4594432"/>
            <a:ext cx="89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lowest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0701" y="4851441"/>
            <a:ext cx="123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directions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2118" y="4807228"/>
            <a:ext cx="66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laws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4618" y="5144943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windy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5078" y="5110149"/>
            <a:ext cx="59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rain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2769" y="5379653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water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5938" y="5671565"/>
            <a:ext cx="736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hives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0576" y="5654765"/>
            <a:ext cx="132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pollinating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4731" y="5956094"/>
            <a:ext cx="876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locked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469900"/>
            <a:ext cx="115443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Wash all application ________________ and ____________</a:t>
            </a:r>
          </a:p>
          <a:p>
            <a:r>
              <a:rPr lang="en-US" dirty="0" smtClean="0"/>
              <a:t>9. Keep careful ____________ of which pesticide was applied _______, where, in what __________, and by _______</a:t>
            </a:r>
          </a:p>
          <a:p>
            <a:r>
              <a:rPr lang="en-US" dirty="0" smtClean="0"/>
              <a:t>10. ____________ of empty ______________ appropriately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		       </a:t>
            </a:r>
            <a:r>
              <a:rPr lang="en-US" sz="2000" dirty="0" smtClean="0">
                <a:solidFill>
                  <a:srgbClr val="006699"/>
                </a:solidFill>
                <a:latin typeface="Berlin Sans FB Demi" panose="020E0802020502020306" pitchFamily="34" charset="0"/>
              </a:rPr>
              <a:t>CERTIFICATION</a:t>
            </a:r>
          </a:p>
          <a:p>
            <a:endParaRPr lang="en-US" dirty="0"/>
          </a:p>
          <a:p>
            <a:r>
              <a:rPr lang="en-US" dirty="0" smtClean="0"/>
              <a:t>							Due to __________ of pesticides in the ______,</a:t>
            </a:r>
          </a:p>
          <a:p>
            <a:r>
              <a:rPr lang="en-US" dirty="0"/>
              <a:t>	</a:t>
            </a:r>
            <a:r>
              <a:rPr lang="en-US" dirty="0" smtClean="0"/>
              <a:t>						many pesticides are no longer _______________</a:t>
            </a:r>
          </a:p>
          <a:p>
            <a:r>
              <a:rPr lang="en-US" dirty="0"/>
              <a:t>	</a:t>
            </a:r>
            <a:r>
              <a:rPr lang="en-US" dirty="0" smtClean="0"/>
              <a:t>						in high potency form to home gardeners.  Now the</a:t>
            </a:r>
          </a:p>
          <a:p>
            <a:r>
              <a:rPr lang="en-US" dirty="0"/>
              <a:t>	</a:t>
            </a:r>
            <a:r>
              <a:rPr lang="en-US" dirty="0" smtClean="0"/>
              <a:t>						state ______________ professional pesticide</a:t>
            </a:r>
          </a:p>
          <a:p>
            <a:r>
              <a:rPr lang="en-US" dirty="0"/>
              <a:t>	</a:t>
            </a:r>
            <a:r>
              <a:rPr lang="en-US" dirty="0" smtClean="0"/>
              <a:t>						applicators.  The certificate is __________ after an</a:t>
            </a:r>
          </a:p>
          <a:p>
            <a:r>
              <a:rPr lang="en-US" dirty="0"/>
              <a:t>	</a:t>
            </a:r>
            <a:r>
              <a:rPr lang="en-US" dirty="0" smtClean="0"/>
              <a:t>						applicant passes an _______ demonstrating </a:t>
            </a:r>
          </a:p>
          <a:p>
            <a:r>
              <a:rPr lang="en-US" dirty="0"/>
              <a:t>	</a:t>
            </a:r>
            <a:r>
              <a:rPr lang="en-US" dirty="0" smtClean="0"/>
              <a:t>						knowledge of ______ pesticide use.</a:t>
            </a:r>
          </a:p>
        </p:txBody>
      </p:sp>
      <p:pic>
        <p:nvPicPr>
          <p:cNvPr id="4100" name="Picture 4" descr="Image result for new york state pesticide certific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3" y="1827868"/>
            <a:ext cx="6394603" cy="42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pesticide safety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35" y="4193996"/>
            <a:ext cx="3366143" cy="244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4901" y="368300"/>
            <a:ext cx="1352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equipment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9301" y="36830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clothing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2987" y="697974"/>
            <a:ext cx="975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records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7296" y="697974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when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8645" y="710148"/>
            <a:ext cx="101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amount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8542" y="697974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whom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156" y="948829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Dispose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0234" y="988239"/>
            <a:ext cx="129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containers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5235" y="2126778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misuse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59790" y="2045875"/>
            <a:ext cx="637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past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7351" y="2365082"/>
            <a:ext cx="1134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available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9129" y="2960332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certifies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31112" y="3198636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earned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68136" y="3496261"/>
            <a:ext cx="760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exam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3865" y="3731005"/>
            <a:ext cx="61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safe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355600"/>
            <a:ext cx="11658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CC00"/>
                </a:solidFill>
                <a:latin typeface="Gill Sans Ultra Bold" panose="020B0A02020104020203" pitchFamily="34" charset="0"/>
              </a:rPr>
              <a:t>BIOLOGICAL CONTROL</a:t>
            </a:r>
          </a:p>
          <a:p>
            <a:endParaRPr lang="en-US" dirty="0"/>
          </a:p>
          <a:p>
            <a:r>
              <a:rPr lang="en-US" dirty="0" smtClean="0"/>
              <a:t>	Using _____________ inhibitors of insects, diseases, and weeds to _________ the use of chemicals.</a:t>
            </a:r>
          </a:p>
          <a:p>
            <a:r>
              <a:rPr lang="en-US" dirty="0"/>
              <a:t>		</a:t>
            </a:r>
            <a:r>
              <a:rPr lang="en-US" dirty="0" smtClean="0"/>
              <a:t>Biological control is more “environmentally _____________.”</a:t>
            </a:r>
          </a:p>
          <a:p>
            <a:endParaRPr lang="en-US" dirty="0"/>
          </a:p>
          <a:p>
            <a:r>
              <a:rPr lang="en-US" b="1" u="sng" dirty="0" smtClean="0">
                <a:solidFill>
                  <a:srgbClr val="00CC00"/>
                </a:solidFill>
              </a:rPr>
              <a:t>EXAMPLES OF BIOLOGICAL CONTROL</a:t>
            </a:r>
            <a:r>
              <a:rPr lang="en-US" b="1" dirty="0" smtClean="0">
                <a:solidFill>
                  <a:srgbClr val="00CC00"/>
                </a:solidFill>
              </a:rPr>
              <a:t>:								       </a:t>
            </a:r>
            <a:r>
              <a:rPr lang="en-US" sz="1200" dirty="0" smtClean="0"/>
              <a:t>Ladybug eating</a:t>
            </a:r>
            <a:endParaRPr lang="en-US" b="1" dirty="0" smtClean="0">
              <a:solidFill>
                <a:srgbClr val="00CC00"/>
              </a:solidFill>
            </a:endParaRPr>
          </a:p>
          <a:p>
            <a:r>
              <a:rPr lang="en-US" dirty="0" smtClean="0"/>
              <a:t>											           </a:t>
            </a:r>
            <a:r>
              <a:rPr lang="en-US" sz="1200" dirty="0" smtClean="0"/>
              <a:t>aphids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PLANT EXTRACTS to _________ pests and weeds.  Ex. Neem oil, black walnut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pheromones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PREDATORS that _______ on insect pests.  Ex. Ladybugs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ALTERNATE HOSTS – A species that is _____________ by the pest is </a:t>
            </a:r>
            <a:r>
              <a:rPr lang="en-US" dirty="0" err="1" smtClean="0"/>
              <a:t>interplanted</a:t>
            </a:r>
            <a:r>
              <a:rPr lang="en-US" dirty="0" smtClean="0"/>
              <a:t> with the desired species and serves</a:t>
            </a:r>
          </a:p>
          <a:p>
            <a:pPr lvl="3"/>
            <a:r>
              <a:rPr lang="en-US" dirty="0"/>
              <a:t>	</a:t>
            </a:r>
            <a:r>
              <a:rPr lang="en-US" dirty="0" smtClean="0"/>
              <a:t>	as a _________ attracting the pests.  Ex. Hawthorn trees </a:t>
            </a:r>
            <a:r>
              <a:rPr lang="en-US" dirty="0" err="1" smtClean="0"/>
              <a:t>interplanted</a:t>
            </a:r>
            <a:r>
              <a:rPr lang="en-US" dirty="0" smtClean="0"/>
              <a:t> with pear trees to</a:t>
            </a:r>
          </a:p>
          <a:p>
            <a:pPr lvl="3"/>
            <a:r>
              <a:rPr lang="en-US" dirty="0"/>
              <a:t>	</a:t>
            </a:r>
            <a:r>
              <a:rPr lang="en-US" dirty="0" smtClean="0"/>
              <a:t>					      attract the fire-blight _______________</a:t>
            </a:r>
          </a:p>
          <a:p>
            <a:pPr lvl="3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GMO’s are genetically modified organisms </a:t>
            </a:r>
          </a:p>
          <a:p>
            <a:r>
              <a:rPr lang="en-US" dirty="0"/>
              <a:t> </a:t>
            </a:r>
            <a:r>
              <a:rPr lang="en-US" dirty="0" smtClean="0"/>
              <a:t>       that are ___________ to be resistant to </a:t>
            </a:r>
          </a:p>
          <a:p>
            <a:r>
              <a:rPr lang="en-US" dirty="0"/>
              <a:t> </a:t>
            </a:r>
            <a:r>
              <a:rPr lang="en-US" dirty="0" smtClean="0"/>
              <a:t>       pests.  Ex. </a:t>
            </a:r>
            <a:r>
              <a:rPr lang="en-US" dirty="0" err="1" smtClean="0"/>
              <a:t>Pesticidal</a:t>
            </a:r>
            <a:r>
              <a:rPr lang="en-US" dirty="0" smtClean="0"/>
              <a:t> corn                                                                                                                                                      </a:t>
            </a:r>
            <a:r>
              <a:rPr lang="en-US" sz="1200" dirty="0" smtClean="0"/>
              <a:t>Fire-blight on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										                  pear tree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                       GMO corn on the top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                      Non-treated on bottom</a:t>
            </a:r>
            <a:endParaRPr lang="en-US" dirty="0"/>
          </a:p>
        </p:txBody>
      </p:sp>
      <p:pic>
        <p:nvPicPr>
          <p:cNvPr id="5122" name="Picture 2" descr="Image result for ladybug eating ap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30" y="1597007"/>
            <a:ext cx="2716514" cy="169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ear tree with fire b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4530707"/>
            <a:ext cx="2717322" cy="20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esticidal co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13" y="4530707"/>
            <a:ext cx="2770987" cy="199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0100" y="93980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CC33"/>
                </a:solidFill>
              </a:rPr>
              <a:t>n</a:t>
            </a:r>
            <a:r>
              <a:rPr lang="en-US" sz="2000" b="1" dirty="0" smtClean="0">
                <a:solidFill>
                  <a:srgbClr val="33CC33"/>
                </a:solidFill>
              </a:rPr>
              <a:t>atural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8843" y="937076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limit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5987" y="1219104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friendly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1188" y="2331998"/>
            <a:ext cx="73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repel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1450" y="2860089"/>
            <a:ext cx="659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feed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8965" y="3441700"/>
            <a:ext cx="1193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preferred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9500" y="3665889"/>
            <a:ext cx="816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decoy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8713" y="3975521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bacteria</a:t>
            </a:r>
            <a:endParaRPr lang="en-US" sz="2000" b="1" dirty="0">
              <a:solidFill>
                <a:srgbClr val="33CC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4011" y="4780378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designed</a:t>
            </a:r>
            <a:endParaRPr lang="en-US" sz="20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304800"/>
            <a:ext cx="11734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rlin Sans FB Demi" panose="020E0802020502020306" pitchFamily="34" charset="0"/>
              </a:rPr>
              <a:t>IPM</a:t>
            </a:r>
          </a:p>
          <a:p>
            <a:endParaRPr lang="en-US" dirty="0"/>
          </a:p>
          <a:p>
            <a:r>
              <a:rPr lang="en-US" dirty="0" smtClean="0"/>
              <a:t>	                          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Berlin Sans FB Demi" panose="020E0802020502020306" pitchFamily="34" charset="0"/>
              </a:rPr>
              <a:t>IPM</a:t>
            </a:r>
            <a:r>
              <a:rPr lang="en-US" sz="2000" dirty="0" smtClean="0"/>
              <a:t>  </a:t>
            </a:r>
            <a:r>
              <a:rPr lang="en-US" dirty="0" smtClean="0"/>
              <a:t>=     </a:t>
            </a:r>
            <a:r>
              <a:rPr lang="en-US" dirty="0" smtClean="0">
                <a:latin typeface="Gill Sans Ultra Bold" panose="020B0A02020104020203" pitchFamily="34" charset="0"/>
              </a:rPr>
              <a:t>I </a:t>
            </a:r>
            <a:r>
              <a:rPr lang="en-US" dirty="0" smtClean="0"/>
              <a:t>_________________      </a:t>
            </a:r>
            <a:r>
              <a:rPr lang="en-US" dirty="0" smtClean="0">
                <a:latin typeface="Berlin Sans FB Demi" panose="020E0802020502020306" pitchFamily="34" charset="0"/>
              </a:rPr>
              <a:t>P</a:t>
            </a:r>
            <a:r>
              <a:rPr lang="en-US" dirty="0" smtClean="0"/>
              <a:t> _________     </a:t>
            </a:r>
            <a:r>
              <a:rPr lang="en-US" dirty="0" smtClean="0">
                <a:latin typeface="Gill Sans Ultra Bold" panose="020B0A02020104020203" pitchFamily="34" charset="0"/>
              </a:rPr>
              <a:t> </a:t>
            </a:r>
            <a:r>
              <a:rPr lang="en-US" dirty="0" smtClean="0">
                <a:latin typeface="Berlin Sans FB Demi" panose="020E0802020502020306" pitchFamily="34" charset="0"/>
              </a:rPr>
              <a:t>M</a:t>
            </a:r>
            <a:r>
              <a:rPr lang="en-US" dirty="0" smtClean="0">
                <a:latin typeface="Gill Sans Ultra Bold" panose="020B0A02020104020203" pitchFamily="34" charset="0"/>
              </a:rPr>
              <a:t> </a:t>
            </a:r>
            <a:r>
              <a:rPr lang="en-US" dirty="0" smtClean="0"/>
              <a:t>_____________________</a:t>
            </a:r>
          </a:p>
          <a:p>
            <a:endParaRPr lang="en-US" dirty="0"/>
          </a:p>
          <a:p>
            <a:r>
              <a:rPr lang="en-US" dirty="0" smtClean="0"/>
              <a:t>Integrated pest management is a multi-faceted approach that _______________ pest control with environmental ________</a:t>
            </a:r>
          </a:p>
          <a:p>
            <a:r>
              <a:rPr lang="en-US" dirty="0"/>
              <a:t> </a:t>
            </a:r>
            <a:r>
              <a:rPr lang="en-US" dirty="0" smtClean="0"/>
              <a:t>    and _______ control.  It is a ______________ strategy for the prevention of pests through a __________________ of</a:t>
            </a:r>
          </a:p>
          <a:p>
            <a:r>
              <a:rPr lang="en-US" dirty="0"/>
              <a:t> </a:t>
            </a:r>
            <a:r>
              <a:rPr lang="en-US" dirty="0" smtClean="0"/>
              <a:t>    techniques such as _______________control, pesticides, GMO’s, and _____________ manipulation (ex. tilling the soil &amp;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									crop rotation)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	                </a:t>
            </a:r>
            <a:r>
              <a:rPr lang="en-US" b="1" u="sng" dirty="0" smtClean="0"/>
              <a:t>Determining the Action Threshold</a:t>
            </a:r>
          </a:p>
          <a:p>
            <a:endParaRPr lang="en-US" dirty="0"/>
          </a:p>
          <a:p>
            <a:r>
              <a:rPr lang="en-US" dirty="0" smtClean="0"/>
              <a:t>							     In commercial horticulture, some level of plant</a:t>
            </a:r>
          </a:p>
          <a:p>
            <a:r>
              <a:rPr lang="en-US" dirty="0"/>
              <a:t>	</a:t>
            </a:r>
            <a:r>
              <a:rPr lang="en-US" dirty="0" smtClean="0"/>
              <a:t>						     ___________ and/or some ____________ of the</a:t>
            </a:r>
          </a:p>
          <a:p>
            <a:r>
              <a:rPr lang="en-US" dirty="0"/>
              <a:t>	</a:t>
            </a:r>
            <a:r>
              <a:rPr lang="en-US" dirty="0" smtClean="0"/>
              <a:t>						     pest must be accepted.  The point at which the</a:t>
            </a:r>
          </a:p>
          <a:p>
            <a:r>
              <a:rPr lang="en-US" dirty="0"/>
              <a:t>	</a:t>
            </a:r>
            <a:r>
              <a:rPr lang="en-US" dirty="0" smtClean="0"/>
              <a:t>						     injury to the host plants, or the number of pests							     is _________________ is termed the action</a:t>
            </a:r>
          </a:p>
          <a:p>
            <a:r>
              <a:rPr lang="en-US" dirty="0"/>
              <a:t>	</a:t>
            </a:r>
            <a:r>
              <a:rPr lang="en-US" dirty="0" smtClean="0"/>
              <a:t>						     threshold and it is here that __________ measures							     must be applied	</a:t>
            </a:r>
            <a:endParaRPr lang="en-US" dirty="0"/>
          </a:p>
        </p:txBody>
      </p:sp>
      <p:pic>
        <p:nvPicPr>
          <p:cNvPr id="6152" name="Picture 8" descr="Image result for IPM 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26" y="2707565"/>
            <a:ext cx="5095932" cy="39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7300" y="1106073"/>
            <a:ext cx="1219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ntegrated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33758" y="1139056"/>
            <a:ext cx="50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est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79566" y="1139056"/>
            <a:ext cx="138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anagement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48058" y="1650632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balances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871200" y="1650632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health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23526" y="1923311"/>
            <a:ext cx="616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62039" y="1923311"/>
            <a:ext cx="1237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</a:t>
            </a:r>
            <a:r>
              <a:rPr lang="en-US" sz="2000" b="1" dirty="0" smtClean="0"/>
              <a:t>ong-term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345269" y="1960732"/>
            <a:ext cx="1525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combination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60688" y="2202925"/>
            <a:ext cx="1202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biological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92737" y="2202925"/>
            <a:ext cx="947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habitat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00637" y="4101050"/>
            <a:ext cx="80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injury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722809" y="4101050"/>
            <a:ext cx="114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presence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49103" y="4940160"/>
            <a:ext cx="161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unacceptable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22809" y="5235385"/>
            <a:ext cx="940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control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90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546100"/>
            <a:ext cx="11379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3300"/>
                </a:solidFill>
                <a:latin typeface="Impact" panose="020B0806030902050204" pitchFamily="34" charset="0"/>
              </a:rPr>
              <a:t>SPECIALIZED BRANCHES OF STUDY</a:t>
            </a:r>
            <a:r>
              <a:rPr lang="en-US" dirty="0" smtClean="0"/>
              <a:t>	</a:t>
            </a:r>
            <a:r>
              <a:rPr lang="en-US" b="1" dirty="0" smtClean="0"/>
              <a:t>VIROLOGY</a:t>
            </a:r>
            <a:r>
              <a:rPr lang="en-US" dirty="0" smtClean="0"/>
              <a:t> – Study of ___________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b="1" dirty="0" smtClean="0"/>
              <a:t>ENTOMOLOGY</a:t>
            </a:r>
            <a:r>
              <a:rPr lang="en-US" dirty="0" smtClean="0"/>
              <a:t> – Study of ____________		</a:t>
            </a:r>
            <a:endParaRPr lang="en-US" dirty="0"/>
          </a:p>
          <a:p>
            <a:r>
              <a:rPr lang="en-US" dirty="0" smtClean="0"/>
              <a:t>																		</a:t>
            </a:r>
            <a:r>
              <a:rPr lang="en-US" b="1" dirty="0" smtClean="0"/>
              <a:t>NEMATOLOGY</a:t>
            </a:r>
            <a:r>
              <a:rPr lang="en-US" dirty="0" smtClean="0"/>
              <a:t> – Study of ________________</a:t>
            </a:r>
          </a:p>
          <a:p>
            <a:endParaRPr lang="en-US" dirty="0"/>
          </a:p>
          <a:p>
            <a:r>
              <a:rPr lang="en-US" dirty="0" smtClean="0"/>
              <a:t>									            </a:t>
            </a:r>
            <a:r>
              <a:rPr lang="en-US" sz="1200" dirty="0" smtClean="0"/>
              <a:t>Nematode in tomato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b="1" dirty="0" smtClean="0"/>
              <a:t>BACTERIOLOGY</a:t>
            </a:r>
            <a:r>
              <a:rPr lang="en-US" dirty="0" smtClean="0"/>
              <a:t> – Study of ______________                                                                                              </a:t>
            </a:r>
            <a:r>
              <a:rPr lang="en-US" sz="1200" dirty="0" smtClean="0"/>
              <a:t>root cells</a:t>
            </a:r>
            <a:endParaRPr lang="en-US" dirty="0" smtClean="0"/>
          </a:p>
          <a:p>
            <a:r>
              <a:rPr lang="en-US" dirty="0" smtClean="0"/>
              <a:t>						</a:t>
            </a:r>
          </a:p>
          <a:p>
            <a:r>
              <a:rPr lang="en-US" dirty="0" smtClean="0"/>
              <a:t>						</a:t>
            </a:r>
            <a:r>
              <a:rPr lang="en-US" b="1" dirty="0" smtClean="0"/>
              <a:t>PLANT PATHOLOGY </a:t>
            </a:r>
            <a:r>
              <a:rPr lang="en-US" dirty="0" smtClean="0"/>
              <a:t>– Study of plant ______________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b="1" dirty="0" smtClean="0"/>
              <a:t>MYCOLOGY</a:t>
            </a:r>
            <a:r>
              <a:rPr lang="en-US" dirty="0" smtClean="0"/>
              <a:t> – Study of _____________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b="1" dirty="0" smtClean="0"/>
              <a:t>WEED SCIENCE </a:t>
            </a:r>
            <a:r>
              <a:rPr lang="en-US" dirty="0" smtClean="0"/>
              <a:t>– Study of ________				</a:t>
            </a:r>
            <a:endParaRPr lang="en-US" dirty="0"/>
          </a:p>
        </p:txBody>
      </p:sp>
      <p:pic>
        <p:nvPicPr>
          <p:cNvPr id="1028" name="Picture 4" descr="Bacterial leaf sp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82" y="3318444"/>
            <a:ext cx="1308687" cy="1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w to stop harmful growth of fungi on plants and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63" y="5016413"/>
            <a:ext cx="2033695" cy="13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437" y="1833565"/>
            <a:ext cx="1879783" cy="1100136"/>
          </a:xfrm>
          <a:prstGeom prst="rect">
            <a:avLst/>
          </a:prstGeom>
        </p:spPr>
      </p:pic>
      <p:pic>
        <p:nvPicPr>
          <p:cNvPr id="1036" name="Picture 12" descr="Image result for viral plant disea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06" y="188192"/>
            <a:ext cx="1883370" cy="179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nemato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486504"/>
            <a:ext cx="1755774" cy="99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plant patholo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33490"/>
            <a:ext cx="2568575" cy="109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lawn weed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482" y="4590488"/>
            <a:ext cx="1528911" cy="203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0858" y="1433455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insects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1251" y="2824725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bacteria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1407" y="443734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fungi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1047" y="630053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viruses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9587" y="1989740"/>
            <a:ext cx="1378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nematodes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50795" y="3349427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diseases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4887" y="5016413"/>
            <a:ext cx="873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weeds</a:t>
            </a:r>
            <a:endParaRPr lang="en-US" sz="2000" b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287795"/>
            <a:ext cx="11658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Lucida Console" panose="020B0609040504020204" pitchFamily="49" charset="0"/>
              </a:rPr>
              <a:t>            INSECT ANATOMY</a:t>
            </a:r>
          </a:p>
          <a:p>
            <a:endParaRPr lang="en-US" dirty="0"/>
          </a:p>
          <a:p>
            <a:r>
              <a:rPr lang="en-US" dirty="0" smtClean="0"/>
              <a:t>Insects are classified in the phylum _________________		“ARTHRO” = _________      “POD” = ________</a:t>
            </a:r>
          </a:p>
          <a:p>
            <a:r>
              <a:rPr lang="en-US" dirty="0"/>
              <a:t>	</a:t>
            </a:r>
            <a:r>
              <a:rPr lang="en-US" dirty="0" smtClean="0"/>
              <a:t>and in the class ____________</a:t>
            </a:r>
          </a:p>
          <a:p>
            <a:endParaRPr lang="en-US" dirty="0"/>
          </a:p>
          <a:p>
            <a:r>
              <a:rPr lang="en-US" dirty="0" smtClean="0"/>
              <a:t>	    ARTHROPODS ARE ANIMALS WITH:	   -  Jointed legs or _________</a:t>
            </a:r>
          </a:p>
          <a:p>
            <a:r>
              <a:rPr lang="en-US" dirty="0"/>
              <a:t>	</a:t>
            </a:r>
            <a:r>
              <a:rPr lang="en-US" dirty="0" smtClean="0"/>
              <a:t>				   -  _______________ body</a:t>
            </a:r>
          </a:p>
          <a:p>
            <a:r>
              <a:rPr lang="en-US" dirty="0"/>
              <a:t>	</a:t>
            </a:r>
            <a:r>
              <a:rPr lang="en-US" dirty="0" smtClean="0"/>
              <a:t>				   -  Exoskeleton</a:t>
            </a:r>
          </a:p>
          <a:p>
            <a:endParaRPr lang="en-US" dirty="0"/>
          </a:p>
          <a:p>
            <a:r>
              <a:rPr lang="en-US" dirty="0" smtClean="0"/>
              <a:t>     Not _____ arthropods are insects.  For example, ___________, crayfish, ticks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b="1" dirty="0" smtClean="0">
                <a:latin typeface="Lucida Console" panose="020B0609040504020204" pitchFamily="49" charset="0"/>
              </a:rPr>
              <a:t>INSECTS</a:t>
            </a:r>
            <a:r>
              <a:rPr lang="en-US" dirty="0" smtClean="0"/>
              <a:t> are identified by:</a:t>
            </a:r>
          </a:p>
          <a:p>
            <a:endParaRPr lang="en-US" dirty="0"/>
          </a:p>
          <a:p>
            <a:r>
              <a:rPr lang="en-US" dirty="0" smtClean="0"/>
              <a:t>							</a:t>
            </a:r>
            <a:r>
              <a:rPr lang="en-US" b="1" dirty="0" smtClean="0"/>
              <a:t>1. EXOSKELETON </a:t>
            </a:r>
            <a:r>
              <a:rPr lang="en-US" dirty="0" smtClean="0"/>
              <a:t>– Hard, _______________ covering</a:t>
            </a:r>
          </a:p>
          <a:p>
            <a:endParaRPr lang="en-US" dirty="0"/>
          </a:p>
          <a:p>
            <a:r>
              <a:rPr lang="en-US" dirty="0" smtClean="0"/>
              <a:t>							</a:t>
            </a:r>
            <a:r>
              <a:rPr lang="en-US" b="1" dirty="0" smtClean="0"/>
              <a:t>2. LEGS </a:t>
            </a:r>
            <a:r>
              <a:rPr lang="en-US" dirty="0" smtClean="0"/>
              <a:t>- _____ pairs of legs ( ____ legs total)</a:t>
            </a:r>
          </a:p>
          <a:p>
            <a:endParaRPr lang="en-US" dirty="0"/>
          </a:p>
          <a:p>
            <a:r>
              <a:rPr lang="en-US" dirty="0" smtClean="0"/>
              <a:t>							</a:t>
            </a:r>
            <a:r>
              <a:rPr lang="en-US" b="1" dirty="0" smtClean="0"/>
              <a:t>3. WINGS </a:t>
            </a:r>
            <a:r>
              <a:rPr lang="en-US" dirty="0" smtClean="0"/>
              <a:t>– Usually ____ pairs</a:t>
            </a:r>
          </a:p>
          <a:p>
            <a:endParaRPr lang="en-US" dirty="0"/>
          </a:p>
          <a:p>
            <a:r>
              <a:rPr lang="en-US" dirty="0" smtClean="0"/>
              <a:t>							</a:t>
            </a:r>
            <a:r>
              <a:rPr lang="en-US" b="1" dirty="0" smtClean="0"/>
              <a:t>4. BODY SEGMENTS </a:t>
            </a:r>
            <a:r>
              <a:rPr lang="en-US" dirty="0" smtClean="0"/>
              <a:t>– 3 body segments:</a:t>
            </a:r>
          </a:p>
          <a:p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/>
              <a:t> </a:t>
            </a:r>
            <a:r>
              <a:rPr lang="en-US" dirty="0" smtClean="0"/>
              <a:t>                     HEAD, ___________, ABDOMEN</a:t>
            </a:r>
            <a:endParaRPr lang="en-US" dirty="0"/>
          </a:p>
        </p:txBody>
      </p:sp>
      <p:pic>
        <p:nvPicPr>
          <p:cNvPr id="1032" name="Picture 8" descr="http://humandiagram.info/wp-content/uploads/vespid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538539"/>
            <a:ext cx="5011905" cy="29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thmb.tqn.com/zkC-DsRUTkZKWOUgptbIDkAXUn4=/2124x1411/filters:no_upscale():fill(FFCC00,1)/about/GettyImages-155095890-58324eff3df78c6f6a97fa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22" y="1567870"/>
            <a:ext cx="2966478" cy="197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3500" y="1066800"/>
            <a:ext cx="1423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Arthropoda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9744" y="1066800"/>
            <a:ext cx="67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joint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5400" y="1079500"/>
            <a:ext cx="62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foot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9360" y="1367815"/>
            <a:ext cx="943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Insecta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0271" y="1922005"/>
            <a:ext cx="75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limbs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5661" y="2181935"/>
            <a:ext cx="1384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Segmented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007696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8559" y="3018679"/>
            <a:ext cx="946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spiders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8988" y="4114800"/>
            <a:ext cx="1270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protective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9512" y="463698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74619" y="469106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3992" y="523709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23992" y="6023570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THORAX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508000"/>
            <a:ext cx="114935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head of an insect has mouthparts that are ______________ for ____________ or sucking.  </a:t>
            </a:r>
          </a:p>
          <a:p>
            <a:r>
              <a:rPr lang="en-US" dirty="0"/>
              <a:t>	</a:t>
            </a:r>
            <a:r>
              <a:rPr lang="en-US" dirty="0" smtClean="0"/>
              <a:t>Insects also have ______________ to aid in sensory perception.</a:t>
            </a:r>
          </a:p>
          <a:p>
            <a:endParaRPr lang="en-US" dirty="0"/>
          </a:p>
          <a:p>
            <a:r>
              <a:rPr lang="en-US" sz="2800" b="1" u="sng" dirty="0" smtClean="0">
                <a:latin typeface="Lucida Console" panose="020B0609040504020204" pitchFamily="49" charset="0"/>
              </a:rPr>
              <a:t>INTERNAL ANATOMY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b="1" dirty="0" smtClean="0"/>
              <a:t>DIGESTIVE SYSTEM </a:t>
            </a:r>
            <a:r>
              <a:rPr lang="en-US" dirty="0" smtClean="0"/>
              <a:t>– Insects have a 3 part _____.  </a:t>
            </a:r>
            <a:endParaRPr lang="en-US" dirty="0"/>
          </a:p>
          <a:p>
            <a:pPr lvl="8"/>
            <a:r>
              <a:rPr lang="en-US" dirty="0"/>
              <a:t>	</a:t>
            </a:r>
            <a:endParaRPr lang="en-US" dirty="0" smtClean="0"/>
          </a:p>
          <a:p>
            <a:pPr lvl="8"/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2. RESPIRATORY SYSTEM </a:t>
            </a:r>
            <a:r>
              <a:rPr lang="en-US" dirty="0" smtClean="0"/>
              <a:t>– Oxygen and carbon dioxide are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 		exchanged through small openings called 				____________ along the thorax and abdomen</a:t>
            </a:r>
          </a:p>
          <a:p>
            <a:pPr lvl="8"/>
            <a:endParaRPr lang="en-US" dirty="0"/>
          </a:p>
          <a:p>
            <a:pPr lvl="8"/>
            <a:r>
              <a:rPr lang="en-US" dirty="0" smtClean="0"/>
              <a:t>		</a:t>
            </a:r>
            <a:r>
              <a:rPr lang="en-US" b="1" dirty="0" smtClean="0"/>
              <a:t>3. NERVOUS SYSTEM </a:t>
            </a:r>
            <a:r>
              <a:rPr lang="en-US" dirty="0" smtClean="0"/>
              <a:t>– Insects have a simple _______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		and nerve fibers in the body</a:t>
            </a:r>
          </a:p>
          <a:p>
            <a:pPr lvl="8"/>
            <a:endParaRPr lang="en-US" dirty="0"/>
          </a:p>
          <a:p>
            <a:pPr lvl="8"/>
            <a:r>
              <a:rPr lang="en-US" dirty="0" smtClean="0"/>
              <a:t>		</a:t>
            </a:r>
            <a:r>
              <a:rPr lang="en-US" b="1" dirty="0" smtClean="0"/>
              <a:t>4. REPRODUCTIVE SYSTEM </a:t>
            </a:r>
            <a:r>
              <a:rPr lang="en-US" dirty="0" smtClean="0"/>
              <a:t>– The female has an</a:t>
            </a:r>
          </a:p>
          <a:p>
            <a:pPr lvl="8"/>
            <a:r>
              <a:rPr lang="en-US" dirty="0"/>
              <a:t>	</a:t>
            </a:r>
            <a:r>
              <a:rPr lang="en-US" dirty="0" smtClean="0"/>
              <a:t>		______________ for laying eggs</a:t>
            </a:r>
            <a:endParaRPr lang="en-US" dirty="0"/>
          </a:p>
        </p:txBody>
      </p:sp>
      <p:pic>
        <p:nvPicPr>
          <p:cNvPr id="2050" name="Picture 2" descr="https://extension.entm.purdue.edu/401Book/images/know/typicalins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19059"/>
            <a:ext cx="2695575" cy="19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obinsonlibrary.com/science/zoology/insects/general/graphics/anatomy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903537"/>
            <a:ext cx="5661927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etageta.massey.ac.nz/Images/Tree%20weta/TreewetaOviposi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5186204"/>
            <a:ext cx="235712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5105" y="407007"/>
            <a:ext cx="1065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9900"/>
                </a:solidFill>
              </a:rPr>
              <a:t>adapted</a:t>
            </a:r>
            <a:endParaRPr lang="en-US" sz="2000" b="1" dirty="0">
              <a:solidFill>
                <a:srgbClr val="66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4734" y="414024"/>
            <a:ext cx="107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9900"/>
                </a:solidFill>
              </a:rPr>
              <a:t>chewing</a:t>
            </a:r>
            <a:endParaRPr lang="en-US" sz="2000" b="1" dirty="0">
              <a:solidFill>
                <a:srgbClr val="66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3530" y="717551"/>
            <a:ext cx="1193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9900"/>
                </a:solidFill>
              </a:rPr>
              <a:t>antennae</a:t>
            </a:r>
            <a:endParaRPr lang="en-US" sz="2000" b="1" dirty="0">
              <a:solidFill>
                <a:srgbClr val="66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1087" y="1968341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9900"/>
                </a:solidFill>
              </a:rPr>
              <a:t>tube</a:t>
            </a:r>
            <a:endParaRPr lang="en-US" sz="2000" b="1" dirty="0">
              <a:solidFill>
                <a:srgbClr val="66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1061" y="3049559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9900"/>
                </a:solidFill>
              </a:rPr>
              <a:t>spiracles</a:t>
            </a:r>
            <a:endParaRPr lang="en-US" sz="2000" b="1" dirty="0">
              <a:solidFill>
                <a:srgbClr val="66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71779" y="3635326"/>
            <a:ext cx="735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9900"/>
                </a:solidFill>
              </a:rPr>
              <a:t>brain</a:t>
            </a:r>
            <a:endParaRPr lang="en-US" sz="2000" b="1" dirty="0">
              <a:solidFill>
                <a:srgbClr val="66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1061" y="4687859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9900"/>
                </a:solidFill>
              </a:rPr>
              <a:t>ovipositor</a:t>
            </a:r>
            <a:endParaRPr lang="en-US" sz="2000" b="1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68300"/>
            <a:ext cx="114935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Cooper Black" panose="0208090404030B020404" pitchFamily="18" charset="0"/>
              </a:rPr>
              <a:t>INSECT LIFECYCLE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smtClean="0">
                <a:latin typeface="Arial Black" panose="020B0A04020102020204" pitchFamily="34" charset="0"/>
              </a:rPr>
              <a:t>METAMORPHOSIS</a:t>
            </a:r>
            <a:r>
              <a:rPr lang="en-US" dirty="0" smtClean="0"/>
              <a:t> – A biological ____________ in which an insect ___________ and develops after birth 			        or hatching.  During metamorphosis, insects may also have changes in ____________,</a:t>
            </a:r>
          </a:p>
          <a:p>
            <a:r>
              <a:rPr lang="en-US" dirty="0"/>
              <a:t>	</a:t>
            </a:r>
            <a:r>
              <a:rPr lang="en-US" dirty="0" smtClean="0"/>
              <a:t>		        ______, and _____________.</a:t>
            </a:r>
          </a:p>
          <a:p>
            <a:endParaRPr lang="en-US" dirty="0"/>
          </a:p>
          <a:p>
            <a:r>
              <a:rPr lang="en-US" dirty="0" smtClean="0"/>
              <a:t>					</a:t>
            </a:r>
            <a:r>
              <a:rPr lang="en-US" u="sng" dirty="0" smtClean="0">
                <a:solidFill>
                  <a:srgbClr val="FF00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TYPES OF METAMORPHOSIS</a:t>
            </a:r>
            <a:r>
              <a:rPr lang="en-US" dirty="0" smtClean="0">
                <a:solidFill>
                  <a:srgbClr val="FF0066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:</a:t>
            </a:r>
          </a:p>
          <a:p>
            <a:endParaRPr lang="en-US" dirty="0"/>
          </a:p>
          <a:p>
            <a:r>
              <a:rPr lang="en-US" dirty="0" smtClean="0"/>
              <a:t>					</a:t>
            </a:r>
            <a:r>
              <a:rPr lang="en-US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(A) COMPLETE </a:t>
            </a:r>
            <a:r>
              <a:rPr lang="en-US" dirty="0" smtClean="0"/>
              <a:t>– This has _____ stages:</a:t>
            </a:r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b="1" dirty="0" smtClean="0"/>
              <a:t>1. _____</a:t>
            </a:r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b="1" dirty="0" smtClean="0"/>
              <a:t>2. ________ </a:t>
            </a:r>
            <a:r>
              <a:rPr lang="en-US" dirty="0" smtClean="0"/>
              <a:t>- ____________ with __________ mouthparts.</a:t>
            </a:r>
          </a:p>
          <a:p>
            <a:r>
              <a:rPr lang="en-US" dirty="0"/>
              <a:t>	</a:t>
            </a:r>
            <a:r>
              <a:rPr lang="en-US" dirty="0" smtClean="0"/>
              <a:t>						This is the _______ destructive stage to plants</a:t>
            </a:r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b="1" dirty="0" smtClean="0"/>
              <a:t>3. ______ </a:t>
            </a:r>
            <a:r>
              <a:rPr lang="en-US" dirty="0" smtClean="0"/>
              <a:t>- A physically ____________ stage with </a:t>
            </a:r>
            <a:r>
              <a:rPr lang="en-US" dirty="0"/>
              <a:t>	</a:t>
            </a:r>
            <a:r>
              <a:rPr lang="en-US" dirty="0" smtClean="0"/>
              <a:t>						             	______________ changes to physiology</a:t>
            </a:r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b="1" dirty="0" smtClean="0"/>
              <a:t>4. ________ </a:t>
            </a:r>
            <a:r>
              <a:rPr lang="en-US" dirty="0" smtClean="0"/>
              <a:t>- The insect can now ____________ and</a:t>
            </a:r>
          </a:p>
          <a:p>
            <a:r>
              <a:rPr lang="en-US" dirty="0"/>
              <a:t>	</a:t>
            </a:r>
            <a:r>
              <a:rPr lang="en-US" dirty="0" smtClean="0"/>
              <a:t>						make offspring</a:t>
            </a:r>
            <a:endParaRPr lang="en-US" dirty="0"/>
          </a:p>
        </p:txBody>
      </p:sp>
      <p:pic>
        <p:nvPicPr>
          <p:cNvPr id="1026" name="Picture 2" descr="Image result for butterfly metamorphosis s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971205"/>
            <a:ext cx="5078012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8609" y="1069588"/>
            <a:ext cx="99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process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10109" y="1069588"/>
            <a:ext cx="1045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changes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71543" y="1371243"/>
            <a:ext cx="947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habitat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1609" y="1621384"/>
            <a:ext cx="601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diet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2867" y="1647880"/>
            <a:ext cx="1126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behavior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26400" y="2730500"/>
            <a:ext cx="34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9650" y="3292177"/>
            <a:ext cx="632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EGG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9650" y="3731912"/>
            <a:ext cx="884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LARVA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34070" y="3831898"/>
            <a:ext cx="129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Worm-like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97270" y="3831898"/>
            <a:ext cx="107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chewing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3704" y="4615204"/>
            <a:ext cx="762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PUPA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26991" y="4623866"/>
            <a:ext cx="101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inactive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64665" y="4933296"/>
            <a:ext cx="119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extensive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45218" y="5415629"/>
            <a:ext cx="885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ADULT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51808" y="5427468"/>
            <a:ext cx="127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reproduce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37488" y="4132022"/>
            <a:ext cx="71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332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9709"/>
            <a:ext cx="114681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(B) INCOMPLETE  </a:t>
            </a:r>
            <a:r>
              <a:rPr lang="en-US" dirty="0" smtClean="0"/>
              <a:t>- This has ____ stages		Insects with incomplete metamorphosis include grasshoppers,</a:t>
            </a:r>
          </a:p>
          <a:p>
            <a:r>
              <a:rPr lang="en-US" dirty="0" smtClean="0"/>
              <a:t>						     ______________, cicadas, _________, termites,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						     cockroaches, and bed bugs</a:t>
            </a:r>
          </a:p>
          <a:p>
            <a:endParaRPr lang="en-US" dirty="0"/>
          </a:p>
          <a:p>
            <a:r>
              <a:rPr lang="en-US" dirty="0" smtClean="0"/>
              <a:t>						     “INSTAR” – The developmental stage between _________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  </a:t>
            </a:r>
            <a:r>
              <a:rPr lang="en-US" b="1" dirty="0" smtClean="0"/>
              <a:t>   1. _____</a:t>
            </a:r>
          </a:p>
          <a:p>
            <a:r>
              <a:rPr lang="en-US" dirty="0" smtClean="0"/>
              <a:t>								   	         </a:t>
            </a:r>
          </a:p>
          <a:p>
            <a:r>
              <a:rPr lang="en-US" dirty="0" smtClean="0"/>
              <a:t>     </a:t>
            </a:r>
            <a:r>
              <a:rPr lang="en-US" b="1" dirty="0" smtClean="0"/>
              <a:t>2. ________ </a:t>
            </a:r>
            <a:r>
              <a:rPr lang="en-US" dirty="0" smtClean="0"/>
              <a:t>- Nymphs often ___________					              </a:t>
            </a:r>
          </a:p>
          <a:p>
            <a:r>
              <a:rPr lang="en-US" dirty="0"/>
              <a:t>	</a:t>
            </a:r>
            <a:r>
              <a:rPr lang="en-US" dirty="0" smtClean="0"/>
              <a:t>the adult but are ___________ in size.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As the nymphs eat, grow, and change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they _________ or shed their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_________________.  They gradually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look more and more like the adult.</a:t>
            </a:r>
          </a:p>
          <a:p>
            <a:endParaRPr lang="en-US" dirty="0" smtClean="0"/>
          </a:p>
          <a:p>
            <a:r>
              <a:rPr lang="en-US" dirty="0" smtClean="0"/>
              <a:t>     </a:t>
            </a:r>
            <a:r>
              <a:rPr lang="en-US" b="1" dirty="0" smtClean="0"/>
              <a:t>3. ________ </a:t>
            </a:r>
            <a:r>
              <a:rPr lang="en-US" dirty="0" smtClean="0"/>
              <a:t>- Insect now has ________ and</a:t>
            </a:r>
          </a:p>
          <a:p>
            <a:r>
              <a:rPr lang="en-US" dirty="0"/>
              <a:t> </a:t>
            </a:r>
            <a:r>
              <a:rPr lang="en-US" dirty="0" smtClean="0"/>
              <a:t>    	can reproduce						</a:t>
            </a:r>
            <a:endParaRPr lang="en-US" dirty="0"/>
          </a:p>
        </p:txBody>
      </p:sp>
      <p:pic>
        <p:nvPicPr>
          <p:cNvPr id="2050" name="Picture 2" descr="Image result for incomplete metamorphosis of a dragon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848159"/>
            <a:ext cx="3543300" cy="26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.instructables.com/FUM/0GRI/HBUZF77J/FUM0GRIHBUZF77J.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69" y="1993900"/>
            <a:ext cx="56999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2266" y="3301979"/>
            <a:ext cx="632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EGG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05945" y="29451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7540" y="601225"/>
            <a:ext cx="1367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dragonflies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05390" y="601225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aphids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82266" y="3862974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NYMPH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33436" y="3902143"/>
            <a:ext cx="117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resemble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6915" y="420922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smaller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13899" y="4728945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moult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44976" y="5009442"/>
            <a:ext cx="146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exoskeleton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12046" y="5794228"/>
            <a:ext cx="885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ADULT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13" y="5794228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wings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710466" y="1361042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moults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68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444500"/>
            <a:ext cx="115189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</a:t>
            </a:r>
            <a:r>
              <a:rPr lang="en-US" sz="20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  Examples of Metamorphosis</a:t>
            </a:r>
          </a:p>
          <a:p>
            <a:endParaRPr lang="en-US" sz="2000" dirty="0">
              <a:solidFill>
                <a:srgbClr val="FF0066"/>
              </a:solidFill>
              <a:latin typeface="Arial Black" panose="020B0A04020102020204" pitchFamily="34" charset="0"/>
            </a:endParaRPr>
          </a:p>
          <a:p>
            <a:r>
              <a:rPr lang="en-US" sz="20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	          </a:t>
            </a:r>
            <a:r>
              <a:rPr lang="en-US" sz="2000" u="sng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COMPLETE</a:t>
            </a:r>
            <a:r>
              <a:rPr lang="en-US" sz="20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				</a:t>
            </a:r>
            <a:r>
              <a:rPr lang="en-US" sz="2000" dirty="0">
                <a:solidFill>
                  <a:srgbClr val="FF0066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                </a:t>
            </a:r>
            <a:r>
              <a:rPr lang="en-US" sz="2000" u="sng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INCOMPLETE</a:t>
            </a:r>
          </a:p>
          <a:p>
            <a:endParaRPr lang="en-US" sz="1600" dirty="0">
              <a:solidFill>
                <a:srgbClr val="FF0066"/>
              </a:solidFill>
            </a:endParaRPr>
          </a:p>
          <a:p>
            <a:endParaRPr lang="en-US" sz="1600" dirty="0" smtClean="0">
              <a:solidFill>
                <a:srgbClr val="FF0066"/>
              </a:solidFill>
            </a:endParaRPr>
          </a:p>
          <a:p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dirty="0" smtClean="0">
                <a:solidFill>
                  <a:srgbClr val="FF0066"/>
                </a:solidFill>
              </a:rPr>
              <a:t>                                         </a:t>
            </a:r>
            <a:r>
              <a:rPr lang="en-US" sz="1600" dirty="0" smtClean="0"/>
              <a:t>Larva (maggot)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Eggs					    Pupa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  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       Adult</a:t>
            </a:r>
          </a:p>
          <a:p>
            <a:endParaRPr lang="en-US" sz="1600" dirty="0"/>
          </a:p>
          <a:p>
            <a:r>
              <a:rPr lang="en-US" sz="1600" dirty="0" smtClean="0"/>
              <a:t>                                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_________________</a:t>
            </a:r>
          </a:p>
          <a:p>
            <a:r>
              <a:rPr lang="en-US" sz="1600" dirty="0" smtClean="0"/>
              <a:t>								      ____________________</a:t>
            </a:r>
            <a:endParaRPr lang="en-US" sz="1600" dirty="0"/>
          </a:p>
        </p:txBody>
      </p:sp>
      <p:pic>
        <p:nvPicPr>
          <p:cNvPr id="2052" name="Picture 4" descr="https://d1zqayhc1yz6oo.cloudfront.net/1cd6508a614ce17fe9d3a0bffe896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839913"/>
            <a:ext cx="4817034" cy="38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fe cycle of the house fly, Musca domestica Linnaeus. Clockwise from upper left: eggs, larva, pupa, adul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7" y="2183605"/>
            <a:ext cx="4253237" cy="28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1382" y="5695440"/>
            <a:ext cx="1327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HOUSE FLY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16900" y="5914770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GRASSHOPPER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34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55600"/>
            <a:ext cx="1158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</a:t>
            </a:r>
            <a:r>
              <a:rPr lang="en-US" sz="3200" dirty="0" smtClean="0">
                <a:solidFill>
                  <a:srgbClr val="663300"/>
                </a:solidFill>
                <a:latin typeface="Impact" panose="020B0806030902050204" pitchFamily="34" charset="0"/>
                <a:cs typeface="Estrangelo Edessa" panose="03080600000000000000" pitchFamily="66" charset="0"/>
              </a:rPr>
              <a:t>SYMPTOMS OF PLANT DISEASE</a:t>
            </a:r>
          </a:p>
          <a:p>
            <a:r>
              <a:rPr lang="en-US" dirty="0">
                <a:solidFill>
                  <a:srgbClr val="333300"/>
                </a:solidFill>
                <a:cs typeface="Estrangelo Edessa" panose="03080600000000000000" pitchFamily="66" charset="0"/>
              </a:rPr>
              <a:t>	</a:t>
            </a:r>
            <a:r>
              <a:rPr lang="en-US" dirty="0" smtClean="0">
                <a:solidFill>
                  <a:srgbClr val="333300"/>
                </a:solidFill>
                <a:cs typeface="Estrangelo Edessa" panose="03080600000000000000" pitchFamily="66" charset="0"/>
              </a:rPr>
              <a:t>		</a:t>
            </a:r>
          </a:p>
          <a:p>
            <a:r>
              <a:rPr lang="en-US" dirty="0">
                <a:solidFill>
                  <a:srgbClr val="333300"/>
                </a:solidFill>
                <a:cs typeface="Estrangelo Edessa" panose="03080600000000000000" pitchFamily="66" charset="0"/>
              </a:rPr>
              <a:t>	</a:t>
            </a:r>
            <a:r>
              <a:rPr lang="en-US" dirty="0" smtClean="0">
                <a:solidFill>
                  <a:srgbClr val="333300"/>
                </a:solidFill>
                <a:cs typeface="Estrangelo Edessa" panose="03080600000000000000" pitchFamily="66" charset="0"/>
              </a:rPr>
              <a:t>			                     </a:t>
            </a:r>
            <a:r>
              <a:rPr lang="en-US" dirty="0" smtClean="0">
                <a:cs typeface="Estrangelo Edessa" panose="03080600000000000000" pitchFamily="66" charset="0"/>
              </a:rPr>
              <a:t>Common symptoms of plant disease include:</a:t>
            </a:r>
          </a:p>
          <a:p>
            <a:endParaRPr lang="en-US" dirty="0">
              <a:solidFill>
                <a:srgbClr val="333300"/>
              </a:solidFill>
              <a:cs typeface="Estrangelo Edessa" panose="03080600000000000000" pitchFamily="66" charset="0"/>
            </a:endParaRPr>
          </a:p>
          <a:p>
            <a:r>
              <a:rPr lang="en-US" dirty="0" smtClean="0">
                <a:solidFill>
                  <a:srgbClr val="333300"/>
                </a:solidFill>
                <a:cs typeface="Estrangelo Edessa" panose="03080600000000000000" pitchFamily="66" charset="0"/>
              </a:rPr>
              <a:t>				</a:t>
            </a:r>
            <a:r>
              <a:rPr lang="en-US" b="1" dirty="0" smtClean="0">
                <a:cs typeface="Estrangelo Edessa" panose="03080600000000000000" pitchFamily="66" charset="0"/>
              </a:rPr>
              <a:t>CHLOROSIS</a:t>
            </a:r>
            <a:r>
              <a:rPr lang="en-US" dirty="0" smtClean="0">
                <a:cs typeface="Estrangelo Edessa" panose="03080600000000000000" pitchFamily="66" charset="0"/>
              </a:rPr>
              <a:t> – When the plant turns ___________, but does _____ lack light</a:t>
            </a:r>
            <a:r>
              <a:rPr lang="en-US" dirty="0" smtClean="0">
                <a:solidFill>
                  <a:srgbClr val="333300"/>
                </a:solidFill>
                <a:cs typeface="Estrangelo Edessa" panose="03080600000000000000" pitchFamily="66" charset="0"/>
              </a:rPr>
              <a:t>		</a:t>
            </a:r>
          </a:p>
          <a:p>
            <a:r>
              <a:rPr lang="en-US" dirty="0">
                <a:solidFill>
                  <a:srgbClr val="333300"/>
                </a:solidFill>
                <a:cs typeface="Estrangelo Edessa" panose="03080600000000000000" pitchFamily="66" charset="0"/>
              </a:rPr>
              <a:t>	</a:t>
            </a:r>
            <a:r>
              <a:rPr lang="en-US" dirty="0" smtClean="0">
                <a:solidFill>
                  <a:srgbClr val="333300"/>
                </a:solidFill>
                <a:cs typeface="Estrangelo Edessa" panose="03080600000000000000" pitchFamily="66" charset="0"/>
              </a:rPr>
              <a:t>			</a:t>
            </a:r>
            <a:r>
              <a:rPr lang="en-US" b="1" dirty="0" smtClean="0">
                <a:cs typeface="Estrangelo Edessa" panose="03080600000000000000" pitchFamily="66" charset="0"/>
              </a:rPr>
              <a:t>WILTING</a:t>
            </a:r>
            <a:r>
              <a:rPr lang="en-US" dirty="0" smtClean="0">
                <a:cs typeface="Estrangelo Edessa" panose="03080600000000000000" pitchFamily="66" charset="0"/>
              </a:rPr>
              <a:t> – The plant _________, even with sufficient ________</a:t>
            </a:r>
          </a:p>
          <a:p>
            <a:endParaRPr lang="en-US" dirty="0">
              <a:solidFill>
                <a:srgbClr val="333300"/>
              </a:solidFill>
              <a:cs typeface="Estrangelo Edessa" panose="03080600000000000000" pitchFamily="66" charset="0"/>
            </a:endParaRPr>
          </a:p>
          <a:p>
            <a:r>
              <a:rPr lang="en-US" dirty="0" smtClean="0">
                <a:solidFill>
                  <a:srgbClr val="333300"/>
                </a:solidFill>
                <a:cs typeface="Estrangelo Edessa" panose="03080600000000000000" pitchFamily="66" charset="0"/>
              </a:rPr>
              <a:t>				</a:t>
            </a:r>
            <a:r>
              <a:rPr lang="en-US" b="1" dirty="0" smtClean="0">
                <a:cs typeface="Estrangelo Edessa" panose="03080600000000000000" pitchFamily="66" charset="0"/>
              </a:rPr>
              <a:t>ROTTING</a:t>
            </a:r>
            <a:r>
              <a:rPr lang="en-US" dirty="0" smtClean="0">
                <a:cs typeface="Estrangelo Edessa" panose="03080600000000000000" pitchFamily="66" charset="0"/>
              </a:rPr>
              <a:t> – Cells are _____________ by pathogens.  This may be accompanied</a:t>
            </a:r>
          </a:p>
          <a:p>
            <a:r>
              <a:rPr lang="en-US" dirty="0">
                <a:cs typeface="Estrangelo Edessa" panose="03080600000000000000" pitchFamily="66" charset="0"/>
              </a:rPr>
              <a:t>	</a:t>
            </a:r>
            <a:r>
              <a:rPr lang="en-US" dirty="0" smtClean="0">
                <a:cs typeface="Estrangelo Edessa" panose="03080600000000000000" pitchFamily="66" charset="0"/>
              </a:rPr>
              <a:t>				       by a foul ______</a:t>
            </a:r>
          </a:p>
          <a:p>
            <a:endParaRPr lang="en-US" dirty="0">
              <a:cs typeface="Estrangelo Edessa" panose="03080600000000000000" pitchFamily="66" charset="0"/>
            </a:endParaRPr>
          </a:p>
          <a:p>
            <a:r>
              <a:rPr lang="en-US" dirty="0" smtClean="0">
                <a:cs typeface="Estrangelo Edessa" panose="03080600000000000000" pitchFamily="66" charset="0"/>
              </a:rPr>
              <a:t>				</a:t>
            </a:r>
            <a:r>
              <a:rPr lang="en-US" b="1" dirty="0" smtClean="0">
                <a:cs typeface="Estrangelo Edessa" panose="03080600000000000000" pitchFamily="66" charset="0"/>
              </a:rPr>
              <a:t>NECROSIS</a:t>
            </a:r>
            <a:r>
              <a:rPr lang="en-US" dirty="0" smtClean="0">
                <a:cs typeface="Estrangelo Edessa" panose="03080600000000000000" pitchFamily="66" charset="0"/>
              </a:rPr>
              <a:t> - _______ tissue that turns brown or _________</a:t>
            </a:r>
          </a:p>
          <a:p>
            <a:endParaRPr lang="en-US" dirty="0">
              <a:cs typeface="Estrangelo Edessa" panose="03080600000000000000" pitchFamily="66" charset="0"/>
            </a:endParaRPr>
          </a:p>
          <a:p>
            <a:r>
              <a:rPr lang="en-US" dirty="0" smtClean="0">
                <a:cs typeface="Estrangelo Edessa" panose="03080600000000000000" pitchFamily="66" charset="0"/>
              </a:rPr>
              <a:t>				</a:t>
            </a:r>
            <a:r>
              <a:rPr lang="en-US" b="1" dirty="0" smtClean="0">
                <a:cs typeface="Estrangelo Edessa" panose="03080600000000000000" pitchFamily="66" charset="0"/>
              </a:rPr>
              <a:t>DWARFING</a:t>
            </a:r>
            <a:r>
              <a:rPr lang="en-US" dirty="0" smtClean="0">
                <a:cs typeface="Estrangelo Edessa" panose="03080600000000000000" pitchFamily="66" charset="0"/>
              </a:rPr>
              <a:t> – All or part of a plant is ____________ in size</a:t>
            </a:r>
          </a:p>
          <a:p>
            <a:endParaRPr lang="en-US" dirty="0">
              <a:cs typeface="Estrangelo Edessa" panose="03080600000000000000" pitchFamily="66" charset="0"/>
            </a:endParaRPr>
          </a:p>
          <a:p>
            <a:r>
              <a:rPr lang="en-US" dirty="0" smtClean="0">
                <a:cs typeface="Estrangelo Edessa" panose="03080600000000000000" pitchFamily="66" charset="0"/>
              </a:rPr>
              <a:t>				</a:t>
            </a:r>
            <a:r>
              <a:rPr lang="en-US" b="1" dirty="0" smtClean="0">
                <a:cs typeface="Estrangelo Edessa" panose="03080600000000000000" pitchFamily="66" charset="0"/>
              </a:rPr>
              <a:t>INCREASE IN SIZE </a:t>
            </a:r>
            <a:r>
              <a:rPr lang="en-US" dirty="0" smtClean="0">
                <a:cs typeface="Estrangelo Edessa" panose="03080600000000000000" pitchFamily="66" charset="0"/>
              </a:rPr>
              <a:t>– Plant parts become ______________ such as galls and scabs</a:t>
            </a:r>
          </a:p>
          <a:p>
            <a:endParaRPr lang="en-US" dirty="0">
              <a:cs typeface="Estrangelo Edessa" panose="03080600000000000000" pitchFamily="66" charset="0"/>
            </a:endParaRPr>
          </a:p>
          <a:p>
            <a:r>
              <a:rPr lang="en-US" dirty="0" smtClean="0">
                <a:cs typeface="Estrangelo Edessa" panose="03080600000000000000" pitchFamily="66" charset="0"/>
              </a:rPr>
              <a:t>				</a:t>
            </a:r>
            <a:r>
              <a:rPr lang="en-US" b="1" dirty="0" smtClean="0">
                <a:cs typeface="Estrangelo Edessa" panose="03080600000000000000" pitchFamily="66" charset="0"/>
              </a:rPr>
              <a:t>TUNNELING</a:t>
            </a:r>
            <a:r>
              <a:rPr lang="en-US" dirty="0" smtClean="0">
                <a:cs typeface="Estrangelo Edessa" panose="03080600000000000000" pitchFamily="66" charset="0"/>
              </a:rPr>
              <a:t> – Insects ________ their way through the leaves and stems</a:t>
            </a:r>
          </a:p>
          <a:p>
            <a:endParaRPr lang="en-US" dirty="0">
              <a:cs typeface="Estrangelo Edessa" panose="03080600000000000000" pitchFamily="66" charset="0"/>
            </a:endParaRPr>
          </a:p>
          <a:p>
            <a:r>
              <a:rPr lang="en-US" dirty="0" smtClean="0">
                <a:cs typeface="Estrangelo Edessa" panose="03080600000000000000" pitchFamily="66" charset="0"/>
              </a:rPr>
              <a:t>				</a:t>
            </a:r>
            <a:r>
              <a:rPr lang="en-US" b="1" dirty="0" smtClean="0">
                <a:cs typeface="Estrangelo Edessa" panose="03080600000000000000" pitchFamily="66" charset="0"/>
              </a:rPr>
              <a:t>HOLES</a:t>
            </a:r>
            <a:r>
              <a:rPr lang="en-US" dirty="0" smtClean="0">
                <a:cs typeface="Estrangelo Edessa" panose="03080600000000000000" pitchFamily="66" charset="0"/>
              </a:rPr>
              <a:t> – When insects _______ on leaves, or pathogens ______ spots on leaves</a:t>
            </a:r>
          </a:p>
          <a:p>
            <a:r>
              <a:rPr lang="en-US" dirty="0">
                <a:cs typeface="Estrangelo Edessa" panose="03080600000000000000" pitchFamily="66" charset="0"/>
              </a:rPr>
              <a:t>	</a:t>
            </a:r>
            <a:r>
              <a:rPr lang="en-US" dirty="0" smtClean="0">
                <a:cs typeface="Estrangelo Edessa" panose="03080600000000000000" pitchFamily="66" charset="0"/>
              </a:rPr>
              <a:t>				    that ultimately fall out</a:t>
            </a:r>
            <a:endParaRPr lang="en-US" dirty="0">
              <a:cs typeface="Estrangelo Edessa" panose="0308060000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8" y="1054387"/>
            <a:ext cx="3217992" cy="5129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4600" y="1612900"/>
            <a:ext cx="886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yellow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35646" y="1612900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not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146300"/>
            <a:ext cx="92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droops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2925" y="2120900"/>
            <a:ext cx="80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water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717800"/>
            <a:ext cx="125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destroyed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4013" y="3017867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odor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0479" y="3520671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Dead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0999" y="3520671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black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4600" y="4046627"/>
            <a:ext cx="105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reduced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136" y="4600402"/>
            <a:ext cx="1365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malformed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8629" y="5181600"/>
            <a:ext cx="74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chew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3513" y="5683399"/>
            <a:ext cx="659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feed</a:t>
            </a:r>
            <a:endParaRPr lang="en-US" sz="2000" b="1" dirty="0">
              <a:solidFill>
                <a:srgbClr val="3399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7821" y="5683399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kill</a:t>
            </a:r>
            <a:endParaRPr lang="en-US" sz="20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419100"/>
            <a:ext cx="114935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  <a:latin typeface="Impact" panose="020B0806030902050204" pitchFamily="34" charset="0"/>
              </a:rPr>
              <a:t>PLANT PATHOGENS  </a:t>
            </a:r>
            <a:r>
              <a:rPr lang="en-US" dirty="0" smtClean="0"/>
              <a:t>-  The _________ pathogens are the most prevalent ________ of plant disease and include</a:t>
            </a:r>
          </a:p>
          <a:p>
            <a:r>
              <a:rPr lang="en-US" dirty="0"/>
              <a:t>	</a:t>
            </a:r>
            <a:r>
              <a:rPr lang="en-US" dirty="0" smtClean="0"/>
              <a:t>	                              fungi, ______________, viruses, and nematodes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CRITERIA OF A SUCCESSFUL PATHOGEN: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The pathogen must be ________ a</a:t>
            </a:r>
          </a:p>
          <a:p>
            <a:r>
              <a:rPr lang="en-US" dirty="0"/>
              <a:t> </a:t>
            </a:r>
            <a:r>
              <a:rPr lang="en-US" dirty="0" smtClean="0"/>
              <a:t>         susceptible _______ plant</a:t>
            </a:r>
          </a:p>
          <a:p>
            <a:endParaRPr lang="en-US" dirty="0"/>
          </a:p>
          <a:p>
            <a:r>
              <a:rPr lang="en-US" dirty="0" smtClean="0"/>
              <a:t>2. The pathogen must be in its 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     form called an “inoculum”</a:t>
            </a:r>
          </a:p>
          <a:p>
            <a:endParaRPr lang="en-US" dirty="0"/>
          </a:p>
          <a:p>
            <a:r>
              <a:rPr lang="en-US" dirty="0" smtClean="0"/>
              <a:t>3. The pathogen is _____________ to the plant</a:t>
            </a:r>
          </a:p>
          <a:p>
            <a:r>
              <a:rPr lang="en-US" dirty="0" smtClean="0"/>
              <a:t>          by a vector such as wind, __________, rain,</a:t>
            </a:r>
          </a:p>
          <a:p>
            <a:r>
              <a:rPr lang="en-US" dirty="0"/>
              <a:t> </a:t>
            </a:r>
            <a:r>
              <a:rPr lang="en-US" dirty="0" smtClean="0"/>
              <a:t>         and humans</a:t>
            </a:r>
          </a:p>
          <a:p>
            <a:endParaRPr lang="en-US" dirty="0"/>
          </a:p>
          <a:p>
            <a:r>
              <a:rPr lang="en-US" dirty="0" smtClean="0"/>
              <a:t>4. The pathogen must find a _______ open to</a:t>
            </a:r>
          </a:p>
          <a:p>
            <a:r>
              <a:rPr lang="en-US" dirty="0"/>
              <a:t> </a:t>
            </a:r>
            <a:r>
              <a:rPr lang="en-US" dirty="0" smtClean="0"/>
              <a:t>          infection</a:t>
            </a:r>
          </a:p>
          <a:p>
            <a:endParaRPr lang="en-US" dirty="0"/>
          </a:p>
          <a:p>
            <a:r>
              <a:rPr lang="en-US" dirty="0" smtClean="0"/>
              <a:t>5. Environmental ______________ must be favorable</a:t>
            </a:r>
            <a:endParaRPr lang="en-US" dirty="0"/>
          </a:p>
        </p:txBody>
      </p:sp>
      <p:pic>
        <p:nvPicPr>
          <p:cNvPr id="3074" name="Picture 2" descr="Image result for plant pathogen 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511300"/>
            <a:ext cx="5377814" cy="443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508000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biotic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2466" y="508000"/>
            <a:ext cx="78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cause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8792" y="809655"/>
            <a:ext cx="1051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bacteria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9624" y="2133600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near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438400"/>
            <a:ext cx="648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host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7588" y="2956539"/>
            <a:ext cx="122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infectious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8641" y="3769339"/>
            <a:ext cx="1378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transferred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7588" y="4087423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insects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358" y="4900223"/>
            <a:ext cx="564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site</a:t>
            </a:r>
            <a:endParaRPr lang="en-US" sz="2000" b="1" dirty="0">
              <a:solidFill>
                <a:srgbClr val="66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4884" y="5723746"/>
            <a:ext cx="1295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</a:rPr>
              <a:t>conditions</a:t>
            </a:r>
            <a:endParaRPr lang="en-US" sz="20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0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363</Words>
  <Application>Microsoft Office PowerPoint</Application>
  <PresentationFormat>Widescreen</PresentationFormat>
  <Paragraphs>529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Aharoni</vt:lpstr>
      <vt:lpstr>Arial</vt:lpstr>
      <vt:lpstr>Arial Black</vt:lpstr>
      <vt:lpstr>Berlin Sans FB Demi</vt:lpstr>
      <vt:lpstr>Calibri</vt:lpstr>
      <vt:lpstr>Calibri Light</vt:lpstr>
      <vt:lpstr>Cooper Black</vt:lpstr>
      <vt:lpstr>Courier New</vt:lpstr>
      <vt:lpstr>Estrangelo Edessa</vt:lpstr>
      <vt:lpstr>Gill Sans Ultra Bold</vt:lpstr>
      <vt:lpstr>Impact</vt:lpstr>
      <vt:lpstr>Lucida Console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ctraina</dc:creator>
  <cp:lastModifiedBy>ctraina</cp:lastModifiedBy>
  <cp:revision>104</cp:revision>
  <dcterms:created xsi:type="dcterms:W3CDTF">2017-09-14T18:39:45Z</dcterms:created>
  <dcterms:modified xsi:type="dcterms:W3CDTF">2017-10-11T19:50:17Z</dcterms:modified>
</cp:coreProperties>
</file>