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990099"/>
    <a:srgbClr val="663300"/>
    <a:srgbClr val="FF3399"/>
    <a:srgbClr val="FF00FF"/>
    <a:srgbClr val="FF3300"/>
    <a:srgbClr val="000066"/>
    <a:srgbClr val="00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6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9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8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7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5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1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39156-50CB-4557-8BD7-32DAA2425D1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BFC2-6767-4499-B999-1B6FBA6D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4" y="458386"/>
            <a:ext cx="848590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TYPES OF REPRODUCTION  </a:t>
            </a:r>
            <a:r>
              <a:rPr lang="en-US" dirty="0" smtClean="0"/>
              <a:t>- Reproduction is the production of  				                              _____________ and is necessary for the 				                              continuation of a _____________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sz="2400" b="1" dirty="0" smtClean="0"/>
              <a:t> TWO TYPES OF REPRODUCTION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1400" b="1" dirty="0" smtClean="0"/>
              <a:t>          clone                   </a:t>
            </a:r>
            <a:r>
              <a:rPr lang="en-US" sz="1400" b="1" dirty="0" err="1" smtClean="0"/>
              <a:t>ameb</a:t>
            </a:r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Paramecium</a:t>
            </a:r>
          </a:p>
          <a:p>
            <a:r>
              <a:rPr lang="en-US" sz="1400" b="1" dirty="0" smtClean="0"/>
              <a:t>reproducing</a:t>
            </a:r>
          </a:p>
          <a:p>
            <a:r>
              <a:rPr lang="en-US" sz="1400" b="1" dirty="0" smtClean="0"/>
              <a:t>  asexually</a:t>
            </a:r>
            <a:endParaRPr lang="en-US" sz="1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93144"/>
              </p:ext>
            </p:extLst>
          </p:nvPr>
        </p:nvGraphicFramePr>
        <p:xfrm>
          <a:off x="1371600" y="2183650"/>
          <a:ext cx="6096000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ASEXUAL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SEXUAL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the ________ (“recipes”)</a:t>
                      </a:r>
                    </a:p>
                    <a:p>
                      <a:r>
                        <a:rPr lang="en-US" dirty="0" smtClean="0"/>
                        <a:t>come from a ________ parent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offspring</a:t>
                      </a:r>
                      <a:r>
                        <a:rPr lang="en-US" baseline="0" dirty="0" smtClean="0"/>
                        <a:t> receives ______</a:t>
                      </a:r>
                    </a:p>
                    <a:p>
                      <a:r>
                        <a:rPr lang="en-US" baseline="0" dirty="0" smtClean="0"/>
                        <a:t>its genes from the mother in</a:t>
                      </a:r>
                    </a:p>
                    <a:p>
                      <a:r>
                        <a:rPr lang="en-US" baseline="0" dirty="0" smtClean="0"/>
                        <a:t>the ______ and half from the</a:t>
                      </a:r>
                    </a:p>
                    <a:p>
                      <a:r>
                        <a:rPr lang="en-US" baseline="0" dirty="0" smtClean="0"/>
                        <a:t>father in the ________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Offspring are genetically</a:t>
                      </a:r>
                    </a:p>
                    <a:p>
                      <a:r>
                        <a:rPr lang="en-US" dirty="0" smtClean="0"/>
                        <a:t>____________</a:t>
                      </a:r>
                      <a:r>
                        <a:rPr lang="en-US" baseline="0" dirty="0" smtClean="0"/>
                        <a:t> to the one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parent.  They are _________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Offspring ____________ but</a:t>
                      </a:r>
                    </a:p>
                    <a:p>
                      <a:r>
                        <a:rPr lang="en-US" dirty="0" smtClean="0"/>
                        <a:t>are _____ identical to either</a:t>
                      </a:r>
                    </a:p>
                    <a:p>
                      <a:r>
                        <a:rPr lang="en-US" dirty="0" smtClean="0"/>
                        <a:t>of the ______</a:t>
                      </a:r>
                      <a:r>
                        <a:rPr lang="en-US" baseline="0" dirty="0" smtClean="0"/>
                        <a:t> parents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Asexual reproduction uses</a:t>
                      </a:r>
                    </a:p>
                    <a:p>
                      <a:r>
                        <a:rPr lang="en-US" dirty="0" smtClean="0"/>
                        <a:t>a process called ___________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Sexual reproduction</a:t>
                      </a:r>
                      <a:r>
                        <a:rPr lang="en-US" baseline="0" dirty="0" smtClean="0"/>
                        <a:t> uses</a:t>
                      </a:r>
                    </a:p>
                    <a:p>
                      <a:r>
                        <a:rPr lang="en-US" baseline="0" dirty="0" smtClean="0"/>
                        <a:t>____________ to make eggs &amp;</a:t>
                      </a:r>
                    </a:p>
                    <a:p>
                      <a:r>
                        <a:rPr lang="en-US" baseline="0" dirty="0" smtClean="0"/>
                        <a:t>sperm, then ___________ to</a:t>
                      </a:r>
                    </a:p>
                    <a:p>
                      <a:r>
                        <a:rPr lang="en-US" baseline="0" dirty="0" smtClean="0"/>
                        <a:t>grow and develop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oldschool.com.sg/modpub/17927971804582457c646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47310"/>
            <a:ext cx="1188890" cy="6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QTEhUUExQVFhQVGBcWGBcXGBoZGRgdGxcXGRsWGBsbHSggHxslGxsbITEhJSkrLi4uGh8zODMsNygtLisBCgoKDg0OGhAQGywkICQsLDQvLC8sLCw0LDQsLDQsLCwvLCwsLCw0NCwsLCwsLCwsLCwvLCwvLCwsLCwsLDQsLP/AABEIAMwA9wMBIgACEQEDEQH/xAAcAAEAAgMBAQEAAAAAAAAAAAAAAwQBAgUHBgj/xABAEAABAwMCBAMFBgUCBAcAAAABAhEhAAMxEkEEUWFxIoGRBQYTMqEHQrHB0fBSYnLh8RQzQ4KSsiNTY3Oi0tP/xAAaAQEBAQEBAQEAAAAAAAAAAAAAAQIDBQQG/8QAJhEAAgIBBQACAgIDAAAAAAAAAAECESEDBBIxQVFhBSKBsRMVcf/aAAwDAQACEQMRAD8A8OpWaVCmKUpQClKUApSlAKUpQClKUApSlUClKUApSlAKUpQClKUApSlAKUpQClKUApSu3wns5Fm0L/EpfUHsWCSDdn/cW0psjnBWYSRKgFHMHA3PhG7pa2CE6iQHPJLl1Eb6XaHZ6U43jF3VallzgAABKRslKRCUjYCKxQENKxSoDNKUqgxSlKgFKUoBSlKAUpSgFKUoBSlKoFKUoBSlKAUpWQHgUBipOHsKuKCEJUtaoCUgqUewEmu3Y9gJtAL45ZspZ02QH4i5yZBi2k/xLboFVrxXvIoINrhUDhrJDKFsk3Lg/wDVu/MreAyZ+Wha+TYe6lxP+/d4fhjnTeujX527YUseYFaJ9j8Nvx9l+lriCPraH4Vw6UFr4O4fY/Dbe0LHna4n/wDKsq9l8GkTxxVzFvh7h9NZR+VcKlBf0d4cfwlmbFld643+5xWnQDzTYQ4J/rUodK5HG8Wu6tVy4orWouVHJ2HYAQAIAAFQUoLFKUoQUpSoBWaxSgM1is0qgxSlKgFKUoBSlKAUpSgFKUqgUrIDwK71wW+D8JSm7xf3gsBVvh/5SkxcvDcKdKcMpT6Qo5vB+yb11OpFs6Bm4pkWx3uKISPM1fs+wraZ4ji7Fsfw2yeIX5C06PVYrlcZxly6orurUtR3UST2nA6VBQuDtL4ngkf7dm9eLfNeuC2knn8K0NQHT4prCPeS6iLCbXDwz2UALb/3Varv/wAq41KCza4sqJJJJJckySTkk861pShBSlKAUpSgFKUoBSlKAzWKzSoBSlKoFKUoBWKzWKgFKUoBSlKAUpSgFKV1vY3ssLBvXiUcNbLLWPmWWf4Np83CPJIOoxkErLPspuGs/wCqUB8ZZKeFBnSUll8Q38vyo/nc/crgk1d9se0lX7hWQEpACUIT8ttCYShPQDfckkyTVGqVvxClKUIKUpQClKUApSlAKUpQClKUApSlAfVWvs949X/BCQ7HVctpbr82OoqfhPs145eU20Y+dYeX2S52+te4C6nALHG7cy455+tVV3ksBgud8832ODHSvNe7n9HsR/Hwv08U4z7POOR/w0r/AKLifwUQfpUXE+4PHoS5sE5hK0KVAeEhTnyevdMD+ITtPao7mlhCexk/471Fu9T6L/r9N+s8HPubxzE/6W7BIbTMNhOSJyA1c/iPY/EIVpXYupVq0sUK+aTpESWBPka/Q/xhnS4JAhik9ema3HEOQAYkAHtvyg1tbuXqRh/jo+Nn5pWgiCCDBmMyDWtfpi/ZSoabtsLSQQygF5BBEjkSJ61zuO92eFvQrhrSgzaggIIAeHQygB0NbW8Xwcpfj2upI/PFYr2e/wDZlwSyGVftDEKSsEz/ABJcZG+3c1yOL+yQuRa4mfui5bZ+6kqMf8tdFudN+nB7PVXh5fSvqPa3uFxtifhfFT/FZ/8AEhiXKQNQEGSBXzd6ypCilaSlQylQII7gzXeMlLpnCUJRw0aV6D7I+yfibtpFy5dRZ1jUEqSoqSNgsQyjlp6sYq59lfuP8RSOM4gNaQdVpB/4hBhZf7gOP4iOQn0L3j94EjwIJDbvk1tJJWzpp6V5Z8Ar3P8AZnBAr4y+q8yf9sEIJUzEW0pUVrnBdKR947V577X9qrvqDslCHFu0kMi2kl9KR+JyTJJNfQfaN7VReu2kJL/CSQo9VKfT5AD1NfIVkzq0pNR6FKUochSlKAUpSqBSlKAUpSgFKUoBSlKAUpSgP0lpdwRIfZt/3k8tqjSogTjO5Y79ZmOnatF3Dl37H6tWmuAxnv0rwsvB+tapG5uMG2LdRP5Yitl3S45ER5D+1RWtioAg9tx/cZoUlpBbIJeM4cft6hcFzUnz5w74dt9pasG4FHUQkkRidzI5QfzquLhBEMS0bHMvjoQedZZtyl5E9Nt2NWzPAsrSAHcgGYON55nvWfjS5AOHKXDtD8v2aqAzCmJZ3DEcyfWt13ihcsPqJfeN9jh6vJmeHhcXxAEsQFQc7zI5RmtEqPOA0FjkAwdsnn+sa7wKWLS7euD0cg9qwo6gxBTzS3TblLxUbIok6ixCgoyDJ2Lu0AOC+em9Q8Ui1fCk3rQUlmZYcf8AKYaA5bpUVpeAEuxcg/j9D9BUtopWkgvMiWUP5kk79I/XWjJRkmzOrC4tHJ9te3ghIt2gwCQkBIaBAAAwAIbpXzHt72dxqbXxbNkrJyxBWjr8PJJ2blvX0Hsz2EtNwq1BStUAhjJGH6PPSK7dvi1pBc4BcFMAB4Dl+tfbqbpt4PljtLjl5/o/ONxJBILuDL5fd+taV+g/bHsDhOM/37QKylk3UOlR2DEGWH8b7V5x7w/ZnxFnx2CL6M6RFwDqnBzsX6CukN1CWHg8/V2WpDKyfB0re5bKSQQQQSCCGIIyCNjWlfSfGKUpQgpSlAKUpVApSlAKUpQClKUApSlAfoA8ZqEAYfuTtDNUGrAIjluOc7RHmKz8XUlXiww2cchHpmoTxLM6mk5g9WPavDo/X4L1q4QHBEDJI8h3lvIVOi60NBO4x4hjn/iub8ZJnUpy7OI+Zx1kPRF9sqIcu8s5O3eIcSRWZBRVHRUEt97T8wMadt9i4+o51GbxkKEtDYbLjbY1DaWpm3mC2QoDJfr5PWy1DSCSYmT6wB1HkayWjFpTsCC7tsW/q/e1bpv+JnJy4HlHTPTFU21FpxkDB/e3ICtgkhRMunSQGfI/HarRWvk6FxYOJcmByOe0NBNYF0eHUWaNSfKM9TVUXCSWEAuUnvyMuwzzNb3VgCMOD54Mt+2oFHCLQvlpyfvDly69/wAaktksQeeesHbB71SAKHA3Yjmzf49KsKvEyRBYduu/ashxXhlNz+AkEFwDuWnfnVxVycNrfUDiN+UvtXOOSFPDP2f+7+fSpLXEQ0EAxvEOPRvrWlIy4fB1kXdAkJ7AQ/67tHrWxviQIEyQ4IYQY2O7P+NUEAKMFhmC+z4/LpU6bpAw/YyJZ/XfvzrfJ0fO4Lv0p+1fdbheM1m/bClKHzpZN0AEkaVYcaiWIOA+AK8l99PcG7wb3LZ+Lw+dcakPgLSP+4R2cCva+HvPLyk5cjBwW6d5qwi4CWJguXHWWdsHl3rtpa7hR8mvtlO8H5aasV7171+4VnjApaQLXEANqSGSWf50tIbBy2mvG/eD3ev8HcKL9splgpjoVAPgUQAfymvQ09aM19nlauhLTf0cmlZasV1OApSlAKUpQClKVQKUpQClKUB7PxelnG7KYQG2xmfSa1TeC0keF3CWZwS7eZglx+VOIZtRGckwB0/cdnrCbZHi5vykAO31HPL149n61xyS2uFZ9JJ/hA2P+X9atG6DKkkEjlO8h9iY5VWK+Z2jG2xffZ+dBdJQN2LONy7Mx6Ax3rm7Z0VRLaeIgDYZ+oIAG7flW95elTpOoH6BnqlpyS7PIGxeYA8vP1wsoAZyGJ9NyRy2qUaR0XDpUkFj5bOwfpGd61uLiCWJYx9WJZv7YqpwqiIUYhp26FufT9KnXxA8QJIUGKSMKGP7dxUaKZ1OUnBE6gwDdXwOWK3VdZagE6kkyD137/r51Cm9gBmV13Mx0z51soCFPiG37+efPepZaJ7fES3JhPIc8vsH6Thqmtnwkc99unc4/b1TF8hThLhg/WP3FY4fiWTplncFti04/bVGSvguKSSZMt5EbEGNnisWEEsRkTp8tuuO71D8UqDF9QjkRzb985mpLCyoCBrDkc5dh6jt+RYZl9E1pYaUqBkOPLZ8RUq74AYAMTkhhliOTMTVNNxiXcgE5Hp9N+561JZUnMycjcPDjJ/vipZJL1lqzcDnr8pBz07yz1asXId5AMRmHO7H6TiqZWUthy4bY4IIeHqQ3QQJDwCQJYnBBAmrZzas6SL5jxMDDscggj8d8sa19qcHa4m0q1eSF241JJ3cELcFwRhx1k4qpbAc6XId2LbuX2HTbFXLF0B5LdcnoeY7ZeukZvo+fU00eQ++/wBm9zhgq9wz3eHiPmuoiSoAAFI/iGH6E18A1fqXheIDNOkiByjEznfoK+C97Ps2tcQbl7h1/Dvq8ZQW+EtwPlb5XU5eZJjl6GnuVX7Hla2zadxPFqVY47gl2Vqt3UqQtJZSVBiP7bvvVevrTs+BqhSlKEFKUqgUpSgFKUqA9jvKYkEukEghpDuN9+9VLfDnAgQQBiQ3rgVvxLlgklwDESP5jl4dy1UuDJLpU4APzGOhD7jINeUliz9ROWao6SrgAAKgFPuA7Pkt+H4NUIuBLKSY+6SfClo0vu4wThqjSpwSygWZgxADM4kvv+4qrcug6iN5YODLRjl6FqzRpSZ0lXCCUksojLHTD8hExjnU5UCEkhlPkdIYgCdy+Qag4MuHYHwkDtHI/thvheIYEKIfYMJYc53rDWTsnSstquRKXcwMAvHgnZnf9KkCwZUwV0Y4OMwGHaOtVbClEeJmGANW5Z58qkVcKiysyxJZ2iDvlur9qjRuLNVrESdnJDu2cdSd4q78fnhnn5sgB+eX61zrqDqYjSWgDB8j2eT+FTlZ3Adsn5dy/d/KstGolorjtuAObn08tqzcEguGbO4dp5PjtWlgh9IEEEs3YtMh8Z26URcISfQln9ev61GETrJZmHhA5uMAY2b/ADWTdLAsSoB8ZDB2yD6vmoEAhUuQeeOoGcCPWp7bYBjZ+frO29ZwSiO1xBBcjwqDFy+nH6gelbWFSzktDGGIlzO/51CSdKgzgpIO+xH61vbtpKQBCti+e/VxQPBct3BrGrtzLc+zGtrVzUnBDep8X4v5zVPhlhTqLsPF0gvH+N6t20sFE+Rl3383ehlli2mdbuM5EnceR5OI71Nw3EB28SXdxAfLQ+w/KqlhYcqedgZfIL4Z32ffpWyLjkuGKYcPGS4fIDZbetRdGJK8HTBJOrdKWMs7c/L8RW3CqPiAMnVpJ65+jVStKLuMzDu5B/SalspdIIJYsWOeUYDY2jlVtnFxOJ78+6g45KG0i+iAvYpYwogSNbHdnOJrxX2v7MucPdVaup0rQWPI9Qdwedfo+8QlLkOGDx5P3cP68q4Xvh7q2+OtAfLcRq+HcDb7LcSkkcxl6+vb67h+sujztztVNco9ngFKs+0OAuWVm3dQULTkH8QcEHYiDtVavSTs8hqhSlKEFKUqgUpSgPWjfclykOYLv823f8JqmtCy4AcSWglzHhbqetSXFo1qYh0+JncQQwEYbbpWty4kmSATI0nDJDuN55da8hOj9RLKFsKSAThRlLB3Gym3z+zUaLoCiCSzO4hiGz1xB5VLd+UsQ2oBgYJYeJhJALzNamyTc8ZkHxYnE8+QfpTvsrXHos2rGiUqjS07OXLFmGG6itLttwCQAcMSZAcy0k59WrZN4ImSnoRu3N9u+Kwt16ktpImQQp9jOxcFu/Ks+m+Koyi6yHLltmJAYFzjmSYnpiov9ahYwHdgk83y45Gc1jgbx1FKnCg/LEggTBcVI6MgaDbJIUdLOSXj+bl2y1Xrsyn1RYVcU4dyDDajzcntmtTe0rDOfmAhyJB1F9pxyrW2tK2YkZENABjP7iloiQojwwSzGR8w+kd650dky7Z4pxEgGJl3J5k4YsfyoOIAcBgUEEMYEOBtEO1UuHuAHqrVIByZ7NmD/ia4gbQC7GfCwTpDZkDpWaN8reS0RqWJYgkCCwyI9fptUti8W/pVsSIbZxJqgA5DnAaBONh5gemMVbN4m2RPaOYlvz61lmrwSXlEF3+dy5JZufbH1qe2dLkEvDNs4Y5G8/uKqC4Srxdw+MHbkS/pWbq9NwJJIw+qQMT12oTBYStLmGSoyBLgiG338zUnDoggSBIHTo09fV6rruy2W7y8NIy+39qlt39PiBdixbcAACcCB9RUGH0W7SEsgpfUTJfke/I/StlByYY7u/MFv3IjzpC3qTqA8T/RoiepHarBWxHJ8idvo4+tGSizw8MRuZHbc+rGa3QRs7AgRs6k8i2R9RUNpOlRV8w3gFwRlsvOKs8PdGr6OXM8x1atJnOXyTG7pLEln1pIJBE/Lnz5R1qUL0u5+YOkDaQ4PVy+RVRN5ihjpicks7vjDnzxFEboVgGCc5SxDjZhjnW7wceJyvfj3V/1vDgoSBxKB4CWdYGberDSWln714bfsqQopWkpUIIIYg8iDX6VKCwQ5mQdixAL8o/Tma+H+1D3U+NaPGWwPiWkj4gH30D73dIHoG+6H+vbavF8H0eXvNBSXNdnj1KyaxXoHlClKVQKUpQHpC1Ag6QnX8oECSQ4PRir950tKDEKCgbhhLP4uheA8nOBRQBSynCSFaQwAgOS+XjpvWiOOtrGoqJLECAzy8c2efNq8qj9PLs34K5qWq0SIJ8QIcKZTDrsDjfpUXEXjcYGWLw+5SG8mDjb61jjUg6VtLh9J8R20idL4LtPPNScMUlKVETuzYCRLPGCd6fYS8LHEIUC51Y0s0MWAU/96sW7pCkkFxpAMORpg7znJAqpaUoKCVhJSpwlTQxTBPIyIl5qS7sVknYA+Ek6Wgggkl2nlWH9m4/RI4cLABCWOzHm39Tdf00SpYJ0gALGWcwXDBnHPqwFbJUhCgFqJKgxKsp0gJDMGy+N/rPbuoSQzBwzBw+zgnBlpHpUujXHkRcOssDGoEhW0cv6uf5VMhICv/DJcucF+4G3idwemYrU3XKlaJ1SYwWycSCz/jXMXxBTeAJIcliZBlmDZkvNRKzTeC9wd8EB2AJYvsQNxl/mjFWeIdaA/wB4iSWPn1jlVBVwpVgBwztBaCD2fz86X+LCdCNSVaioBiw5EdCHxTjbwaXRft6obYaSJLk/WA9Yt8UQGAy/QjLuBnYdH5zWpLAKCnIAnDJJ6jI07btWtxQ+e248QBG0nPN5ArNWW6L9y+QbQmBpcT2bEQzdql41blJOHYvEAGWOOdURaI0lwSZlgzflH51a4ouAYD6XbEyMDn02rLQssXkbBsEBubxtMP2etEKCkkbAh+bHVzMt15VWUs+Ap1Ezqz03ftB51Jbvuymnl5Y5N+lSsF9L1xTnwmQrbl0z09asXLgIIy8wGYgDENsfWudZU4cKEfM+f29ScHdGp1buW8yWfYRnnyqUG16X/itiZILbRBffImpbKxrYxggthREkDec1RurcMebEjcYc+YxyFSJujUxJIIChJdJY528pqE7ReS5LnAPzABgXkCJDfl5WVXkqUoGQ57hogjn0qgE+EAFwQO6WcQ8OfxqZhBwQQOWorGfWtKRzlFFkqaVZEvG+/eHzU/C3SCp5TOe5MjYEc6oXp8RcCHZwSxzj0qyi8A3icGJlwwyf3g10s5OODx77Q/db/R3tVpJ/09z5MkIV9625JJbIeW5sTXyNfo3iuDtX7K7N0EoUGIgmMaSRkc9vw8A9ucD8DiL1l3+FcWh+YSogGvS2+rzVPs8Pd6H+OVrplGlKV9B8YpSlUH2XGcQFJjxHUGUBkw+w6mpeISlSOaBJ6EuHJHQPt9KpITkuwSzi4GHI6W8vQvUdu2Qp0kp8UBi85A5D8q+Cke85MtI4gpXqCVnRzHywn5WEP4cHHU10EcYhQFxgVB/EBI0gk83P73iqslCTOhw6TLs5Cocs+/ftWnD8SHn7zGCCDJfJzmOQrnJWdoY9LHEHUoDPi0h5b+Zxt0qzxa2UAGAgpyQPCHdUuGj1rje0Wd0aUqUudoaD6mTXQX7RdEArJBOCQwUD66gNmMbio4vDRqM7bTLYtlfhWAPD4dwWBJ2gOBM71LwsFWpUFkgzDsyh+DRl9gaqW1kC3dJ0lISCjKjOoEF3MbbbYmZdz4jl4AcqKpl2LAbJGWyWJrDTOqku2WhxAS4IJBEmQ2HHhGZH05NXMXdKUhTYJdRYKdxpLFsxtknvVbhvAVutQKQwS0ASnSH8vI+nWW1xKYAJVBLEF9QktB3B2IHOo1xKpXk1tcRABcFzJ3DdcD86g4hOkaSQfEDIgGf7TU9u8lVpQWCSIIOnLh5OWI2y5zWbNwLtvJKSlTgSdRGTy3nY+dTo0sklu7rBcvzLZd5nboKmUAS0jzDxpzyFV1qIJYulwPE8MHGT1/Fqmv2SlHiIBGH6sWcDp9eWcmrwXviaLhCm0qAPUliwYY35bnpWi7eqElLgfKX5dcB371UKlKUkhwwCX9IPUO1WLd4nUAfECEkF428vPrUrIzRtZuSWAjYCA0Y555/SpbaSWJgABiwyxmNgfx61GlWkJU5d2PV3l+hz/kUuq1FpCUtOAIcFn6+tTwt5wWVKDgn5cFz1glml4fpFLSgSQWYBsYk6R09eVbcHpDhRcpE4KZAO79vrtWvCIfwktuOjNOH37YrNiqJVHSQFDIjtncxAycaTirHx/E+dw2eQ37z0NUwt1qBY8xsInyCQO7CpQrBBwGkD9gMPpSiW+izbW4OPmZukscenepxeLOWYQQ7HLY5Mw3qpYQ51AkwC2Ghv2fLuWk+Nn0l+uORLc6UZOmFslKkvlj97vGTjf6Vi0StJclkuW6Byz+QZ3kHNVODv89nIw0yA37zVu1xQ1BXVQIwxHTHQ9qt4ow7u0WrSdRcFlEdWOXB66Wmvn/tL9hDieEN1CR8fhwFHAJtgHUl2ct8wS/PcgV1uGcXNO3pmYLecnbeuqhZCksRA3JDz+D7vy5120puP7HDcaSmuJ+aKV9P9oPsMcNxStAa1de5bbCXPitx/CYbk1fMV60ZKStH52cHGTixSlK0ZPpFpnQAdbglBDA7BuvI96m4sO/iBAYOW8Qd2DbCNqr3LymQdRcJJB8o9AGHKtfhhRIL/ACkvvCVEDtFfFVntyfGy/dsO6kLKmCSdQGCNUPIDYjlWqOHKlfDUppjURuzgzPy/Xkaoji1WleHBggy4AEdB2q/d4UfDSt1OQFEPEqVDcnSC1ZaaOkWpFk2HBBdbpcQXZj4GeG2PInsK9mzqChABQFEAmAkBiG3cv61Gu+pF4hJwVFzJnryjFWOK4VKLnhiP+4EkdunlWOjuql0ao4gKQxDKYhkwWBHiIZn38jVsWFhOq2H5pUDEKJIYs2z/AK1X4S2NYIj5oH/Me8tUt3iStK1EAeBRYOBAcQ+xJPc1l56L0skllSx8zLJGACFF4If6QfvHzxw3F6VEOzA6fm8TAgQRI1RAG3Kt/Z9sL1kwUnIjIydnFY4wMq8f/L+GANpKc+mzZNZw3RtWlaIPZ1o3FgKDg6ifMEGZTmegBdqtcTxIQQhKNSdWyYZobeRJ5HetbdoDS0SrHhgmRDNloapuMQFFIMhaUKbDEpB8JEiT9BRtWR3WDbhlEqUoNIYgM2yugIEh+pqa+ssgHAU/NwzgF996q8HdOgf1BOMjxhj/ANIrpguC4DC2VMwZyP7fU1zfZ3TVGlsBBALEAOD5ZBZ8htgHNV+JWrVqTggJVEaXJPQ/2JrbhrblGcq36K/+orbibIQYkRBYjJjFEvgSqJKi4zbh3bdndyw7eoq7aWNR5h3/AOrbknby3rl28HzHMMEvgxW3BXPEo9OvPvWQmqtF+0goOlLET3yCAejAetbLvgFQLzpST9C7cnwOW1RWlEXGGwJHcpWX+grTC1Kc6ioS/I6RjoKzgrvovcGk6gowpwk9tGBAkGI5Gt7aEs0ApJCnkkjly/eN47FgEWnfI6tBO9Y4sMrm6ASDOX51Oid/yWE3mCHcA8tsR9KmvBQBYjOqdnO/9udc+9hngkH8KkVcIIaGSDvvt2mrFWc9WVFyyjwvvDS4gvpLQ7fntVm5dGY8aRnmBk9fPbaqvs9TaANlkeRSX/CiFFQUXPhJUwMFi0+RNVJh90zo/EOksxSNLblwRB35fjU3D3YcSoKYdjIcv0/KqXEwH5BJ9NJH4mpuIU1z0P6jkBAqt1kylao5vv37HHE8LcCE6r1s67bSYPiSMnxJCoGSlNeIGv0YmCMy/wBT0rwz3xsJRxvEJSGT8QkAYDsogdHNfds59xPI/I6aVTX/AA41KUr7jz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mindhuntersinc.com/wp-content/uploads/Fertil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09800"/>
            <a:ext cx="1358597" cy="14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ite.unbeatablesale.com/img3001/alsf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" y="870901"/>
            <a:ext cx="1528151" cy="15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3219a2.medialib.glogster.com/media/59/59075843bfc68b4a7f77c672b3e174793136d45c4ea3b7145b2ba5433766a45d/red-arrow-pointing-up-1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74" y="2420446"/>
            <a:ext cx="279464" cy="6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hrsbstaff.ednet.ns.ca/leal/binary_fissio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91000"/>
            <a:ext cx="1097457" cy="15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father and mother holding bab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2582060"/>
            <a:ext cx="73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genes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044" y="291912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single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2818" y="870901"/>
            <a:ext cx="103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offspring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11430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species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6533" y="4038600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identical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3842" y="4400882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clones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626" y="5257800"/>
            <a:ext cx="86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mitosis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0127" y="260096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half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2024" y="3124907"/>
            <a:ext cx="52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egg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5938" y="3366621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sperm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3751" y="3810245"/>
            <a:ext cx="106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resemble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3219" y="404821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not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33399" y="4343400"/>
            <a:ext cx="55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two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4936" y="526741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meiosis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5938" y="5553748"/>
            <a:ext cx="86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mitosis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                  </a:t>
            </a:r>
            <a:r>
              <a:rPr lang="en-US" sz="2400" dirty="0" smtClean="0">
                <a:solidFill>
                  <a:srgbClr val="0066FF"/>
                </a:solidFill>
                <a:latin typeface="Arial Black" pitchFamily="34" charset="0"/>
              </a:rPr>
              <a:t>2 TYPES OF CELL DIVISION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	   </a:t>
            </a:r>
            <a:r>
              <a:rPr lang="en-US" u="sng" dirty="0" smtClean="0">
                <a:solidFill>
                  <a:srgbClr val="0066FF"/>
                </a:solidFill>
                <a:latin typeface="Arial Black" pitchFamily="34" charset="0"/>
              </a:rPr>
              <a:t>MITOSIS</a:t>
            </a:r>
            <a:r>
              <a:rPr lang="en-US" dirty="0" smtClean="0">
                <a:latin typeface="Arial Black" pitchFamily="34" charset="0"/>
              </a:rPr>
              <a:t>				   </a:t>
            </a:r>
            <a:r>
              <a:rPr lang="en-US" u="sng" dirty="0" smtClean="0">
                <a:solidFill>
                  <a:srgbClr val="0066FF"/>
                </a:solidFill>
                <a:latin typeface="Arial Black" pitchFamily="34" charset="0"/>
              </a:rPr>
              <a:t>MEIOSIS</a:t>
            </a:r>
          </a:p>
          <a:p>
            <a:endParaRPr lang="en-US" dirty="0"/>
          </a:p>
          <a:p>
            <a:r>
              <a:rPr lang="en-US" dirty="0" smtClean="0"/>
              <a:t>Mitosis is used to make ________ cells		 Meiosis is used to make sperm &amp; _____</a:t>
            </a:r>
          </a:p>
          <a:p>
            <a:r>
              <a:rPr lang="en-US" dirty="0" smtClean="0"/>
              <a:t>like ______ and muscle.  Mitosis is also</a:t>
            </a:r>
          </a:p>
          <a:p>
            <a:r>
              <a:rPr lang="en-US" dirty="0" smtClean="0"/>
              <a:t>used to repair damaged ___________</a:t>
            </a:r>
          </a:p>
          <a:p>
            <a:r>
              <a:rPr lang="en-US" dirty="0" smtClean="0"/>
              <a:t>and for _____________ reproduction.</a:t>
            </a:r>
          </a:p>
          <a:p>
            <a:endParaRPr lang="en-US" dirty="0"/>
          </a:p>
          <a:p>
            <a:r>
              <a:rPr lang="en-US" dirty="0" smtClean="0"/>
              <a:t>In a human cell, 						  </a:t>
            </a:r>
            <a:r>
              <a:rPr lang="en-US" dirty="0" err="1" smtClean="0"/>
              <a:t>Pr</a:t>
            </a:r>
            <a:r>
              <a:rPr lang="en-US" dirty="0" smtClean="0"/>
              <a:t>      Parent cell is</a:t>
            </a:r>
          </a:p>
          <a:p>
            <a:r>
              <a:rPr lang="en-US" dirty="0" smtClean="0"/>
              <a:t>there are ____						            in _________</a:t>
            </a:r>
          </a:p>
          <a:p>
            <a:r>
              <a:rPr lang="en-US" dirty="0" smtClean="0"/>
              <a:t>chromosomes.						            or testes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After mitosis, there						             Meiosis gives</a:t>
            </a:r>
          </a:p>
          <a:p>
            <a:r>
              <a:rPr lang="en-US" dirty="0" smtClean="0"/>
              <a:t>are ___ daughter						             ____ daughter</a:t>
            </a:r>
          </a:p>
          <a:p>
            <a:r>
              <a:rPr lang="en-US" dirty="0" smtClean="0"/>
              <a:t>cells that are						             cells that have</a:t>
            </a:r>
          </a:p>
          <a:p>
            <a:r>
              <a:rPr lang="en-US" dirty="0" smtClean="0"/>
              <a:t>________ of the						              23 (or ______)</a:t>
            </a:r>
          </a:p>
          <a:p>
            <a:r>
              <a:rPr lang="en-US" dirty="0" smtClean="0"/>
              <a:t>parent cell.  Each             b                    				              the number of</a:t>
            </a:r>
          </a:p>
          <a:p>
            <a:r>
              <a:rPr lang="en-US" dirty="0" smtClean="0"/>
              <a:t>has ____ chromosomes			     </a:t>
            </a:r>
            <a:r>
              <a:rPr lang="en-US" dirty="0" smtClean="0">
                <a:solidFill>
                  <a:srgbClr val="0066FF"/>
                </a:solidFill>
              </a:rPr>
              <a:t>sperm &amp; eggs</a:t>
            </a:r>
            <a:r>
              <a:rPr lang="en-US" dirty="0" smtClean="0"/>
              <a:t>                    chromosomes</a:t>
            </a:r>
            <a:endParaRPr lang="en-US" dirty="0"/>
          </a:p>
        </p:txBody>
      </p:sp>
      <p:pic>
        <p:nvPicPr>
          <p:cNvPr id="2050" name="Picture 2" descr="http://www2.le.ac.uk/departments/genetics/vgec/diagrams/109-mitosis_mei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895600"/>
            <a:ext cx="5166050" cy="340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9345" y="1445491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body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skin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599" y="195343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tissue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9862" y="2313403"/>
            <a:ext cx="8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asexual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447" y="30922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46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668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708" y="556260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clones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668" y="61205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46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5636" y="1445552"/>
            <a:ext cx="61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eggs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3654" y="3065430"/>
            <a:ext cx="87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ovaries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2811" y="50245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9382" y="55626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half</a:t>
            </a:r>
            <a:endParaRPr lang="en-US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589" y="76200"/>
            <a:ext cx="876831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CANCER</a:t>
            </a:r>
            <a:r>
              <a:rPr lang="en-US" dirty="0" smtClean="0"/>
              <a:t> is uncontrolled ____________ of abnormal cells.  Cancer cells do not perform</a:t>
            </a:r>
          </a:p>
          <a:p>
            <a:r>
              <a:rPr lang="en-US" dirty="0"/>
              <a:t>	</a:t>
            </a:r>
            <a:r>
              <a:rPr lang="en-US" dirty="0" smtClean="0"/>
              <a:t>their usual _____________ and they multiply _____________.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 smtClean="0"/>
              <a:t>FERTILIZATION</a:t>
            </a:r>
            <a:r>
              <a:rPr lang="en-US" dirty="0" smtClean="0"/>
              <a:t>  -  During fertilization the eggs &amp; sperm (___________) fuse together  			and become _____ new cell (a ____________).</a:t>
            </a:r>
          </a:p>
          <a:p>
            <a:r>
              <a:rPr lang="en-US" dirty="0" smtClean="0"/>
              <a:t>		           </a:t>
            </a:r>
            <a:endParaRPr lang="en-US" dirty="0"/>
          </a:p>
          <a:p>
            <a:r>
              <a:rPr lang="en-US" dirty="0" smtClean="0"/>
              <a:t>		                 </a:t>
            </a:r>
            <a:r>
              <a:rPr lang="en-US" sz="1400" b="1" dirty="0" smtClean="0">
                <a:solidFill>
                  <a:srgbClr val="CC0099"/>
                </a:solidFill>
              </a:rPr>
              <a:t>GAMETES</a:t>
            </a:r>
          </a:p>
          <a:p>
            <a:endParaRPr lang="en-US" dirty="0"/>
          </a:p>
          <a:p>
            <a:r>
              <a:rPr lang="en-US" dirty="0" smtClean="0"/>
              <a:t>							         </a:t>
            </a:r>
          </a:p>
          <a:p>
            <a:r>
              <a:rPr lang="en-US" dirty="0"/>
              <a:t>	</a:t>
            </a:r>
            <a:r>
              <a:rPr lang="en-US" dirty="0" smtClean="0"/>
              <a:t>						        The cells of the</a:t>
            </a:r>
          </a:p>
          <a:p>
            <a:r>
              <a:rPr lang="en-US" dirty="0" smtClean="0"/>
              <a:t>							        embryo multiply							         by ___________							     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                 </a:t>
            </a:r>
            <a:endParaRPr lang="en-US" dirty="0"/>
          </a:p>
        </p:txBody>
      </p:sp>
      <p:pic>
        <p:nvPicPr>
          <p:cNvPr id="1026" name="Picture 2" descr="http://www.aihw.gov.au/assets/0/6442451003/6442451004/6442453834/6442454581/60129542157/60129542404/60129542405/0c6484ee-1559-434a-bfd2-4ad25767e992.gif?n=8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114800" cy="17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bc.co.uk/staticarchive/28e8093a6c73a669578e4ece04543452e0cb08c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52006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age.com.au/ffximage/2006/12/02/03SPERM_narrowweb__300x361,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00187"/>
            <a:ext cx="1323340" cy="159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7127" y="101477"/>
            <a:ext cx="86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mitosis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159" y="43854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38543"/>
            <a:ext cx="84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rapidly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3749" y="2971800"/>
            <a:ext cx="98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gametes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5652" y="323513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393" y="3257983"/>
            <a:ext cx="80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zygote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5181600"/>
            <a:ext cx="86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mitosis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2400" dirty="0" smtClean="0">
                <a:latin typeface="Gill Sans Ultra Bold" pitchFamily="34" charset="0"/>
              </a:rPr>
              <a:t>MALE REPRODUCTIVE SYSTEM</a:t>
            </a:r>
          </a:p>
          <a:p>
            <a:endParaRPr lang="en-US" dirty="0" smtClean="0"/>
          </a:p>
          <a:p>
            <a:r>
              <a:rPr lang="en-US" dirty="0" smtClean="0"/>
              <a:t>The male reproductive system produces ____________ (sperm) and makes possible the delivery of gametes for ______________ fertilization (inside the body of the female).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        ____________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        _____________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        _____________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	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		________________</a:t>
            </a:r>
          </a:p>
          <a:p>
            <a:r>
              <a:rPr lang="en-US" dirty="0" smtClean="0"/>
              <a:t>The testes are where ________ are</a:t>
            </a:r>
          </a:p>
          <a:p>
            <a:r>
              <a:rPr lang="en-US" dirty="0" smtClean="0"/>
              <a:t>produced by _____________ and the male hormone _________________</a:t>
            </a:r>
          </a:p>
          <a:p>
            <a:r>
              <a:rPr lang="en-US" dirty="0" smtClean="0"/>
              <a:t>is produced.  Testosterone helps the sperm to ___________ and brings about</a:t>
            </a:r>
          </a:p>
          <a:p>
            <a:r>
              <a:rPr lang="en-US" dirty="0" smtClean="0"/>
              <a:t>adult sex characteristics such as facial ________ and a ________ voice.</a:t>
            </a:r>
            <a:endParaRPr lang="en-US" dirty="0"/>
          </a:p>
        </p:txBody>
      </p:sp>
      <p:pic>
        <p:nvPicPr>
          <p:cNvPr id="2050" name="Picture 2" descr="http://www.shropshireivf.nhs.uk/Library/images/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1" y="1784062"/>
            <a:ext cx="358958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png;base64,iVBORw0KGgoAAAANSUhEUgAAAOAAAADhCAMAAADmr0l2AAAAkFBMVEX/////AAD/zs7/4OD/ior/y8v/1dX/29v/tLT/kJD/2Nj/jY3/vb3/UFD/09P/VVX/xcX/pqb/fX3/l5f/rKz/hob/lJT/W1v/dXX/goL/Y2P/bW3/n5//6ur/sLD/Pj7/SUn/Z2f/LCz/9PT/qan/IyP/FRX/ODj/5eX/cXH/eHj/S0v/Gxv/8fH/X1//Q0N/KV2eAAAE0klEQVR4nO2d2VbiUBBFKUBFQRQVHJq0RlBx/v+/a2JcQkLmqnSdW979SL/cvc6RNEUldDpmCQYne9pnaI9g+UprTrXP0Q7B5Ji+MZjhav5EG060jyPMav5JCf5qn0iS3vktpQm0DyVGb/awY0f0qX0sIQ4OnzLs1sy1TybB0TAru5iV9uHYHPXfcu2IbrWPx2Q8vS+wWzPTPiGH7nWxXMSB9iEb0z17LNcj0j5mQ/ZeKtkR9bVP2oDF6Us1uYh97dPW5vRPdTuiB+3j1mRUy27NmfaJa7AYhTXtyKGPSovBR307cuU9dDG4aWRH9Kx99Aq8/z1paEcOjCsWFww7Qm9osOTZEd1oKxQQTD7LBcoYaFvkEUzu+HZr3rVFMlnNd8cqzUAcpyUHfkzgxmlZIzEOWA19nxUNHppwrK2UZC6sRzTRVkrCvebtAjZOq/gJvTr32kZJetJ+dK6tlGIiLdjTNkpzIev3pO2zi2yGQ22dDEQNj7RtsljK+b1pu2Qjd7W/1lbJQaylXW2TPKQMtT3ykWnplbZGASIZQo/TBAwfF9oShfBbGmorlMA2HGkblMD+bKgtUAJ7ZvihbVAMf+ILO/D94rhcoAzo7TSBmfadtkMREjP7pbZEAQL9hG6owDdK0A19lfAD3p8U6SfcwHeDSD/hBr4bhPKD3Z+U8sMcp4n1E3Y7Te67Jcz9SbF+Eo21XbKQ2an4ArKhkt99Iu5PCvYTcn9S1A9wWCH73Tze/qRsfngDX2E/Qhv4Xgr7oY3TpPNDG6fJ7/5gNVS6n0SX2koJxPsJtj8pnx/W/mQbfkg3e7bQT6j9yTbyQxqnteOHs53G72dwnvEizP5ks/vItul1OoeZr0LA7+eXST/9KkpD+f8/+04qnSHI/iS/nz83xg+Tr2PcjizUz5hkS/WkthD1S7Z0quW0TdM7VTekHtywlSHC/qRwfhE/hggbvi34bd5pAPYnxfsZM43/TX+c1kp+EXFL/69MBoLXvzT9+/5IfRjTUj9haK2fIFjPz7qfyOc/YEK2H+hiyDe+n277hWw/309NrPuFbD/fT034ftj51X2G3S4Yc8A8rPczZPv5fmri83M7P+t+IdvP91MT71cGdj+f2X6Qtz384Pvptp/vp9v5Wfe7Yvth99P63591P99Pt/2s58f3Q9jCysfn99vz836a1Pj9Iyf9fH7eDxnv99v9AB86sYX3KwO7n2fG8/N+3g8Z7+f9kKnwy8xO+1nPz7ofv5/69/gVYf3vz+fn/ZCZej+n/Xw/vR8y1v12HixkzM96ftb9+P3E/gUrn5/bfsNygRJ8PzWx/v5ivZ/+/cXt/DIe3WnKz3o/redn3c/69W9m3M96P61f/3w/3faznl/Ww+PrAfaDMil8P93Oz3o/x2w/7H52urbz4wui+3X2eX7g/YyYm84vgmHohB/D0IF+xjQ0dCS/iEaGDvk1+u+MU34NDKF+7q8KNQ0dyy+ilqGDfrUMnetnTGVDJ/OLqGjoaH4RlQwvtE/JoYKhs/2MKTV0uJ8xJSMop/sZU5ih4/2MKcjQQH4RuYZG/HINTfQzJtNwqX0qSTIMzfQzZucLGeevf2lShkA/Fi5FoqXG+hlzaNxvy9BgP2NmpvOLGJq7/qUZd7vYz08u5R82JV2D9cyL6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d1zlh37f1ep3tj.cloudfront.net/wp/wblob/54592E651337D2/723/99D18/crgLIlsg-TIZ1dYJDUq2gg/red-arrow-pointing-up-e13215989387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67" y="4649200"/>
            <a:ext cx="682335" cy="4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3.bp.blogspot.com/-51vugVMOFj0/UaZoCaLYs0I/AAAAAAAABXo/qaTm8nynakc/s1600/mal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968789"/>
            <a:ext cx="230618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4836" y="905164"/>
            <a:ext cx="98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gametes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4709" y="1219200"/>
            <a:ext cx="92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internal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5487" y="50292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sperm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226" y="53340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meiosis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319778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testosterone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574023"/>
            <a:ext cx="88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mature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2231" y="58674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hair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9197" y="585810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deep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9197" y="196872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bladder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7850" y="2590800"/>
            <a:ext cx="139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vas deferens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255" y="3047196"/>
            <a:ext cx="89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urethra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6484" y="4692690"/>
            <a:ext cx="75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testes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Ultra Bold" pitchFamily="34" charset="0"/>
              </a:rPr>
              <a:t>            FEMALE REPRODUCTIVE SYSTEM</a:t>
            </a:r>
          </a:p>
          <a:p>
            <a:endParaRPr lang="en-US" dirty="0"/>
          </a:p>
          <a:p>
            <a:r>
              <a:rPr lang="en-US" dirty="0" smtClean="0"/>
              <a:t>The female reproductive system produces ____________ (eggs) in the ovaries, allows for internal _________________ (inside the body of the female), and supports the</a:t>
            </a:r>
          </a:p>
          <a:p>
            <a:r>
              <a:rPr lang="en-US" dirty="0" smtClean="0"/>
              <a:t>development of the baby in the _____________.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The ovaries produce _______ by meiosis </a:t>
            </a:r>
          </a:p>
          <a:p>
            <a:r>
              <a:rPr lang="en-US" dirty="0" smtClean="0"/>
              <a:t>2. The ovaries also produce the female hormones ______________ and _______________.              	These hormones help the eggs to ___________ and the ___________ to develop.</a:t>
            </a:r>
          </a:p>
          <a:p>
            <a:r>
              <a:rPr lang="en-US" dirty="0"/>
              <a:t> </a:t>
            </a:r>
            <a:r>
              <a:rPr lang="en-US" dirty="0" smtClean="0"/>
              <a:t>     	Estrogen and progesterone cause adult sex characteristics such the menstrual</a:t>
            </a:r>
          </a:p>
          <a:p>
            <a:r>
              <a:rPr lang="en-US" dirty="0"/>
              <a:t> </a:t>
            </a:r>
            <a:r>
              <a:rPr lang="en-US" dirty="0" smtClean="0"/>
              <a:t>     	cycle and breast _________________.</a:t>
            </a:r>
          </a:p>
          <a:p>
            <a:r>
              <a:rPr lang="en-US" dirty="0" smtClean="0"/>
              <a:t>3. Sperm are deposited in the ___________, swim through the cervix and uterus, then</a:t>
            </a:r>
          </a:p>
          <a:p>
            <a:r>
              <a:rPr lang="en-US" dirty="0"/>
              <a:t>	</a:t>
            </a:r>
            <a:r>
              <a:rPr lang="en-US" dirty="0" smtClean="0"/>
              <a:t>______________ the egg in the fallopian tube.  The embryo develops internally</a:t>
            </a:r>
          </a:p>
          <a:p>
            <a:r>
              <a:rPr lang="en-US" dirty="0"/>
              <a:t>	</a:t>
            </a:r>
            <a:r>
              <a:rPr lang="en-US" dirty="0" smtClean="0"/>
              <a:t>inside the _______ of the female.</a:t>
            </a:r>
            <a:endParaRPr lang="en-US" dirty="0"/>
          </a:p>
        </p:txBody>
      </p:sp>
      <p:pic>
        <p:nvPicPr>
          <p:cNvPr id="2050" name="Picture 2" descr="http://www.living-well.org/wp-content/uploads/2014/02/uterus-labe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8055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olivefertility.com/sites/default/files/image004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18966"/>
            <a:ext cx="3362325" cy="25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0726" y="4648200"/>
            <a:ext cx="88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mature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109453"/>
            <a:ext cx="12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fertilization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7589" y="1352281"/>
            <a:ext cx="79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uterus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1693" y="4064639"/>
            <a:ext cx="61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eggs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411248"/>
            <a:ext cx="101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estrogen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4407378"/>
            <a:ext cx="145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progesterone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748588"/>
            <a:ext cx="98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gametes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680929"/>
            <a:ext cx="92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embryo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7536" y="5181600"/>
            <a:ext cx="145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development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9547" y="5486400"/>
            <a:ext cx="80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vagina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5791200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fertilize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9711" y="601980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body</a:t>
            </a:r>
            <a:endParaRPr lang="en-US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10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Ultra Bold" pitchFamily="34" charset="0"/>
              </a:rPr>
              <a:t>EMBRYONIC DEVELOPMENT  </a:t>
            </a:r>
            <a:r>
              <a:rPr lang="en-US" dirty="0" smtClean="0"/>
              <a:t>–  The fertilized egg, or zygote, divides by</a:t>
            </a:r>
          </a:p>
          <a:p>
            <a:r>
              <a:rPr lang="en-US" dirty="0" smtClean="0"/>
              <a:t> 					   ___________ into a multicellular baby</a:t>
            </a:r>
          </a:p>
          <a:p>
            <a:r>
              <a:rPr lang="en-US" dirty="0" smtClean="0"/>
              <a:t>                        </a:t>
            </a:r>
            <a:r>
              <a:rPr lang="en-US" sz="1400" b="1" dirty="0" smtClean="0">
                <a:solidFill>
                  <a:srgbClr val="CC0066"/>
                </a:solidFill>
              </a:rPr>
              <a:t>1</a:t>
            </a:r>
            <a:r>
              <a:rPr lang="en-US" sz="1400" b="1" baseline="30000" dirty="0" smtClean="0">
                <a:solidFill>
                  <a:srgbClr val="CC0066"/>
                </a:solidFill>
              </a:rPr>
              <a:t>ST</a:t>
            </a:r>
            <a:r>
              <a:rPr lang="en-US" sz="1400" b="1" dirty="0" smtClean="0">
                <a:solidFill>
                  <a:srgbClr val="CC0066"/>
                </a:solidFill>
              </a:rPr>
              <a:t> MITOSIS</a:t>
            </a:r>
            <a:endParaRPr lang="en-US" sz="1400" b="1" dirty="0">
              <a:solidFill>
                <a:srgbClr val="CC0066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</a:t>
            </a:r>
            <a:r>
              <a:rPr lang="en-US" sz="1400" b="1" dirty="0" smtClean="0">
                <a:solidFill>
                  <a:srgbClr val="CC0066"/>
                </a:solidFill>
              </a:rPr>
              <a:t>ZYGOTE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During development, cells and tissues start to</a:t>
            </a:r>
          </a:p>
          <a:p>
            <a:r>
              <a:rPr lang="en-US" dirty="0" smtClean="0"/>
              <a:t>become ______________ from each other,</a:t>
            </a:r>
          </a:p>
          <a:p>
            <a:r>
              <a:rPr lang="en-US" dirty="0" smtClean="0"/>
              <a:t>a process called _____________________.</a:t>
            </a:r>
          </a:p>
          <a:p>
            <a:r>
              <a:rPr lang="en-US" dirty="0" smtClean="0"/>
              <a:t>Different genes ____________ on in different</a:t>
            </a:r>
          </a:p>
          <a:p>
            <a:r>
              <a:rPr lang="en-US" dirty="0" smtClean="0"/>
              <a:t>cells causing specialized cell types such as</a:t>
            </a:r>
          </a:p>
          <a:p>
            <a:r>
              <a:rPr lang="en-US" dirty="0" smtClean="0"/>
              <a:t>skin, ________, and muscle.  Specialized organs</a:t>
            </a:r>
          </a:p>
          <a:p>
            <a:r>
              <a:rPr lang="en-US" dirty="0" smtClean="0"/>
              <a:t>develop such as ________ and the __________.</a:t>
            </a:r>
          </a:p>
          <a:p>
            <a:endParaRPr lang="en-US" dirty="0"/>
          </a:p>
          <a:p>
            <a:r>
              <a:rPr lang="en-US" dirty="0" smtClean="0"/>
              <a:t>By 3 weeks old, the embryo’s heart is __________and the brain &amp; spinal cord are forming.</a:t>
            </a:r>
          </a:p>
          <a:p>
            <a:r>
              <a:rPr lang="en-US" dirty="0" smtClean="0"/>
              <a:t>By 9 weeks old, _____ the body systems are forming and the baby will be developing</a:t>
            </a:r>
          </a:p>
          <a:p>
            <a:r>
              <a:rPr lang="en-US" dirty="0"/>
              <a:t>	</a:t>
            </a:r>
            <a:r>
              <a:rPr lang="en-US" dirty="0" smtClean="0"/>
              <a:t>either ovaries or ___________.</a:t>
            </a:r>
            <a:endParaRPr lang="en-US" dirty="0"/>
          </a:p>
        </p:txBody>
      </p:sp>
      <p:pic>
        <p:nvPicPr>
          <p:cNvPr id="2050" name="Picture 2" descr="https://cdn.vectorstock.com/i/composite/56,60/stages-in-human-embryonic-development-vector-1855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40233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dusolution.com/edusolution2/livinenviron/jan2004/ques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425767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599" y="762000"/>
            <a:ext cx="86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mitosis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446147"/>
            <a:ext cx="101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different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9614" y="3733800"/>
            <a:ext cx="157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differentiation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6130" y="4038600"/>
            <a:ext cx="79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switch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212" y="458366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bone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2391" y="4876800"/>
            <a:ext cx="61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eyes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860575"/>
            <a:ext cx="67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brain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347855"/>
            <a:ext cx="90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beating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4269" y="564341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all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3466" y="5943600"/>
            <a:ext cx="75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testes</a:t>
            </a:r>
            <a:endParaRPr lang="en-US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70726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C0066"/>
                </a:solidFill>
                <a:latin typeface="Gill Sans Ultra Bold" pitchFamily="34" charset="0"/>
              </a:rPr>
              <a:t>PREGNANCY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       The baby develops _________________ in the mother’s ____________ (womb)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CC0066"/>
                </a:solidFill>
              </a:rPr>
              <a:t>PLACENTA</a:t>
            </a:r>
            <a:r>
              <a:rPr lang="en-US" dirty="0" smtClean="0"/>
              <a:t> – Thickened area of tissue</a:t>
            </a:r>
          </a:p>
          <a:p>
            <a:r>
              <a:rPr lang="en-US" dirty="0"/>
              <a:t> </a:t>
            </a:r>
            <a:r>
              <a:rPr lang="en-US" dirty="0" smtClean="0"/>
              <a:t>    allowing for _____________ of</a:t>
            </a:r>
          </a:p>
          <a:p>
            <a:r>
              <a:rPr lang="en-US" dirty="0"/>
              <a:t> </a:t>
            </a:r>
            <a:r>
              <a:rPr lang="en-US" dirty="0" smtClean="0"/>
              <a:t>    nutrients, O</a:t>
            </a:r>
            <a:r>
              <a:rPr lang="en-US" baseline="-25000" dirty="0" smtClean="0"/>
              <a:t>2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, and __________</a:t>
            </a:r>
          </a:p>
          <a:p>
            <a:r>
              <a:rPr lang="en-US" dirty="0"/>
              <a:t> </a:t>
            </a:r>
            <a:r>
              <a:rPr lang="en-US" dirty="0" smtClean="0"/>
              <a:t>    between the mom and the baby</a:t>
            </a:r>
          </a:p>
          <a:p>
            <a:r>
              <a:rPr lang="en-US" dirty="0" smtClean="0"/>
              <a:t>     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CC0066"/>
                </a:solidFill>
              </a:rPr>
              <a:t>UMBILICAL CORD </a:t>
            </a:r>
            <a:r>
              <a:rPr lang="en-US" dirty="0" smtClean="0"/>
              <a:t>– Attaches the baby</a:t>
            </a:r>
          </a:p>
          <a:p>
            <a:r>
              <a:rPr lang="en-US" dirty="0"/>
              <a:t> </a:t>
            </a:r>
            <a:r>
              <a:rPr lang="en-US" dirty="0" smtClean="0"/>
              <a:t>    to the ____________ and contains</a:t>
            </a:r>
          </a:p>
          <a:p>
            <a:r>
              <a:rPr lang="en-US" dirty="0"/>
              <a:t> </a:t>
            </a:r>
            <a:r>
              <a:rPr lang="en-US" dirty="0" smtClean="0"/>
              <a:t>    the baby’s ________ vessels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CC0066"/>
                </a:solidFill>
              </a:rPr>
              <a:t>AMNIOTIC FLUID </a:t>
            </a:r>
            <a:r>
              <a:rPr lang="en-US" dirty="0" smtClean="0"/>
              <a:t>- ____________ the baby</a:t>
            </a:r>
            <a:endParaRPr lang="en-US" dirty="0"/>
          </a:p>
        </p:txBody>
      </p:sp>
      <p:pic>
        <p:nvPicPr>
          <p:cNvPr id="1028" name="Picture 4" descr="http://health-advisors.org/wp-content/uploads/2014/07/Pregnancy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1143000"/>
            <a:ext cx="109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</a:rPr>
              <a:t>internally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1066800"/>
            <a:ext cx="79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</a:rPr>
              <a:t>uterus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514600"/>
            <a:ext cx="107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</a:rPr>
              <a:t>exchange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4309" y="2733889"/>
            <a:ext cx="84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</a:rPr>
              <a:t>wastes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7476" y="4114800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</a:rPr>
              <a:t>placenta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0209" y="44196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</a:rPr>
              <a:t>blood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4705" y="5181600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</a:rPr>
              <a:t>cushions</a:t>
            </a:r>
            <a:endParaRPr lang="en-US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763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Ultra Bold" pitchFamily="34" charset="0"/>
              </a:rPr>
              <a:t>PLACENTA FUNCTION  </a:t>
            </a:r>
            <a:r>
              <a:rPr lang="en-US" dirty="0" smtClean="0"/>
              <a:t>-  The placenta is a thickened tissue area with the</a:t>
            </a:r>
          </a:p>
          <a:p>
            <a:r>
              <a:rPr lang="en-US" dirty="0" smtClean="0"/>
              <a:t>    ________ blood vessels on one side and the ________ blood vessels on the other side.  </a:t>
            </a:r>
          </a:p>
          <a:p>
            <a:r>
              <a:rPr lang="en-US" dirty="0"/>
              <a:t>	</a:t>
            </a:r>
            <a:r>
              <a:rPr lang="en-US" dirty="0" smtClean="0"/>
              <a:t>	    ** Mom’s and baby’s blood _________ mix**</a:t>
            </a:r>
          </a:p>
          <a:p>
            <a:endParaRPr lang="en-US" dirty="0"/>
          </a:p>
          <a:p>
            <a:r>
              <a:rPr lang="en-US" dirty="0" smtClean="0"/>
              <a:t>				     	</a:t>
            </a:r>
          </a:p>
          <a:p>
            <a:endParaRPr lang="en-US" dirty="0"/>
          </a:p>
          <a:p>
            <a:r>
              <a:rPr lang="en-US" dirty="0" smtClean="0"/>
              <a:t>					Nutrients and O</a:t>
            </a:r>
            <a:r>
              <a:rPr lang="en-US" baseline="-25000" dirty="0" smtClean="0"/>
              <a:t>2</a:t>
            </a:r>
            <a:r>
              <a:rPr lang="en-US" dirty="0" smtClean="0"/>
              <a:t> __________ from the</a:t>
            </a:r>
          </a:p>
          <a:p>
            <a:r>
              <a:rPr lang="en-US" dirty="0"/>
              <a:t>	</a:t>
            </a:r>
            <a:r>
              <a:rPr lang="en-US" dirty="0" smtClean="0"/>
              <a:t>				mother’s blood across the placenta </a:t>
            </a:r>
          </a:p>
          <a:p>
            <a:r>
              <a:rPr lang="en-US" dirty="0"/>
              <a:t>	</a:t>
            </a:r>
            <a:r>
              <a:rPr lang="en-US" dirty="0" smtClean="0"/>
              <a:t>				into the baby’s ________.  Likewise,</a:t>
            </a:r>
          </a:p>
          <a:p>
            <a:r>
              <a:rPr lang="en-US" dirty="0"/>
              <a:t>	</a:t>
            </a:r>
            <a:r>
              <a:rPr lang="en-US" dirty="0" smtClean="0"/>
              <a:t>				CO</a:t>
            </a:r>
            <a:r>
              <a:rPr lang="en-US" baseline="-25000" dirty="0" smtClean="0"/>
              <a:t>2</a:t>
            </a:r>
            <a:r>
              <a:rPr lang="en-US" dirty="0" smtClean="0"/>
              <a:t> and wastes diffuse from the </a:t>
            </a:r>
          </a:p>
          <a:p>
            <a:r>
              <a:rPr lang="en-US" dirty="0"/>
              <a:t>	</a:t>
            </a:r>
            <a:r>
              <a:rPr lang="en-US" dirty="0" smtClean="0"/>
              <a:t>				________ blood into the mother’s.</a:t>
            </a:r>
          </a:p>
          <a:p>
            <a:endParaRPr lang="en-US" dirty="0"/>
          </a:p>
          <a:p>
            <a:r>
              <a:rPr lang="en-US" dirty="0" smtClean="0"/>
              <a:t>					   Antibodies also diffuse across the</a:t>
            </a:r>
          </a:p>
          <a:p>
            <a:r>
              <a:rPr lang="en-US" dirty="0" smtClean="0"/>
              <a:t>					   ____________ to protect the baby						   during development and ________ birth					     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        BABY’S BLOOD	                       MOM’S BLOOD</a:t>
            </a:r>
          </a:p>
          <a:p>
            <a:r>
              <a:rPr lang="en-US" sz="1400" b="1" dirty="0"/>
              <a:t>	 </a:t>
            </a:r>
            <a:r>
              <a:rPr lang="en-US" sz="1400" b="1" dirty="0" smtClean="0"/>
              <a:t>            VESSELS	                             VESSELS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s-media-cache-ak0.pinimg.com/originals/49/0c/e6/490ce651b848d48b8e271df8710cc4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28349"/>
            <a:ext cx="3144982" cy="30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vn.apache.org/repos/asf/openoffice/symphony/trunk/main/extras/source/gallery/arrows/A46-TrendArrow-Orange-Go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15" y="4213821"/>
            <a:ext cx="1132951" cy="7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vn.apache.org/repos/asf/openoffice/symphony/trunk/main/extras/source/gallery/arrows/A46-TrendArrow-Orange-Go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07656">
            <a:off x="3822305" y="4292487"/>
            <a:ext cx="986679" cy="6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828719"/>
            <a:ext cx="79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baby’s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838200"/>
            <a:ext cx="82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mom’s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0143" y="1103562"/>
            <a:ext cx="72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never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6291" y="21336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diffuse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743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blood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5302" y="3303389"/>
            <a:ext cx="79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baby’s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0023" y="4114800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placenta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5115" y="4387800"/>
            <a:ext cx="64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99"/>
                </a:solidFill>
              </a:rPr>
              <a:t>after</a:t>
            </a:r>
            <a:endParaRPr lang="en-US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64" y="228600"/>
            <a:ext cx="8610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Ultra Bold" pitchFamily="34" charset="0"/>
              </a:rPr>
              <a:t>PREGNANCY CHOICES</a:t>
            </a:r>
          </a:p>
          <a:p>
            <a:endParaRPr lang="en-US" dirty="0"/>
          </a:p>
          <a:p>
            <a:r>
              <a:rPr lang="en-US" dirty="0" smtClean="0"/>
              <a:t>The embryo may encounter _________ from the mother’s choices &amp; environment:</a:t>
            </a:r>
          </a:p>
          <a:p>
            <a:endParaRPr lang="en-US" dirty="0"/>
          </a:p>
          <a:p>
            <a:r>
              <a:rPr lang="en-US" b="1" dirty="0" smtClean="0"/>
              <a:t>1. DIET &amp; NUTRITION </a:t>
            </a:r>
            <a:r>
              <a:rPr lang="en-US" dirty="0" smtClean="0"/>
              <a:t>– If the mother has an _______________ diet, the baby</a:t>
            </a:r>
          </a:p>
          <a:p>
            <a:r>
              <a:rPr lang="en-US" dirty="0"/>
              <a:t>		 </a:t>
            </a:r>
            <a:r>
              <a:rPr lang="en-US" dirty="0" smtClean="0"/>
              <a:t>  may not get all the nutrients it needs.  A healthy diet</a:t>
            </a:r>
          </a:p>
          <a:p>
            <a:r>
              <a:rPr lang="en-US" dirty="0" smtClean="0"/>
              <a:t>		   can _____________ a baby’s development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     </a:t>
            </a:r>
            <a:r>
              <a:rPr lang="en-US" b="1" dirty="0" smtClean="0"/>
              <a:t>2. ALCOHOL, DRUGS, &amp; TOBACCO </a:t>
            </a:r>
            <a:r>
              <a:rPr lang="en-US" dirty="0" smtClean="0"/>
              <a:t>– These toxins will __________ across the			placenta and enter the baby’s bloodstream.  The baby’s tiny</a:t>
            </a:r>
          </a:p>
          <a:p>
            <a:r>
              <a:rPr lang="en-US" dirty="0" smtClean="0"/>
              <a:t>	         		body can be _______ heavily impacted than the mom’s body</a:t>
            </a:r>
          </a:p>
          <a:p>
            <a:endParaRPr lang="en-US" dirty="0"/>
          </a:p>
          <a:p>
            <a:r>
              <a:rPr lang="en-US" b="1" dirty="0" smtClean="0"/>
              <a:t>3. INFECTIONS </a:t>
            </a:r>
            <a:r>
              <a:rPr lang="en-US" dirty="0" smtClean="0"/>
              <a:t>– Some infections can pass from the ___________ to the baby</a:t>
            </a:r>
          </a:p>
          <a:p>
            <a:r>
              <a:rPr lang="en-US" dirty="0"/>
              <a:t>	 </a:t>
            </a:r>
            <a:r>
              <a:rPr lang="en-US" dirty="0" smtClean="0"/>
              <a:t>         such as HIV, chicken pox, and __________ (German measles)</a:t>
            </a:r>
          </a:p>
          <a:p>
            <a:endParaRPr lang="en-US" dirty="0"/>
          </a:p>
          <a:p>
            <a:r>
              <a:rPr lang="en-US" sz="1600" dirty="0" smtClean="0">
                <a:latin typeface="Gill Sans Ultra Bold" pitchFamily="34" charset="0"/>
              </a:rPr>
              <a:t>NEWBORN NUTRITION</a:t>
            </a:r>
          </a:p>
          <a:p>
            <a:endParaRPr lang="en-US" dirty="0"/>
          </a:p>
          <a:p>
            <a:r>
              <a:rPr lang="en-US" dirty="0" smtClean="0"/>
              <a:t>		When born, the baby receives nutrition from the mother’s _______  			produced in the __________ cells in breast tissue.  Mother’s milk also 		contains ______________ and white blood cells to help the newborn 		fight off disease.	</a:t>
            </a:r>
            <a:endParaRPr lang="en-US" dirty="0"/>
          </a:p>
        </p:txBody>
      </p:sp>
      <p:pic>
        <p:nvPicPr>
          <p:cNvPr id="2050" name="Picture 2" descr="Image of mother breastfeeding her ba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244774" cy="1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eknowyourdreams.com/images/vegetable/vegetable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64" y="1360055"/>
            <a:ext cx="1371600" cy="9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ISEhQSEhQWFhUWGBoYGRYWGBYWFRYYFRUdGhoYHRUaHyghGR0lHRUVIjEhJykrLi4uFyEzODMsNygtLisBCgoKDg0OGxAQGywmICYsLC8sLS8sLDA0LCwsLSwsLCw0LCwsLCwsLC8sLCwsLCwsLCwsLCwsLCwsLCwsLCwtLP/AABEIAOIA3wMBEQACEQEDEQH/xAAcAAEAAgIDAQAAAAAAAAAAAAAABgcEBQECCAP/xABSEAABAwIBBwgGBgUJBAsAAAABAAIDBBExBQYHEiFBcRMiUWGBkaGxIzJCQ1JiFDVydILBCDOSorIVU1STlLPC0dIXc+HwJCU0RGNkg7S109T/xAAbAQEAAwADAQAAAAAAAAAAAAAABAUGAQIDB//EAD4RAAIBAgIHBgYBAwIEBwAAAAABAgMEETEFEiEiQXGxBhNRYZGhMlKBwdHhFDNC8EOCI5KiwhZTYnKy4vH/2gAMAwEAAhEDEQA/ALxQBAEAQBAEAQBAdZJA0EuIAGJOwDtQ5SbeCItlbSDQw3DXmZw3RDWH7Zs3uKjTuqceOPIuLbQF7X26uqvGWz2z9iJZR0qTu2QQsYOl5L3dw1QPFRpX0v7UXtDstSX9abfLZ1x+xH6vPbKEl71DmjoYGst2gX8V4O5qviWlLQdhTyp482398DVS5WqHetPM7jI8/mvN1JvNv1JsbO3j8NOK/wBq/BiueTiSeJJ810xPdRiskcxzOb6rnDgSPJcptHEqcZfEk/oZkOWqpnq1EzeEj7d112VWayb9TwnY20/ipxf+1fg21Hn5lCP32uOiRrXeNgfFesbqquJAq6AsKn9mHJtflexIsm6VXiwqIGnpdES39x1/4l7xvn/cvQqq/ZWOdGp9JL7r8EvyPnvQ1Fg2UMcfYlGoeFzzSeBKlQuac8mUN1oW8t9soYrxW39r6okQK9yrOUAQBAEAQBAEAQBAEAQBAEAQHznnaxpe9wa1ouXOIAA6STsAXDaSxZ2jGU2oxWLeSRAM4tJsbLspG8o7+cdcRjgNhd4DioVW8S2Q2mmsezVSpvXL1V4LP8L3K6yvlypqjeeVzxubezBwYNg44qDOrOfxM1lrYW9qsKUEvPj65muXmTAgCAIAgCAIAgCAIDc5Ezoq6QjkpTqj3b7uj4ap9X8JC9qdedPJldeaKtbr+pHb4rY/39cSys3NI1PPZk45CQ7ybxOPU/2e23EqfSu4S2S2MyF/2euLdOdLfj5Zr6fgmoN1LM+coAgCAIAgCAIAgCAIAgNDnRnVBQt551pD6sTSNY9Z+FvWey68a1eNNbc/AsdH6Lr3ssIbI8ZPJfl+RTucec1RWuvK6zAebE3YxvZ7R6z4Kqq1pVHt9DfWGi6FlH/hre4yef6Xkvc0y8ixCAIDvDE55DWNLnHBrQXE9gXKTexHWc4wWtNpLxew39BmRXy2IgLAd8hDP3TzvBe0barLgVdbTljS2Opi/LF++Xubqm0WVR9eWFvDXefIL2VjPi0V1TtTbL4ISfovuzMGid++qb/VE/412/gv5vY8P/Fcf/K/6v8A6nD9E791U08YiP8AGU/gv5vYLtXHjSf/ADfowKrRfWN9SSF/a5p7i23iujsprJok0+1Fq/ijJej+/wBjR1+aFdDtfTvI6WWkHHmXI7QvGVvUjmiyo6Ysq3w1EuezqaNwsbHYRiDsI7F4lkmmsVkEOQgCAk2auelRRkNvykO+Nx9UfI72eGHmpFG5lT2ZoptJaFoXmMluz8Vx5rjzzLgyDl2Csj5SF1/iadj2Hoc3d5HcrSnVjUWMTBXllWtKmpVWHg+D5M2a9CKEAQBAEAQBAEAQELz4z4bSXhhs+cjbvbEDgXdLt4b2ndeLcXKp7sc+hf6I0JK7/wCLU2U/eXLy8X6eVP1NQ+R7pJHFz3G7nHaSVVNuTxZvqVOFKChBYJZI+S4O4QG0yHm/U1brQRlwBsXnmxt4uPkLlelOlOp8KIV5pG3tFjVlt8OL+n52Fi5E0YQMs6peZXfA27Ix3c53eOCn07KK+LaZK87TV6mygtVeOb/C/wA2k2oMnQwN1YY2RjoY0NvxtipcYxjsSM9Vr1a0tapJyfm8TKXY8ggCAICN5358UWTQ36TIQ94JbGxpdI4DfbAC+y5I8EBDmaecmk2MNWB06kWziBKgJbkytyZlmEyRhkzQdV2s0tkYbYG9nN4jHcuk6cZ/EiTb3le3eNKbX+eGRHcu6Lmm7qSTVP8ANybW8A8bR2g8VDqWSzgzR2faiS3bmOPms/TL0wK8ypkqamfqTxuY7dfB3W1w2OHBQZwlB4SRrLa7o3MNejJNdOazRhroSAgMvJWU5aaQSwvLXDucPhcN46l3hOUHjEj3VrSuabp1ViunmvBl15n52RVzLepM0c+P/E072+W/de2o11VXmfO9J6KqWM9u2Lyf2fgyRr3KsIAgCAIAgCAhekHPD6I3kYSDO8Y4iJp9oj4ugdp6DFubju1qxz6F/oTRH8uXeVf6a/6n4cvF/TlTb3Ekkkkkkkk3JJxJO8qpbxPoEYqKSSwSOEOTljCSAASSQAALkk7AAN5Q4lJRWLyLKzT0bXtLW8RCD/G4fwjtO5WFGz41PQx+ku0j207T/m/C+79CyqeBrGhjGhrWiwa0ANA6ABgp6SSwRkpzlOTlJ4t8WfRcnUIAgCAIAgPOP6R31lD90Z/fzICqkBe/6M/6uu+1D5SIC7EBjZQyfFOwxzMa9h3OF+0dB6wusoqSwaPWjXqUZqdOTT8UVVndo8kgvLS3ki2ksO2Rg6vjHjxxVdWtHHbDajaaM7QwrYU7jdlwfB8/B+3IggKhGnCA+9DWSQyNlicWvabhw/52g7xvXaMnF4o8q9CFem6dRYpl45m5zsror7GyssJGdB+IfKfDBXFCsqkfM+b6U0bOxq4Zxfwv7c0SFexWBAEAQBAaHPHONtDAX7DI67Y29LrYn5Riewb1416ypxx48Cx0Xo+V7W1F8K2yfgvy+BRNTUPke6SRxc9xu5xxJKpm3J4s+mUqUKUFCCwSyR8lwdwgAKHDWOxltaP89+W1aapd6XBkh951H5/PjjZ21zrbss+phtN6F7huvQW5xXy/rpyJ+ppmQgCAIAgCAIDzj+kd9ZQ/dGf38yAqpAXv+jP+rrvtQ+UiAuxAEAQEBz5zDbMHVFK0Nl2l0Y2Nl6SOh/nx2qFcWqlvQz6ml0Pp2VBqjcPGHB8Y/rpwKle0gkEEEGxB2EEYgjcVWG6TTWKyOEOTOyLlWSlmZNEbObu3OacWnpB/yO5d6c3CWsiNeWlO6oulUyfs+DL8yFlaOqhZPGdjhtBxa4YtPWCrqnNTjrI+Y3drUtazpVM17+ZnruRggCA+dRM1jXPeQ1rQXEnAAC5J7Fw2ksWdoxc5KMVi3sSKDzsy86tqHSm4YObG34WDDtOJ423KlrVXUlj6H03RdhGzoKH92cn4v8LJfs0y8ixOWMJIABJJsABcknAAbyhxKSisXkcEIcp47UEABQ4ax2MtrR9nvy2rTVLvS4MkPvOo/P58cbO2udbdln1MNpvQvcN16C3OK+X9dORP1NMyEAQBAEAQHnH9I76yh+6M/v5kBVSAvf8ARn/V132ofKRAXYgCAIAgK90k5n8q11XTt9I0XkYPeNHtAfEB3jrteFdW+steOZp9A6X7mSt6z3Xk/B+HJ+3IqhVhuQgJbo6zj+iT8m8+hmIDr4Mfg1/V0HqsdylWtbUlg8mUOntG/wAqh3kFvx91xX3X7LsVsfPQgCArzS1l3UjbSMPOk50ltzAdg/ER3NPSoN7VwWouJqOzVj3lR3Mso7Fz/S6lUqtNwEBZmirNm/8A02UdIhB7jJ5gdp6FYWdH/Uf0Md2k0lt/iU3/AO77R+7+hm6QMyOW1qmmb6XF8Y958w+fz4497m21t6OfUj6E033GFCu9zg/l/XTkVMQqw3OYQHINsEOGk9jLZ0f578tq01S70uDHn3nUfn8+ONnbXOtuyz6mG03oXuMa9BbnFfL+unIn6mmZCAIAgCA84/pHfWUP3Rn9/MgKqQF7/oz/AKuu+1D5SIC7EAQBAEAQFNaS82fo0vLxD0Mp2gYMkxI4O2kcD1Kqu6Oo9ZZM3vZ/Sf8AIpdxUe9HLzj+V/nEhaiGjBQF3aOMvfSqUNebyw2Y/pItzHdo2cWlW9rV14bc0fONOWP8W5bit2W1fdfR+zRK1JKY6yyBoLibAC5JwAGJQ5SbeCzPPOcGVDVVEs59tx1R0MGxo7gO26o6s9ebkfU7C1VrbxpLgtvPj7muXmTDaZs5HNXUxwDAm7yPZY3a4/kOshelGn3k1Eg6RvFaW8qvHhzeX55HoGngaxrWMAa1oDWgYAAWA7ldpYLBHy+c5Tk5SeLe1n0XJ1K/0gZkctrVNM30uL4x7z5h8/nxxhXNtrb0czT6E033GFCu9zg/l/XTkVMQqw3OYQHINtoQ4axWDLZ0f578tq01S70uDJD7zqPz+fHGztrnW3ZZ9TDab0J3GNegtzivl/XTkT9TTMhAEAQHnH9I4/8AWcP3Vn99MgKqQF7fozuGpXDfrQm3VaRAXagCAIAgCAwct5MZUwSQPweLX3tOIcOsGx7F0qQU4uLJFrcztq0asM0/XxX1PPddSPhkfFILPY4tPEHEdRxHFUkouLaZ9ToVoVqcakMmsUfBdT1JNo8yx9GrGXPMl9G7o5x5p7HW7CVItampU57Cm07Z/wAi0k1nHeX0z9i81cHzgiek3KXI0L2g86YiIcHbXfuhw7VGu56tN+ewutAW3fXsW8o73pl74FJKoPowQFtaI8j6kD6lw50p1W9UbDbxdf8AZCs7KnhHW8TC9prvvK6oLKOfN/hfcn6mmZCAICv9IGZHLa1TTN9Li+Me8+YD4/PjjCubbW3o59TT6E033GFCu9zg/l/XTkVMQqw3OYQHIKHDWOxls6P89+W1aapd6XBkh951H5/PjjZ21zrbss+phtN6E7jGvQW5xXy/rpyJ+ppmQgMXKmUYqaJ887wyNgu5zsAPzJNgBiSQEB5Gz8zldlGtlqiC1riGxtOLY27Gg234k9bigI+gLC0KZ2soK4tmcGw1DRG5x2NY8G7Hk7hcuBO7XvuQHqFAEAQBAEAQFUaXcj6ksdU0bJOY/wC20XaeJaCPwBVt7TwambXsveOUJW8uG1cnn77fqyvVBNWEGGOZ6FzYyl9JpYZt7mDW+23mu/eBV5SnrwUj5Vf238a5nS8Hs5Zr2K60w12tPDCMGMLzxkNvAM/eUG+lvKJq+y1DCjOr4vD0/wD0r9QTVHeGIvc1jdrnENA63Gw8SuUsXgjrOahFzlkk2/oejcmUTYIo4W+rG0NH4Ra6vYxUUkj5NXqyrVJVJZtt+pkrseQQBAEBX+kDMjltappm+lxfGPefMPn8+OMK5ttbejmafQmm+4woV3ucH8v66cipiFWG5zCA5BttCHDSexls6P8APfltWmqXelwZIfedR+fz442dtc627LPqYbTWhHQxr0FucV8v66cic1lUyKN8sjg1jGlznHBrWi5PcFNMyeVtJWf82VJt7KaMnkoundyj+l5HY0Gw3kgQtAEAQF0aG9KDmOjyfWuvG6zIZnHbGcGxuO9pwDt2wYeqBfaAIAgCAIDQ58ZN+kUU7ALuDddvTrR84DtsR2rxrw16bRY6Juf495CfDHB8nsKEVKfTwgLY0PV+tBNCTtjeHD7Mg/zY7vVnZSxi4+Bhu1FDVrwqr+5YfVfpog+f1TymUKg/C4MHVqNDT4gqHcyxqs0mhKXd2FNeKx9Xj0I+vAtSRaPqPlcoQAi4YTIfwNJH72qve2jrVUVGna3dWM/PBer2+2Je6uT5sEAQBAEAQFf6QMyOW1qmmb6XF8Y958w+fz44wrm21t6OZp9Cab7jChXe5wfy/rpyKmIVYblPEIDkHeEOGsVgzfZ257yz5HmpZNYyksHKC/PjDwXa1sDzQCd4PG9nbXOtuyz6mG01oR0Ma9BbnFfL+unIpZTTMhAEAQBAeycyq50+T6SZ5u98EbnHpcWC57TcoDdIAgCAIDhwQHnLK9JyM80X83I5o4Bxt4WVFUjqya8z6xaVu+oQqeMU/baYi6Egm+iOq1ax8e6SI7OtjgR4FymWUsKmHkZvtRS1rWM/CXs0/wBEUyxJrVE7vilkPe8lRpvGTfmXlpHVt6cfCMeiMNdCQTzQ9T3qpX/DFbte8f6T3qbYrfb8jMdqamFvCHjLH0X7LdVmYYIAgCAIAgCAr/SBmRy2tU0zfS4vjHvPmA+Pz44wrm21t6OfU0+hNN9xhQrvc4P5f105FTEKsNzmEAQPaRTL+RdS8kY5vtNHs9Y6vLhhZ21zrbss+phtN6E7nGvQW7xXy+fLpyNAppmAgCAID1/o3+qqH7vH/CEBJEAQBAEAQFF6R4NTKM/Q7UcO2Nt/EFU90sKrPpGgJ61hDyxXuyNKOXBv8w6jk6+F32we2J352XvbPCon/mRVabp95Yzjy/8AkjQudckneb968C0SwWBwhyWRoYHPqj1ReJf/AJKfY5y+n3Mj2r+Gl/u/7S0VYmNCAIAgCAIAgCAr/SBmRy2tU0zfS4vjHvPmHz+fHGFc22tvRzNPoTTfcYUK73OD+X9dORUxCrDc44hAEDWJFMv5E1LyRjm+00ez1jq8uGFnbXOtuyz6mG03oTuca9BbvFfL58unI0CmmYCAID1/o3+qqH7vH/CEBJEAQBAEAQFMaWG2r+MTD4uH5KpvP6v0PoHZl42X+5/YhqimgMnJ1WYZGyAX1b7OLSPzXaMtV4njXpKrTcHx/OJ8JGWJHQSO42XDPSMtaKfidVwdiyNDDufVDpbGe4v/AM1Psc5fT7mR7VrdpPzl/wBpaKsTGhAEAQBACgNUMvxO/Utkn64mExnhM60Z/aQBuUKhwu2ke3ZhLJC08PRuegOTVVn9Hi/tDv8A6kBBc980pp3fSIabVk2mQMkY5r7C+sBsOvwG3jjCubbW3o5mn0JpvuMKFd7vB/L5cunIrQhVhuU8QgCBrE7syTkv6DV8pDaqbG98UnKSBhONgwHVBG4EEEKztrnW3ZZ9TDab0I6Ldegtzivl8+XTkVkppmAgPX+jf6qofu8f8IQEkQBAEAQBAUvpXfevI6ImDxcfzVTef1fofQOzSwsv9z+xDlFNAZmSKQTTMjODr+DSfyXeEdaWBHuq3c0pTXDDqkdsuxalTUN+GaQdzylRYTa82dbGevbU5eMY9EYK6EonOiCo1auRm58R72vb+Rcplk99ryM12op42sZ+Euqf4LgVoYQIAgCAIDUZ3MvRVIJsDE8Ei2wFpviCMOkEIAx1ZHZpZDM0e01xgfbcOTIc0m2J12jqGAA7NytJ7VHUN6707hx5spPggPp/K3/gz/1f/FAfN2VpPZo6h3XenaOPPlB8EBXekTIEjnMqWwNjdLII9Rsmu+R7gSCWBoa0807Q432KFc22tvRz6mn0JpvucKFd7nB/L5cunIr8hVhuU8QgCAimX8ial5IxzcXNHs9Y6vLhhZ21zrbss+phtN6E7jGvQW7xXy+fLpyNAppmD1/o3+qqH7vH/CEBJEAQBAEAQFEaQp9fKNQb3ALWjq1Y2g+N1TXLxqs+laChqWFPzxfq2R1eBbEi0e0/KV8I3ASE8OScPMhSLVY1UVGnand2M3y6o7aRKXk8oT9Dy1469Zov+8HJdRwqs40DV7ywh5Yr0f4wI2o5cG9zGreRr6dxNgX6h4SAtHiQexe1vLVqoq9M0e9sakVwWPpt6F+K6PmYQBAEAQGuzigMlJUxtxfDI0cXRkDxKAqzLOnynYdWlpny/PI4RN4hoDiRxsgIxU6esoE+jgpmjrbK49+uB4IDF/255U+Gm/q3f60BlU2nrKAPPgpnDqbK09+ufJAbCbTTFVOphUUzoRFUxyuex/KDVYHA80tBB5w6d/aBKcuZhukpIJ4W+nEMfKsHvXag1nD57348cYVzba29HM0+hNN9zhQrvd4P5fLl05FcEKsNzjiEAQ4axzIpl/ImpeSMc32mj2esdXlwws7a51t2WfUw+m9CdzjXoLd4r5fPl05HqDRv9VUP3eP+EKaZgkiAIAgCA6yPDQSdgAuT1BDlJt4I84ZQqjLLJKcZHuf+04m3iqGUtaTZ9Zt6Xc0o0/lSXojHXU9id6IKTWqpZNzIrdr3C3gxym2S32/IzHamrhbwp+MsfRftGXpjoLSQVAHrNMbj1tOs3+J/cu19HapfQ8eytfGNSi+GEl9dj+xXKgGtOWuIIINiNoPQRgUOGlJYPI9E5CyiKmninHtsBPUfaHYQR2K9pz14qR8ou7d29edJ8G1+PYz13I4QBAEAQHjbPPJBo66pprWEcrg37DjrMPaxzT2oDSoAgCA22aeS/pVbTU5wllY127ml3O8LoD2YAgIBpAzI5bWqaZvpcXxj3nzD5/PjjCubbW3o5mn0JpvuMKFd7nB/L+unIqYhVhuU8QgCAtTRlnZGY46GSzHMAbEcGvaMG9Th48VZ21zrbss+phdN6FdBuvQW5xXy/rpyLFU0zIQBAEBGtImU+QoZbHnSDkm/j2HubrHsXhcz1ab9C20Jbd/ewTyW8/p+8Ci1TH0oIC3dENBqUskxG2WTYelsfNH7xerSyhhDHxMH2nr69zGmv7V7vb0wNxpCyX9IoZQBd0dpG8WY9pbrDtXrcw16b9SBoW6/j3kJPJ7r+v7wZRSpj6WEBaOiDLN2yUjjtaeUZ9k7HDsdY/iKsbKpscGYvtPZ6s43EVsex81l7bPoWQp5kwgCAIAgKj046P5KsNrqVmtNG3VkjaLukYNoc0b3N27MSDswAIHnlwtsOKA4QHZjCSAASSbADaSTusgLmzD0fyUQo6yqbqzy1cLWRn1ooyHElw3PcQNmIA3EkAC+0AQFb6T81Y+TkroyGFg1pRg14vbX6nbdvT5wrm21t6OfU0+hNNdy1Qrvd4P5f105FXKsNyEByD0IcNY7GWzo/wA9+W1aapd6UbGPPvOo/P58cbO2udbdln1MNpvQncN16C3OK+X9dCfqaZkIAgKf0sZZ5WobTtPNhHO65Hi57m27yqu8qYz1VwN12Zs+7oOvLOWXJfl9EQZQzTHaNhcQ1ou4kADpJNgO9EsdiOJSUU5SyR6JyHk8U9PFCPYYG36SBtPabntV7TjqxUT5RdV3Xrzqv+5t/j2M0hdyOef87ckGkq5Ybc2+sz/dv2t7trfwqkrU9SbR9Q0XeK6tY1OOT5r85/U068iwM3I2U3008c7PWYb2wDgdjmniCQu9ObhJSRGvLWFzRlRnk/Z8H9D0Hk6tZPEyWM3Y9ocDx8iMOxXkZKSTR8srUZ0ajpzWDTwZkrk8wgCAIAgIvnRmBk+vDzNA0SOB9MwakoNtjtYesR81wgK9dowpBGXfRozaYQcp9IqLazpxDyn0e2F3a2pyuGzWQFiZq5iUFA1vIwMMjRYzPGtKTvOsfVv0CwQHzz/qo4m0ckr2sY2thLnuIDWiz9pJwHWgJQx4cAQQQdoI2gg77oDsgItpQ+qa3/cu/JAeZcgZb1bRSHm+y4+z1Hq8uGEK5ttbejmajQmm+5woV3u8H4eT8unLKVKsNwEByDbaEOGk9jLZ0f578tq01S70uDJD7zqPz+fHGztrnW3ZZ9TDab0I6Ddegtzivl/XQn6mmZNRnTlptHTPmNtYCzGn2nn1R+Z6gV51aipwcibo+zld140l9X4Lj/niUBNK57nPcbucS5xOJLjcnvKpG8Xiz6jCEYRUYrBLYuSOi4OxL9GORuXqxI4cyDnnoLz6g77u/CpVpT1p4+BQdorzubXu1nPZ9OP4+pdStj58EBCNKeQeXpxOwXkguT0ujPrd3rdh6VEu6WtHWWaND2dv+4uO6k92ftLh65ehTqqjfhATzRhnPyL/AKLK60chuwk7GSH2eoO8+JU20rar1GZftFozvYfyaa3l8S8V48105FuqzMOEAQBAEAQEXl/7O77+z/5FiAlCArT9IP6q/wDXj8nICgMiZ111HspqmWNvwBxMe03vyZu2/YgN5/tYyz/TD/VQf6EBqssZ7ZRqmlk9XM5jtjmB2oxw6CxlgRxCAj6AkGQMt6to5TzfZcfZ6j1eXDCFc22tvRzNRoTTfc4UK73eD8PJ+XTllKlWG4CA5BttCHDSawZbGYOfIlAp6pwEgHNkJsJABg47nde/jjZ21zrbs8zDaa0I6Ldagt3ivD9dCGZ+Zymtnsw+hjuGfMd8nbbZ1cSolzW7yWzJGg0Lo3+HRxn8cs/LwX58yMqOXQA3DaegYlDhtJYsvnMfIX0Olawj0jufIfmcMOwWHYelXVCl3cMOJ8y0tffzLlzXwrZHkvzmSBexWhAcOFxYoCi8+83DRVB1R6GS7ozuHSz8N9nUR1qnuKPdy2ZPI+kaF0iryhvPfjsfn4P69SNqOXAIQFuaO88hO1tNUO9M0WY4+9A3X+MDvx6VaW1xrLVln1MHpzQ7t5OvRW4818r/AB0yJ6phmwgCAIAgIxObxEf+fZ/7pjkBJ0BW2n+InJLiBsbNGT1Da2/e4d6A8yoAgCAIAgPQTMxTJkujqIG2mFPGZI8OUGoDrAfHbdv44wrm21t6OfU0+hNNujhQrvd4P5fLl05EHIVYbnMIAgCAICd6L82+Wl+lSN9HEeYD7cg38G48bdBU20o6z13kupmO0Wku6p/xqb3pZ+S8Pr05lvKzMMEAQBAavOPIkdZA6GTfta7ex4wcO/tBIXnVpqpHVZLsbypaVlVh9V4riihcqZOkppXQyts9p7CNzgd4KpZwcJarPpttc07mkqtN7H/mD80Yi6kg5Y4gggkEG4I2EEYEHcUOJRUlg1sLYzIz+bNqwVTg2XBsh2Nk6AdzXeB47FZ290pbs8+phtL6BlRbrW6xjxXGP5XuiwFNMyEAQAoCJ/SWF72XBH8oNF7iwIpmT4hASsFAY2VMnxVMMkEzQ+ORpa5p3g9Y2g7wRtBF0BQudWgupjc51BI2aPERyEMlHVrHmO43bwQEGrdH+VYjZ9DOfsMMo747hAYYzRyj/Qav+zzf6UBtcn6McrzW1aORoO+TViAvv55B8EBZWZWg0RvbLlGRsmqbiCO+oejXeQCR8oA4kbEBdLWgCw2AICv9IeZQlDqqnAEgBMjNgEgGLh0O8+OMK5ttbfjmafQmmnRat6z3eD8PLl05FTqsNyEAQG3zXyDJWziJlw0bZH7mN/zOAH5Ar1o0nUlgiv0jpCFlRdSWfBeL/HiX1k+iZBGyKNuqxgsB1DzO+6uYxUVgj5nWqzrVHUm8W9rMhdjzCAIAgCAjeeuarK6LZZszBzH/AOB3ynwO3pB8K9BVV5lrorSk7GpjnB5r7rz6lIVlK+J7opGlr2GzmnEH8xvB3qolFxeDPo9GtCtBVKbxTyZ8V1PQICbZpaQZaa0VReWLAG95GDqJ9cdR29e5TKN24bJbUZzSfZ+nXxqUMIy8OD/D9upauScrQVLOUgka9u+2IPQ5p2tPUVYwnGaxizE3FrWt56lWLT/zLxMbKs8jpoqdknJCRr3ukABkPJlo1Iw4FoJ17lxBsG7Bt1m9zwORm3SmxkibKQbh0953A9IdKXEdmCAzP5Oh1NTko9S99XUbq3ta+ra17IDDObdKLlkLYidpdBeBxPW6ItJ7UBxkyaRk8lM+TlQ1jZA86okYHkjUk1QAfVJa6wJAN9o1nAbdAEAQBAEBqcvZx09G28zwDbYwbZHcG/mdi86lWFNbzJtno+vdy1aUeb4L6/4yos689J60lg9HD/NtO1323e1ww44qrrXMqmzJG50ZoWjZ773p+PhyX3zIyo5dBAbDIeR5auUQwi5O0uPqsbvc49HmvSnTlUlgiJe3tK0pOpUfJcW/BF6Zt5Bio4RFHtOLnn1nu6T+Q3BXFKkqccEfNr69qXlV1an0XgvA2q9CGEAQBAEAQBARzO/NOKuZc8yZo5kgH7rh7TfK+zffwrUI1V5lpozStWxns2xecfuvB/4ylsr5KmpZDFMwtcMPhcPiad4VTOnKDwkfQ7W7pXVNVKTxXTyfgYS6EkIDIoa2WF4khe5jhvabHgekdRXaMnF4pnlWoU68NSrFNeZM6HSHrsEVfAJmggh8fNkBGDgNgDhts5paQplO9a+NGYu+y8JPG3lh5PavXP1x5ktyRlunlt9Hyg4YARVAY63UC8CR569dymQr055Mzdzoq8t9s6bw8VtXqvubkU9d/Saf+zP/AP0L2K87uyXK/wDWVUlt7YgyJpv81jIOx4QGbQ0McLdWNuqCbnEuc44uc43LnbBtJJ2IDIQBAdXvAFyQAN52BDlLF4IjmVs+aGC4MokcPZi554XHNHaQvCdzTjx9C1ttCXtfKGC8ZbP36IguXdJdRLdtO0Qt+I2fIe07G9x4qFUvJPZHYaSz7M0Ke9Xes/DJfl+3IhE0rnuL3uLnHaXOJc48SdpURtt4s0kIRhFRikkuC2HRcHYIDb5t5uT1smpELNB58h9Rg/M9DR4DavWlRlUeCK/SGkqNlDWqPbwXF/heZdubuQYaOLk4hjtc8+s89JP5YBW9KlGmsEfO72+q3lTvKj5Lgl5G1XoQwgCAIAgCAIAgCA1+WsiwVcfJzsDhuODmnpa7cV0nTjNYSJNrd1rWp3lJ4Pr5MqHOnMWopLvYDNDjrNHOYPmaP4hs2blWVrWUNq2o3WjtPULrCE92fg8nyf2fuRRRS9CAIAgMyhyrUQ/qppGDoa9wb+zey7xqSjkyNWs7et/UhF80upuqfP7KLff6w6HMjPiAD4r1V1VXEr56AsJ/2Ycm/wAma3SZXdEJ/A78nLt/MqeRHfZmy/8AV6r8HEmkuvOHIjgw/m4p/MqeRyuzVkvm9f0YFTn1lF+NQQOhrY2+IbfxXR3VV8STDQVhD/Tx5tv74GkrK6WU3lkfJ9tzneZXk5SlmyxpW9KksKcVHkkjHXU9ggCAAbhid28ocNpbWTvNTR1LNaSqvFHiGYSv4/APHhiptG0cts9iMzpLtFTpYwtt6XjwX56cy1qChjgY2OJgYxuDW4f8T1qxjFRWCMVVrTrTc6jxb4syF2PMIAgCAIAgCAIAgCAIAgInnHmDS1N3sHIyn2mAapPzR4HHEWPWo1W1hPatjLqx07c2uEXvR8H9nn1XkVvlvMetprnk+VYPbiu7vZ6w7rdagVLapDhjyNbZ6dtLjZrar8JbPfIjSjlyEAQBAEAQBAEAQHaNhcQ1oJJwAFyeAGKLacSkorGTwRLchaPKuezpByDOl4u88I8R+IhSqdpOWewobztFa0NlPffll6/jEsrN3M+lo7FjdeT+cfYv7NzezxVhSoQp5Z+Jkb7S1zebJvCPyrL9/UkC9isCAIAgCAIAgCAIAgCAIAgCAIAgNVlbNykqds0LHH4rar/222PivOdKE/iRMttIXNt/Sm0vDh6PYRLKOiuF22CZ7Op4EjeG4+JUWdjF/C8C8odqa8dlWCly2flexHqzRjWtvqOikH2nNPcRbxXi7KossGWlLtPaS+OMl9E/v9jVTZj5RbjTuP2XRu8nLydtVXAnR05YSyqeqa+xivzWrgbGlm7GEjvC69xU+VnutK2T/wBWPqcx5qVzsKWbtbbzXPcVPlZxLS1kv9WPqZkGYmUXf93I63PjH+K67K1qvgR56esI/wCpjyT/AAbej0XVbv1kkTB1az3d1gPFesbKbzaINXtRbR+CEn6L89CRZO0XUrLGaSSU7xsjYewc795e8bKC+LaVNftPdT2U4qPu/fZ7EtyZkanpxaCJjOktaNY8XYntUmNOMPhRR17uvcPGrNy5v7ZGeu5HCAIAgCAIAgCAIAgCAIAgCAIAgCAIAgCAIAgOEOAEOTl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thetipsyconnoisseur.files.wordpress.com/2015/07/no-alcohol-drugs-iso-sign-is-11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196811"/>
            <a:ext cx="1017221" cy="10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Image result for vaccination need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ttps://globemedical.com.au/dam/jcr:835abe31-b387-4596-8b12-fba0dfab01bd/Need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3544455"/>
            <a:ext cx="1907309" cy="11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838200"/>
            <a:ext cx="61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risks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359932"/>
            <a:ext cx="126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inadequate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1817" y="1913280"/>
            <a:ext cx="97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improve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244763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8524" y="3029366"/>
            <a:ext cx="69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4817" y="354445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mother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1217" y="388364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rubella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8529" y="48768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milk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7387" y="5200073"/>
            <a:ext cx="116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mammary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2915" y="5492934"/>
            <a:ext cx="11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antibodies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398</Words>
  <Application>Microsoft Office PowerPoint</Application>
  <PresentationFormat>On-screen Show (4:3)</PresentationFormat>
  <Paragraphs>288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ctraina</dc:creator>
  <cp:lastModifiedBy>ctraina</cp:lastModifiedBy>
  <cp:revision>66</cp:revision>
  <dcterms:created xsi:type="dcterms:W3CDTF">2015-10-27T13:43:07Z</dcterms:created>
  <dcterms:modified xsi:type="dcterms:W3CDTF">2015-11-05T17:54:52Z</dcterms:modified>
</cp:coreProperties>
</file>