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666699"/>
    <a:srgbClr val="3366CC"/>
    <a:srgbClr val="006600"/>
    <a:srgbClr val="339933"/>
    <a:srgbClr val="990000"/>
    <a:srgbClr val="CC00CC"/>
    <a:srgbClr val="66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F59E-C6C5-4FBE-BE92-FDC83E41CB9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CA1-F745-4E10-91E2-043900A5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6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F59E-C6C5-4FBE-BE92-FDC83E41CB9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CA1-F745-4E10-91E2-043900A5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2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F59E-C6C5-4FBE-BE92-FDC83E41CB9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CA1-F745-4E10-91E2-043900A5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2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F59E-C6C5-4FBE-BE92-FDC83E41CB9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CA1-F745-4E10-91E2-043900A5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6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F59E-C6C5-4FBE-BE92-FDC83E41CB9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CA1-F745-4E10-91E2-043900A5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9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F59E-C6C5-4FBE-BE92-FDC83E41CB9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CA1-F745-4E10-91E2-043900A5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5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F59E-C6C5-4FBE-BE92-FDC83E41CB9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CA1-F745-4E10-91E2-043900A5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1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F59E-C6C5-4FBE-BE92-FDC83E41CB9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CA1-F745-4E10-91E2-043900A5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4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F59E-C6C5-4FBE-BE92-FDC83E41CB9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CA1-F745-4E10-91E2-043900A5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6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F59E-C6C5-4FBE-BE92-FDC83E41CB9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CA1-F745-4E10-91E2-043900A5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6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F59E-C6C5-4FBE-BE92-FDC83E41CB9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1CA1-F745-4E10-91E2-043900A5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6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7F59E-C6C5-4FBE-BE92-FDC83E41CB9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41CA1-F745-4E10-91E2-043900A5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2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6106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                      INTRO TO CELLS</a:t>
            </a:r>
          </a:p>
          <a:p>
            <a:endParaRPr lang="en-US" dirty="0" smtClean="0"/>
          </a:p>
          <a:p>
            <a:r>
              <a:rPr lang="en-US" dirty="0" smtClean="0"/>
              <a:t>All living thing are composed of _______ or more cells.  Each cell is capable of carrying</a:t>
            </a:r>
          </a:p>
          <a:p>
            <a:r>
              <a:rPr lang="en-US" dirty="0" smtClean="0"/>
              <a:t>     out all of the ________ functions.  For example, digestion and _________________</a:t>
            </a:r>
          </a:p>
          <a:p>
            <a:endParaRPr lang="en-US" dirty="0"/>
          </a:p>
          <a:p>
            <a:r>
              <a:rPr lang="en-US" dirty="0" smtClean="0"/>
              <a:t>				Cells come in different ____________ and sizes</a:t>
            </a:r>
          </a:p>
          <a:p>
            <a:r>
              <a:rPr lang="en-US" dirty="0"/>
              <a:t>	</a:t>
            </a:r>
            <a:r>
              <a:rPr lang="en-US" dirty="0" smtClean="0"/>
              <a:t>			to enhance ( ________ ) their functions.</a:t>
            </a:r>
          </a:p>
          <a:p>
            <a:endParaRPr lang="en-US" dirty="0"/>
          </a:p>
          <a:p>
            <a:r>
              <a:rPr lang="en-US" dirty="0" smtClean="0"/>
              <a:t>				Ex. Red blood cells are ___________ and smooth</a:t>
            </a:r>
          </a:p>
          <a:p>
            <a:r>
              <a:rPr lang="en-US" dirty="0"/>
              <a:t>	</a:t>
            </a:r>
            <a:r>
              <a:rPr lang="en-US" dirty="0" smtClean="0"/>
              <a:t>				      to enable their ________________</a:t>
            </a:r>
          </a:p>
          <a:p>
            <a:r>
              <a:rPr lang="en-US" dirty="0"/>
              <a:t>	</a:t>
            </a:r>
            <a:r>
              <a:rPr lang="en-US" dirty="0" smtClean="0"/>
              <a:t>				      through the blood stream.</a:t>
            </a:r>
          </a:p>
          <a:p>
            <a:endParaRPr lang="en-US" dirty="0"/>
          </a:p>
          <a:p>
            <a:r>
              <a:rPr lang="en-US" b="1" u="sng" dirty="0" smtClean="0"/>
              <a:t>GROUPING OF CELLS:</a:t>
            </a:r>
          </a:p>
          <a:p>
            <a:endParaRPr lang="en-US" dirty="0" smtClean="0"/>
          </a:p>
          <a:p>
            <a:r>
              <a:rPr lang="en-US" dirty="0" smtClean="0"/>
              <a:t>Cells working together  =  ______________</a:t>
            </a:r>
          </a:p>
          <a:p>
            <a:endParaRPr lang="en-US" dirty="0"/>
          </a:p>
          <a:p>
            <a:r>
              <a:rPr lang="en-US" dirty="0" smtClean="0"/>
              <a:t>Tissues working together  =  ____________</a:t>
            </a:r>
          </a:p>
          <a:p>
            <a:endParaRPr lang="en-US" dirty="0"/>
          </a:p>
          <a:p>
            <a:r>
              <a:rPr lang="en-US" dirty="0" smtClean="0"/>
              <a:t>Organs working together  =  ___________________</a:t>
            </a:r>
          </a:p>
          <a:p>
            <a:endParaRPr lang="en-US" dirty="0"/>
          </a:p>
          <a:p>
            <a:r>
              <a:rPr lang="en-US" dirty="0" smtClean="0"/>
              <a:t>Organ systems working together  =  _____________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fessrg.ucsd.edu/Research/RBC/bloo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21082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r282zn36sxxg.cloudfront.net/datastreams/f-d%3A50b70d1c5ad4d019886610a6163f592e6ddd9db03a6747187709870f%2BIMAGE_THUMB_POSTCARD%2BIMAGE_THUMB_POSTCARD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3206173" cy="242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1066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Arial Black" pitchFamily="34" charset="0"/>
              </a:rPr>
              <a:t>one</a:t>
            </a:r>
            <a:endParaRPr lang="en-US" dirty="0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1371600"/>
            <a:ext cx="57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Arial Black" pitchFamily="34" charset="0"/>
              </a:rPr>
              <a:t>life</a:t>
            </a:r>
            <a:endParaRPr lang="en-US" dirty="0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1348325"/>
            <a:ext cx="15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Arial Black" pitchFamily="34" charset="0"/>
              </a:rPr>
              <a:t>respiration</a:t>
            </a:r>
            <a:endParaRPr lang="en-US" dirty="0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905000"/>
            <a:ext cx="108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Arial Black" pitchFamily="34" charset="0"/>
              </a:rPr>
              <a:t>shapes</a:t>
            </a:r>
            <a:endParaRPr lang="en-US" dirty="0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4782" y="214271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Arial Black" pitchFamily="34" charset="0"/>
              </a:rPr>
              <a:t>help</a:t>
            </a:r>
            <a:endParaRPr lang="en-US" dirty="0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2672362"/>
            <a:ext cx="9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Arial Black" pitchFamily="34" charset="0"/>
              </a:rPr>
              <a:t>round</a:t>
            </a:r>
            <a:endParaRPr lang="en-US" dirty="0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1738" y="2971800"/>
            <a:ext cx="149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Arial Black" pitchFamily="34" charset="0"/>
              </a:rPr>
              <a:t>movement</a:t>
            </a:r>
            <a:endParaRPr lang="en-US" dirty="0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0069" y="42672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Arial Black" pitchFamily="34" charset="0"/>
              </a:rPr>
              <a:t>tissues</a:t>
            </a:r>
            <a:endParaRPr lang="en-US" dirty="0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7342" y="4792315"/>
            <a:ext cx="104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Arial Black" pitchFamily="34" charset="0"/>
              </a:rPr>
              <a:t>organs</a:t>
            </a:r>
            <a:endParaRPr lang="en-US" dirty="0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5834" y="5410200"/>
            <a:ext cx="2075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Arial Black" pitchFamily="34" charset="0"/>
              </a:rPr>
              <a:t>organ systems</a:t>
            </a:r>
            <a:endParaRPr lang="en-US" dirty="0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82915" y="5979311"/>
            <a:ext cx="1498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Arial Black" pitchFamily="34" charset="0"/>
              </a:rPr>
              <a:t>organisms</a:t>
            </a:r>
            <a:endParaRPr lang="en-US" dirty="0">
              <a:solidFill>
                <a:srgbClr val="66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5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000" dirty="0" smtClean="0">
                <a:latin typeface="Gill Sans Ultra Bold" pitchFamily="34" charset="0"/>
              </a:rPr>
              <a:t>MOLECULES AND THEIR BUILDING BLOCKS</a:t>
            </a:r>
          </a:p>
          <a:p>
            <a:endParaRPr lang="en-US" dirty="0"/>
          </a:p>
          <a:p>
            <a:r>
              <a:rPr lang="en-US" dirty="0" smtClean="0"/>
              <a:t>			    Some molecules are too _______ to move across</a:t>
            </a:r>
          </a:p>
          <a:p>
            <a:r>
              <a:rPr lang="en-US" dirty="0"/>
              <a:t>	</a:t>
            </a:r>
            <a:r>
              <a:rPr lang="en-US" dirty="0" smtClean="0"/>
              <a:t>		    a cell membrane and need to be ____________ down</a:t>
            </a:r>
          </a:p>
          <a:p>
            <a:r>
              <a:rPr lang="en-US" dirty="0"/>
              <a:t>	</a:t>
            </a:r>
            <a:r>
              <a:rPr lang="en-US" dirty="0" smtClean="0"/>
              <a:t>		    into their __________ building blocks first.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  </a:t>
            </a:r>
          </a:p>
          <a:p>
            <a:r>
              <a:rPr lang="en-US" dirty="0" smtClean="0"/>
              <a:t>							           </a:t>
            </a:r>
            <a:r>
              <a:rPr lang="en-US" sz="1400" dirty="0" smtClean="0">
                <a:solidFill>
                  <a:srgbClr val="C00000"/>
                </a:solidFill>
              </a:rPr>
              <a:t>Amino acid</a:t>
            </a:r>
            <a:endParaRPr lang="en-US" sz="1400" dirty="0">
              <a:solidFill>
                <a:srgbClr val="C00000"/>
              </a:solidFill>
            </a:endParaRPr>
          </a:p>
          <a:p>
            <a:r>
              <a:rPr lang="en-US" dirty="0" smtClean="0"/>
              <a:t>	Once inside the _______ the small molecules can be used as raw materials</a:t>
            </a:r>
          </a:p>
          <a:p>
            <a:r>
              <a:rPr lang="en-US" dirty="0"/>
              <a:t>	</a:t>
            </a:r>
            <a:r>
              <a:rPr lang="en-US" dirty="0" smtClean="0"/>
              <a:t>      for the synthesis of other compounds such as _________, enzymes,</a:t>
            </a:r>
          </a:p>
          <a:p>
            <a:r>
              <a:rPr lang="en-US" dirty="0"/>
              <a:t>	 </a:t>
            </a:r>
            <a:r>
              <a:rPr lang="en-US" dirty="0" smtClean="0"/>
              <a:t>     and stored starch.    “You are what you _______.”</a:t>
            </a:r>
          </a:p>
          <a:p>
            <a:endParaRPr lang="en-US" dirty="0"/>
          </a:p>
          <a:p>
            <a:r>
              <a:rPr lang="en-US" dirty="0" smtClean="0"/>
              <a:t>			        </a:t>
            </a:r>
            <a:r>
              <a:rPr lang="en-US" sz="1600" dirty="0" smtClean="0">
                <a:solidFill>
                  <a:srgbClr val="C00000"/>
                </a:solidFill>
              </a:rPr>
              <a:t>GLYCOGEN</a:t>
            </a:r>
            <a:r>
              <a:rPr lang="en-US" dirty="0" smtClean="0"/>
              <a:t> </a:t>
            </a:r>
            <a:r>
              <a:rPr lang="en-US" sz="1600" dirty="0" smtClean="0"/>
              <a:t>(stored starch in muscles &amp; liver)</a:t>
            </a:r>
            <a:endParaRPr lang="en-US" sz="1600" dirty="0"/>
          </a:p>
        </p:txBody>
      </p:sp>
      <p:pic>
        <p:nvPicPr>
          <p:cNvPr id="2050" name="Picture 2" descr="http://www.nutrientsreview.com/wp-content/uploads/2014/09/Glucose-formu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84" y="2438400"/>
            <a:ext cx="1680297" cy="114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18354"/>
              </p:ext>
            </p:extLst>
          </p:nvPr>
        </p:nvGraphicFramePr>
        <p:xfrm>
          <a:off x="685800" y="2192804"/>
          <a:ext cx="6019800" cy="2743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95600"/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TOO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BIG MOLECULE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SMALL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BUILDING BLOCK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____________ Ex.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Pasta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___________ (or simple sugar)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____________ Ex. Chicken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_________________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http://study.com/cimages/multimages/16/amino_acid_stru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38600"/>
            <a:ext cx="109578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nteract.global2.vic.edu.au/files/2013/05/duplo-guess-1wh3xp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embers.tripod.com/jpe_sportscience/Image6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82609"/>
            <a:ext cx="2423680" cy="62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838200"/>
            <a:ext cx="52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  <a:latin typeface="Calisto MT" pitchFamily="18" charset="0"/>
              </a:rPr>
              <a:t>big</a:t>
            </a:r>
            <a:endParaRPr lang="en-US" sz="2000" b="1" dirty="0">
              <a:solidFill>
                <a:srgbClr val="990000"/>
              </a:solidFill>
              <a:latin typeface="Calisto M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4102" y="1068075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  <a:latin typeface="Calisto MT" pitchFamily="18" charset="0"/>
              </a:rPr>
              <a:t>broken</a:t>
            </a:r>
            <a:endParaRPr lang="en-US" sz="2000" b="1" dirty="0">
              <a:solidFill>
                <a:srgbClr val="990000"/>
              </a:solidFill>
              <a:latin typeface="Calisto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379483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  <a:latin typeface="Calisto MT" pitchFamily="18" charset="0"/>
              </a:rPr>
              <a:t>small</a:t>
            </a:r>
            <a:endParaRPr lang="en-US" sz="2000" b="1" dirty="0">
              <a:solidFill>
                <a:srgbClr val="990000"/>
              </a:solidFill>
              <a:latin typeface="Calisto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8842" y="3302000"/>
            <a:ext cx="1267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  <a:latin typeface="Calisto MT" pitchFamily="18" charset="0"/>
              </a:rPr>
              <a:t>STARCH</a:t>
            </a:r>
            <a:endParaRPr lang="en-US" sz="2000" b="1" dirty="0">
              <a:solidFill>
                <a:srgbClr val="990000"/>
              </a:solidFill>
              <a:latin typeface="Calisto M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4061" y="3302000"/>
            <a:ext cx="1018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  <a:latin typeface="Calisto MT" pitchFamily="18" charset="0"/>
              </a:rPr>
              <a:t>glucose</a:t>
            </a:r>
            <a:endParaRPr lang="en-US" sz="2000" b="1" dirty="0">
              <a:solidFill>
                <a:srgbClr val="990000"/>
              </a:solidFill>
              <a:latin typeface="Calisto M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686" y="4215763"/>
            <a:ext cx="1373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  <a:latin typeface="Calisto MT" pitchFamily="18" charset="0"/>
              </a:rPr>
              <a:t>PROTEIN</a:t>
            </a:r>
            <a:endParaRPr lang="en-US" sz="2000" b="1" dirty="0">
              <a:solidFill>
                <a:srgbClr val="990000"/>
              </a:solidFill>
              <a:latin typeface="Calisto MT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4188054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  <a:latin typeface="Calisto MT" pitchFamily="18" charset="0"/>
              </a:rPr>
              <a:t>amino acid</a:t>
            </a:r>
            <a:endParaRPr lang="en-US" sz="2000" b="1" dirty="0">
              <a:solidFill>
                <a:srgbClr val="990000"/>
              </a:solidFill>
              <a:latin typeface="Calisto M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0951" y="495300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  <a:latin typeface="Calisto MT" pitchFamily="18" charset="0"/>
              </a:rPr>
              <a:t>cell</a:t>
            </a:r>
            <a:endParaRPr lang="en-US" sz="2000" b="1" dirty="0">
              <a:solidFill>
                <a:srgbClr val="990000"/>
              </a:solidFill>
              <a:latin typeface="Calisto MT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49210" y="5257800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  <a:latin typeface="Calisto MT" pitchFamily="18" charset="0"/>
              </a:rPr>
              <a:t>hair</a:t>
            </a:r>
            <a:endParaRPr lang="en-US" sz="2000" b="1" dirty="0">
              <a:solidFill>
                <a:srgbClr val="990000"/>
              </a:solidFill>
              <a:latin typeface="Calisto MT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0637" y="5489299"/>
            <a:ext cx="52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  <a:latin typeface="Calisto MT" pitchFamily="18" charset="0"/>
              </a:rPr>
              <a:t>eat</a:t>
            </a:r>
            <a:endParaRPr lang="en-US" sz="2000" b="1" dirty="0">
              <a:solidFill>
                <a:srgbClr val="990000"/>
              </a:solidFill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3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915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CELL (PLASMA) MEMBRANE</a:t>
            </a:r>
          </a:p>
          <a:p>
            <a:endParaRPr lang="en-US" dirty="0" smtClean="0"/>
          </a:p>
          <a:p>
            <a:r>
              <a:rPr lang="en-US" dirty="0" smtClean="0"/>
              <a:t>                   </a:t>
            </a:r>
            <a:r>
              <a:rPr lang="en-US" u="sng" dirty="0" smtClean="0"/>
              <a:t>Functions of the Cell Membrane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   1. Separates the cell from its outside ___________________</a:t>
            </a:r>
          </a:p>
          <a:p>
            <a:endParaRPr lang="en-US" dirty="0"/>
          </a:p>
          <a:p>
            <a:r>
              <a:rPr lang="en-US" dirty="0" smtClean="0"/>
              <a:t>   2. Controls which molecules  ___________ and __________</a:t>
            </a:r>
          </a:p>
          <a:p>
            <a:r>
              <a:rPr lang="en-US" dirty="0"/>
              <a:t> </a:t>
            </a:r>
            <a:r>
              <a:rPr lang="en-US" dirty="0" smtClean="0"/>
              <a:t>         the cell.  (The cell membrane is “selectively permeable.”)</a:t>
            </a:r>
          </a:p>
          <a:p>
            <a:endParaRPr lang="en-US" dirty="0"/>
          </a:p>
          <a:p>
            <a:r>
              <a:rPr lang="en-US" dirty="0" smtClean="0"/>
              <a:t>   3. Recognizes messages from ______________ using the specific shape of the hormone	and the shape of the protein _____________ molecule.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Ex. – When you eat a meal, your blood glucose __________.  </a:t>
            </a:r>
          </a:p>
          <a:p>
            <a:r>
              <a:rPr lang="en-US" dirty="0" smtClean="0"/>
              <a:t>         In response, your pancreas releases the hormone </a:t>
            </a:r>
          </a:p>
          <a:p>
            <a:r>
              <a:rPr lang="en-US" dirty="0" smtClean="0"/>
              <a:t>         ____________. This tells the cells to let the sugar </a:t>
            </a:r>
          </a:p>
          <a:p>
            <a:r>
              <a:rPr lang="en-US" dirty="0" smtClean="0"/>
              <a:t>         ______ the cell and blood sugar ________ back down.</a:t>
            </a:r>
            <a:endParaRPr lang="en-US" dirty="0"/>
          </a:p>
        </p:txBody>
      </p:sp>
      <p:pic>
        <p:nvPicPr>
          <p:cNvPr id="3074" name="Picture 2" descr="https://b51ab7d9e5e1e7063dcb70cee5c33cf7f4b7bad8.googledrive.com/host/0Bx6hk6AUBHxDc2d4TDJZTFIyMGs/files/Bio%20101/Bio%20101%20Lectures/Membranes/membra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72" y="3581400"/>
            <a:ext cx="3131128" cy="13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curious.wikispaces.com/file/view/cell_membrane.jpg/54093570/cell_membr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6345"/>
            <a:ext cx="2948364" cy="224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commons/thumb/c/ce/Insulin_glucose_metabolism_ZP.svg/2000px-Insulin_glucose_metabolism_ZP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79" y="4800600"/>
            <a:ext cx="2932056" cy="163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1524000"/>
            <a:ext cx="1558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environment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0785" y="2076510"/>
            <a:ext cx="756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enter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2093311"/>
            <a:ext cx="579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exit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3704" y="2858655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hormones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8545" y="3188855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receptor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852" y="5029200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rises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883" y="5619376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insulin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5951680"/>
            <a:ext cx="606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into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4182" y="5939615"/>
            <a:ext cx="893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lowers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55661"/>
            <a:ext cx="86867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</a:t>
            </a:r>
            <a:r>
              <a:rPr lang="en-US" sz="2000" b="1" dirty="0" smtClean="0">
                <a:latin typeface="Elephant" pitchFamily="18" charset="0"/>
              </a:rPr>
              <a:t>SINGLE CELLED ORGANISMS</a:t>
            </a:r>
          </a:p>
          <a:p>
            <a:endParaRPr lang="en-US" dirty="0"/>
          </a:p>
          <a:p>
            <a:r>
              <a:rPr lang="en-US" dirty="0" smtClean="0"/>
              <a:t>Single celled organisms are in the _______________ kingdom and perform all of the life</a:t>
            </a:r>
          </a:p>
          <a:p>
            <a:r>
              <a:rPr lang="en-US" dirty="0"/>
              <a:t> </a:t>
            </a:r>
            <a:r>
              <a:rPr lang="en-US" dirty="0" smtClean="0"/>
              <a:t>    functions (ex. digestion) using specialized ____________________.</a:t>
            </a:r>
          </a:p>
          <a:p>
            <a:endParaRPr lang="en-US" dirty="0"/>
          </a:p>
          <a:p>
            <a:r>
              <a:rPr lang="en-US" dirty="0" smtClean="0"/>
              <a:t>        </a:t>
            </a:r>
            <a:r>
              <a:rPr lang="en-US" dirty="0" smtClean="0">
                <a:latin typeface="Elephant" pitchFamily="18" charset="0"/>
              </a:rPr>
              <a:t> </a:t>
            </a:r>
            <a:r>
              <a:rPr lang="en-US" sz="2000" dirty="0" smtClean="0">
                <a:latin typeface="Elephant" pitchFamily="18" charset="0"/>
              </a:rPr>
              <a:t>1. AMEBA</a:t>
            </a:r>
            <a:r>
              <a:rPr lang="en-US" dirty="0" smtClean="0"/>
              <a:t>					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Ameba live in the</a:t>
            </a:r>
          </a:p>
          <a:p>
            <a:r>
              <a:rPr lang="en-US" dirty="0" smtClean="0"/>
              <a:t>__________ and are</a:t>
            </a:r>
          </a:p>
          <a:p>
            <a:r>
              <a:rPr lang="en-US" dirty="0" smtClean="0"/>
              <a:t>constantly changing</a:t>
            </a:r>
          </a:p>
          <a:p>
            <a:r>
              <a:rPr lang="en-US" dirty="0" smtClean="0"/>
              <a:t>shape using their</a:t>
            </a:r>
          </a:p>
          <a:p>
            <a:r>
              <a:rPr lang="en-US" dirty="0" smtClean="0"/>
              <a:t>____________________.</a:t>
            </a:r>
          </a:p>
          <a:p>
            <a:endParaRPr lang="en-US" dirty="0"/>
          </a:p>
          <a:p>
            <a:r>
              <a:rPr lang="en-US" dirty="0" smtClean="0"/>
              <a:t>PSEUDO =  __________     POD = ________                  </a:t>
            </a:r>
          </a:p>
          <a:p>
            <a:endParaRPr lang="en-US" dirty="0"/>
          </a:p>
          <a:p>
            <a:r>
              <a:rPr lang="en-US" dirty="0" smtClean="0"/>
              <a:t>The pseudopods are also used to surround 	       </a:t>
            </a:r>
          </a:p>
          <a:p>
            <a:r>
              <a:rPr lang="en-US" dirty="0" smtClean="0"/>
              <a:t>and engulf ________ particles in a process</a:t>
            </a:r>
          </a:p>
          <a:p>
            <a:r>
              <a:rPr lang="en-US" dirty="0" smtClean="0"/>
              <a:t>called ________________________		       					</a:t>
            </a:r>
          </a:p>
          <a:p>
            <a:r>
              <a:rPr lang="en-US" dirty="0" smtClean="0"/>
              <a:t>PHAGO = _______    CYTO = _______</a:t>
            </a:r>
            <a:endParaRPr lang="en-US" dirty="0"/>
          </a:p>
          <a:p>
            <a:r>
              <a:rPr lang="en-US" dirty="0" smtClean="0"/>
              <a:t>					</a:t>
            </a:r>
            <a:endParaRPr lang="en-US" dirty="0"/>
          </a:p>
        </p:txBody>
      </p:sp>
      <p:pic>
        <p:nvPicPr>
          <p:cNvPr id="4100" name="Picture 4" descr="http://classes.uleth.ca/200701/biol1020a/images/am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1399"/>
            <a:ext cx="5124450" cy="19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pload.wikimedia.org/wikipedia/commons/thumb/4/4e/Phagocytosis_--_amoeba.jpg/320px-Phagocytosis_--_amoe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3624470" cy="260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89630" y="914400"/>
            <a:ext cx="10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366CC"/>
                </a:solidFill>
                <a:latin typeface="Arial Black" pitchFamily="34" charset="0"/>
              </a:rPr>
              <a:t>Protist</a:t>
            </a:r>
            <a:endParaRPr lang="en-US" dirty="0">
              <a:solidFill>
                <a:srgbClr val="3366CC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4418" y="1219200"/>
            <a:ext cx="15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CC"/>
                </a:solidFill>
                <a:latin typeface="Arial Black" pitchFamily="34" charset="0"/>
              </a:rPr>
              <a:t>organelles</a:t>
            </a:r>
            <a:endParaRPr lang="en-US" dirty="0">
              <a:solidFill>
                <a:srgbClr val="3366CC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609994"/>
            <a:ext cx="9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CC"/>
                </a:solidFill>
                <a:latin typeface="Arial Black" pitchFamily="34" charset="0"/>
              </a:rPr>
              <a:t>water</a:t>
            </a:r>
            <a:endParaRPr lang="en-US" dirty="0">
              <a:solidFill>
                <a:srgbClr val="3366CC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909" y="3410349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CC"/>
                </a:solidFill>
                <a:latin typeface="Arial Black" pitchFamily="34" charset="0"/>
              </a:rPr>
              <a:t>pseudopods</a:t>
            </a:r>
            <a:endParaRPr lang="en-US" dirty="0">
              <a:solidFill>
                <a:srgbClr val="3366CC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962400"/>
            <a:ext cx="79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CC"/>
                </a:solidFill>
                <a:latin typeface="Arial Black" pitchFamily="34" charset="0"/>
              </a:rPr>
              <a:t>false</a:t>
            </a:r>
            <a:endParaRPr lang="en-US" dirty="0">
              <a:solidFill>
                <a:srgbClr val="3366CC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6188" y="3962400"/>
            <a:ext cx="68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CC"/>
                </a:solidFill>
                <a:latin typeface="Arial Black" pitchFamily="34" charset="0"/>
              </a:rPr>
              <a:t>feet</a:t>
            </a:r>
            <a:endParaRPr lang="en-US" dirty="0">
              <a:solidFill>
                <a:srgbClr val="3366CC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0687" y="4805434"/>
            <a:ext cx="73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CC"/>
                </a:solidFill>
                <a:latin typeface="Arial Black" pitchFamily="34" charset="0"/>
              </a:rPr>
              <a:t>food</a:t>
            </a:r>
            <a:endParaRPr lang="en-US" dirty="0">
              <a:solidFill>
                <a:srgbClr val="3366CC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3643" y="5020395"/>
            <a:ext cx="186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CC"/>
                </a:solidFill>
                <a:latin typeface="Arial Black" pitchFamily="34" charset="0"/>
              </a:rPr>
              <a:t>phagocytosis</a:t>
            </a:r>
            <a:endParaRPr lang="en-US" dirty="0">
              <a:solidFill>
                <a:srgbClr val="3366CC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6580" y="5562600"/>
            <a:ext cx="59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CC"/>
                </a:solidFill>
                <a:latin typeface="Arial Black" pitchFamily="34" charset="0"/>
              </a:rPr>
              <a:t>eat</a:t>
            </a:r>
            <a:endParaRPr lang="en-US" dirty="0">
              <a:solidFill>
                <a:srgbClr val="3366CC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7982" y="554862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CC"/>
                </a:solidFill>
                <a:latin typeface="Arial Black" pitchFamily="34" charset="0"/>
              </a:rPr>
              <a:t>cell</a:t>
            </a:r>
            <a:endParaRPr lang="en-US" dirty="0">
              <a:solidFill>
                <a:srgbClr val="3366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9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61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Elephant" pitchFamily="18" charset="0"/>
              </a:rPr>
              <a:t>2. PARAMECIUM</a:t>
            </a:r>
          </a:p>
          <a:p>
            <a:endParaRPr lang="en-US" dirty="0"/>
          </a:p>
          <a:p>
            <a:r>
              <a:rPr lang="en-US" dirty="0" smtClean="0"/>
              <a:t>				  Both the ameba and the paramecium</a:t>
            </a:r>
          </a:p>
          <a:p>
            <a:r>
              <a:rPr lang="en-US" dirty="0"/>
              <a:t>	</a:t>
            </a:r>
            <a:r>
              <a:rPr lang="en-US" dirty="0" smtClean="0"/>
              <a:t>			  have an organelle called a __________________</a:t>
            </a:r>
          </a:p>
          <a:p>
            <a:r>
              <a:rPr lang="en-US" dirty="0"/>
              <a:t>	</a:t>
            </a:r>
            <a:r>
              <a:rPr lang="en-US" dirty="0" smtClean="0"/>
              <a:t>			  vacuole.  This organelle works like a water pump</a:t>
            </a:r>
          </a:p>
          <a:p>
            <a:r>
              <a:rPr lang="en-US" dirty="0"/>
              <a:t>	</a:t>
            </a:r>
            <a:r>
              <a:rPr lang="en-US" dirty="0" smtClean="0"/>
              <a:t>			  and helps to maintain water _____________.</a:t>
            </a:r>
            <a:r>
              <a:rPr lang="en-US" dirty="0"/>
              <a:t>	</a:t>
            </a:r>
            <a:r>
              <a:rPr lang="en-US" dirty="0" smtClean="0"/>
              <a:t>			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_________ (little hairs) allow the</a:t>
            </a:r>
          </a:p>
          <a:p>
            <a:r>
              <a:rPr lang="en-US" dirty="0" smtClean="0"/>
              <a:t>paramecium to swim.  The oral groove</a:t>
            </a:r>
          </a:p>
          <a:p>
            <a:r>
              <a:rPr lang="en-US" dirty="0" smtClean="0"/>
              <a:t>is used to sweep in ____________.</a:t>
            </a:r>
            <a:endParaRPr lang="en-US" dirty="0"/>
          </a:p>
        </p:txBody>
      </p:sp>
      <p:pic>
        <p:nvPicPr>
          <p:cNvPr id="5122" name="Picture 2" descr="http://labs.7bscience.com/uploads/4/7/3/3/473362/5803163.png?3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3429000" cy="25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icroscopy-uk.org.uk/micropolitan/fresh/ciliate/Paramecium_fee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8" y="1371600"/>
            <a:ext cx="3488064" cy="227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8296" y="1380836"/>
            <a:ext cx="1315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contractile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619" y="441960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cilia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9138" y="1945528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balance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5010804"/>
            <a:ext cx="676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food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55" y="228600"/>
            <a:ext cx="8763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ENZYMES</a:t>
            </a:r>
          </a:p>
          <a:p>
            <a:endParaRPr lang="en-US" dirty="0">
              <a:cs typeface="Aharoni" pitchFamily="2" charset="-79"/>
            </a:endParaRPr>
          </a:p>
          <a:p>
            <a:r>
              <a:rPr lang="en-US" dirty="0" smtClean="0">
                <a:cs typeface="Aharoni" pitchFamily="2" charset="-79"/>
              </a:rPr>
              <a:t>Enzymes are:	(1)  _____________ that _________ up chemical reactions.</a:t>
            </a:r>
          </a:p>
          <a:p>
            <a:r>
              <a:rPr lang="en-US" dirty="0">
                <a:cs typeface="Aharoni" pitchFamily="2" charset="-79"/>
              </a:rPr>
              <a:t>	</a:t>
            </a:r>
            <a:r>
              <a:rPr lang="en-US" dirty="0" smtClean="0">
                <a:cs typeface="Aharoni" pitchFamily="2" charset="-79"/>
              </a:rPr>
              <a:t>	          Enzymes are also called protein _______________.</a:t>
            </a:r>
          </a:p>
          <a:p>
            <a:endParaRPr lang="en-US" dirty="0">
              <a:cs typeface="Aharoni" pitchFamily="2" charset="-79"/>
            </a:endParaRPr>
          </a:p>
          <a:p>
            <a:r>
              <a:rPr lang="en-US" dirty="0" smtClean="0">
                <a:cs typeface="Aharoni" pitchFamily="2" charset="-79"/>
              </a:rPr>
              <a:t>		(2) Enzymes can _____________ or _______________ other molecules</a:t>
            </a:r>
          </a:p>
          <a:p>
            <a:endParaRPr lang="en-US" dirty="0">
              <a:cs typeface="Aharoni" pitchFamily="2" charset="-79"/>
            </a:endParaRPr>
          </a:p>
          <a:p>
            <a:endParaRPr lang="en-US" dirty="0" smtClean="0">
              <a:cs typeface="Aharoni" pitchFamily="2" charset="-79"/>
            </a:endParaRPr>
          </a:p>
          <a:p>
            <a:endParaRPr lang="en-US" dirty="0">
              <a:cs typeface="Aharoni" pitchFamily="2" charset="-79"/>
            </a:endParaRPr>
          </a:p>
          <a:p>
            <a:r>
              <a:rPr lang="en-US" dirty="0" smtClean="0">
                <a:cs typeface="Aharoni" pitchFamily="2" charset="-79"/>
              </a:rPr>
              <a:t>		</a:t>
            </a:r>
          </a:p>
          <a:p>
            <a:r>
              <a:rPr lang="en-US" dirty="0">
                <a:cs typeface="Aharoni" pitchFamily="2" charset="-79"/>
              </a:rPr>
              <a:t>	</a:t>
            </a:r>
            <a:r>
              <a:rPr lang="en-US" dirty="0" smtClean="0">
                <a:cs typeface="Aharoni" pitchFamily="2" charset="-79"/>
              </a:rPr>
              <a:t>	(3) Each enzyme has a _______________ shape that determines</a:t>
            </a:r>
          </a:p>
          <a:p>
            <a:r>
              <a:rPr lang="en-US" dirty="0">
                <a:cs typeface="Aharoni" pitchFamily="2" charset="-79"/>
              </a:rPr>
              <a:t>	</a:t>
            </a:r>
            <a:r>
              <a:rPr lang="en-US" dirty="0" smtClean="0">
                <a:cs typeface="Aharoni" pitchFamily="2" charset="-79"/>
              </a:rPr>
              <a:t>	</a:t>
            </a:r>
            <a:r>
              <a:rPr lang="en-US" dirty="0">
                <a:cs typeface="Aharoni" pitchFamily="2" charset="-79"/>
              </a:rPr>
              <a:t> </a:t>
            </a:r>
            <a:r>
              <a:rPr lang="en-US" dirty="0" smtClean="0">
                <a:cs typeface="Aharoni" pitchFamily="2" charset="-79"/>
              </a:rPr>
              <a:t>      the molecule it _______ with and works on.</a:t>
            </a:r>
          </a:p>
          <a:p>
            <a:r>
              <a:rPr lang="en-US" dirty="0" smtClean="0">
                <a:cs typeface="Aharoni" pitchFamily="2" charset="-79"/>
              </a:rPr>
              <a:t>       </a:t>
            </a:r>
            <a:r>
              <a:rPr lang="en-US" b="1" u="sng" dirty="0" smtClean="0">
                <a:cs typeface="Aharoni" pitchFamily="2" charset="-79"/>
              </a:rPr>
              <a:t>SUBSTRATE</a:t>
            </a:r>
            <a:endParaRPr lang="en-US" b="1" u="sng" dirty="0">
              <a:cs typeface="Aharoni" pitchFamily="2" charset="-79"/>
            </a:endParaRPr>
          </a:p>
          <a:p>
            <a:r>
              <a:rPr lang="en-US" dirty="0" smtClean="0">
                <a:cs typeface="Aharoni" pitchFamily="2" charset="-79"/>
              </a:rPr>
              <a:t>          Molecule the enzyme</a:t>
            </a:r>
          </a:p>
          <a:p>
            <a:r>
              <a:rPr lang="en-US" dirty="0">
                <a:cs typeface="Aharoni" pitchFamily="2" charset="-79"/>
              </a:rPr>
              <a:t> </a:t>
            </a:r>
            <a:r>
              <a:rPr lang="en-US" dirty="0" smtClean="0">
                <a:cs typeface="Aharoni" pitchFamily="2" charset="-79"/>
              </a:rPr>
              <a:t>                 ________ on.</a:t>
            </a:r>
          </a:p>
          <a:p>
            <a:endParaRPr lang="en-US" dirty="0">
              <a:cs typeface="Aharoni" pitchFamily="2" charset="-79"/>
            </a:endParaRPr>
          </a:p>
          <a:p>
            <a:r>
              <a:rPr lang="en-US" dirty="0" smtClean="0">
                <a:cs typeface="Aharoni" pitchFamily="2" charset="-79"/>
              </a:rPr>
              <a:t>       </a:t>
            </a:r>
            <a:r>
              <a:rPr lang="en-US" b="1" u="sng" dirty="0" smtClean="0">
                <a:cs typeface="Aharoni" pitchFamily="2" charset="-79"/>
              </a:rPr>
              <a:t>ACTIVE SITE</a:t>
            </a:r>
          </a:p>
          <a:p>
            <a:r>
              <a:rPr lang="en-US" dirty="0">
                <a:cs typeface="Aharoni" pitchFamily="2" charset="-79"/>
              </a:rPr>
              <a:t> </a:t>
            </a:r>
            <a:r>
              <a:rPr lang="en-US" dirty="0" smtClean="0">
                <a:cs typeface="Aharoni" pitchFamily="2" charset="-79"/>
              </a:rPr>
              <a:t>          Where the enzyme and</a:t>
            </a:r>
          </a:p>
          <a:p>
            <a:r>
              <a:rPr lang="en-US" dirty="0">
                <a:cs typeface="Aharoni" pitchFamily="2" charset="-79"/>
              </a:rPr>
              <a:t> </a:t>
            </a:r>
            <a:r>
              <a:rPr lang="en-US" dirty="0" smtClean="0">
                <a:cs typeface="Aharoni" pitchFamily="2" charset="-79"/>
              </a:rPr>
              <a:t>           substrate _______ and</a:t>
            </a:r>
            <a:endParaRPr lang="en-US" dirty="0">
              <a:cs typeface="Aharoni" pitchFamily="2" charset="-79"/>
            </a:endParaRPr>
          </a:p>
          <a:p>
            <a:r>
              <a:rPr lang="en-US" dirty="0" smtClean="0">
                <a:cs typeface="Aharoni" pitchFamily="2" charset="-79"/>
              </a:rPr>
              <a:t>            the action happens</a:t>
            </a:r>
          </a:p>
          <a:p>
            <a:r>
              <a:rPr lang="en-US" dirty="0" smtClean="0">
                <a:cs typeface="Aharoni" pitchFamily="2" charset="-79"/>
              </a:rPr>
              <a:t>				       </a:t>
            </a:r>
            <a:endParaRPr lang="en-US" dirty="0">
              <a:cs typeface="Aharoni" pitchFamily="2" charset="-79"/>
            </a:endParaRPr>
          </a:p>
          <a:p>
            <a:r>
              <a:rPr lang="en-US" dirty="0" smtClean="0">
                <a:cs typeface="Aharoni" pitchFamily="2" charset="-79"/>
              </a:rPr>
              <a:t>			                   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or “ _______________ Model”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1026" name="Picture 2" descr="https://biochem80p.files.wordpress.com/2014/03/enzyme-working-mechan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297" y="3969040"/>
            <a:ext cx="4038600" cy="22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iparts.co/cliparts/BTg/K9n/BTgK9nRp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9040"/>
            <a:ext cx="426905" cy="2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2/29/Small_pair_of_blue_scissors.jpg/1024px-Small_pair_of_blue_scisso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61" y="0"/>
            <a:ext cx="1232477" cy="92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f/fc/Enzyme_mechanism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41681"/>
            <a:ext cx="2148283" cy="83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r282zn36sxxg.cloudfront.net/datastreams/f-d%3A21f7aadfdac78e3c4916eb42407f3360885a3ef28dab5dd83df110f3%2BIMAGE_THUMB_POSTCARD%2BIMAGE_THUMB_POSTCARD.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2149764"/>
            <a:ext cx="2482850" cy="8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quafold.com/images/screenshots/arrow_curved_up_righ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92" y="4572000"/>
            <a:ext cx="6572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469" y="838200"/>
            <a:ext cx="109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Proteins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6955" y="837364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speed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1143000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catalysts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1676400"/>
            <a:ext cx="148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break down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3652" y="1676400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synthesize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8482" y="2998588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specific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3979" y="3371626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fits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4171890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works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600" y="5286375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touch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3866" y="6096000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Lock &amp; Key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9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763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FACTORS THAT IMPACT ENZYME ACTION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1600" dirty="0" smtClean="0">
                <a:latin typeface="Arial Black" pitchFamily="34" charset="0"/>
                <a:cs typeface="Aharoni" pitchFamily="2" charset="-79"/>
              </a:rPr>
              <a:t>(1) TEMPERATURE  </a:t>
            </a:r>
            <a:r>
              <a:rPr lang="en-US" dirty="0" smtClean="0"/>
              <a:t>- Each enzyme has an optimal (_________) temperature to do its  			work.   Most human enzymes work best at _____ </a:t>
            </a:r>
            <a:r>
              <a:rPr lang="en-US" dirty="0"/>
              <a:t>°</a:t>
            </a:r>
            <a:r>
              <a:rPr lang="en-US" dirty="0" smtClean="0"/>
              <a:t>F or ___ °C</a:t>
            </a:r>
          </a:p>
          <a:p>
            <a:r>
              <a:rPr lang="en-US" dirty="0" smtClean="0"/>
              <a:t>			When enzymes get   </a:t>
            </a:r>
            <a:endParaRPr lang="en-US" dirty="0"/>
          </a:p>
          <a:p>
            <a:r>
              <a:rPr lang="en-US" dirty="0" smtClean="0"/>
              <a:t>			hot, their shapes</a:t>
            </a:r>
          </a:p>
          <a:p>
            <a:r>
              <a:rPr lang="en-US" dirty="0" smtClean="0"/>
              <a:t>			__________ or</a:t>
            </a:r>
            <a:endParaRPr lang="en-US" dirty="0"/>
          </a:p>
          <a:p>
            <a:r>
              <a:rPr lang="en-US" dirty="0" smtClean="0"/>
              <a:t>			denature.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1600" dirty="0" smtClean="0">
                <a:latin typeface="Arial Black" pitchFamily="34" charset="0"/>
              </a:rPr>
              <a:t>(2) pH </a:t>
            </a:r>
            <a:r>
              <a:rPr lang="en-US" dirty="0" smtClean="0"/>
              <a:t>– Each enzyme has a best pH (Acid, Base, or _____________)</a:t>
            </a:r>
          </a:p>
          <a:p>
            <a:r>
              <a:rPr lang="en-US" dirty="0"/>
              <a:t>	</a:t>
            </a:r>
            <a:r>
              <a:rPr lang="en-US" dirty="0" smtClean="0"/>
              <a:t>	Ex. Most human enzymes work best at a neutral pH of ____.  </a:t>
            </a:r>
            <a:r>
              <a:rPr lang="en-US" dirty="0"/>
              <a:t>	</a:t>
            </a:r>
            <a:r>
              <a:rPr lang="en-US" dirty="0" smtClean="0"/>
              <a:t>		 _______    An exception are ___________ enzymes which work best at </a:t>
            </a:r>
          </a:p>
          <a:p>
            <a:r>
              <a:rPr lang="en-US" dirty="0"/>
              <a:t>	</a:t>
            </a:r>
            <a:r>
              <a:rPr lang="en-US" dirty="0" smtClean="0"/>
              <a:t>			an acidic pH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sciencelearn.org.nz/var/sciencelearn/storage/images/contexts/digestion-chemistry/sci-media/images/denatured-enzyme/489468-4-eng-NZ/Denatured-enzy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01800"/>
            <a:ext cx="3343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bc.co.uk/staticarchive/3e166752332b7f16e1dd0f4efca373310e4706f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0" y="1524000"/>
            <a:ext cx="2621735" cy="184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0.gstatic.com/images?q=tbn:ANd9GcR-VlC3TkFL-k94DayjxxYkeq4rXNgM8W9kOScaVlo25hEjVpV1qA:academic.brooklyn.cuny.edu/biology/bio4fv/page/ph_op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74" y="4800600"/>
            <a:ext cx="2349402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9117" y="914400"/>
            <a:ext cx="640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best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7273" y="1219200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98.6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4323" y="124690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2051958"/>
            <a:ext cx="943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change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969905"/>
            <a:ext cx="953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neutral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4174" y="4267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4555043"/>
            <a:ext cx="1088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stomach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709" y="304800"/>
            <a:ext cx="8686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 Demi" pitchFamily="34" charset="0"/>
              </a:rPr>
              <a:t>ORGANELLES - </a:t>
            </a:r>
            <a:r>
              <a:rPr lang="en-US" dirty="0" smtClean="0"/>
              <a:t>Inside the cell are _________ structures called organelles that </a:t>
            </a:r>
          </a:p>
          <a:p>
            <a:r>
              <a:rPr lang="en-US" dirty="0" smtClean="0"/>
              <a:t>                            carry out specific _______.</a:t>
            </a: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NUCLEUS</a:t>
            </a:r>
            <a:r>
              <a:rPr lang="en-US" dirty="0" smtClean="0"/>
              <a:t> - ___________ the cell</a:t>
            </a:r>
          </a:p>
          <a:p>
            <a:endParaRPr lang="en-US" dirty="0"/>
          </a:p>
          <a:p>
            <a:r>
              <a:rPr lang="en-US" dirty="0" smtClean="0">
                <a:latin typeface="Berlin Sans FB Demi" pitchFamily="34" charset="0"/>
              </a:rPr>
              <a:t>NUCLEAR MEMBRANE </a:t>
            </a:r>
            <a:r>
              <a:rPr lang="en-US" dirty="0" smtClean="0"/>
              <a:t>-  ____________</a:t>
            </a:r>
          </a:p>
          <a:p>
            <a:r>
              <a:rPr lang="en-US" dirty="0"/>
              <a:t>	</a:t>
            </a:r>
            <a:r>
              <a:rPr lang="en-US" dirty="0" smtClean="0"/>
              <a:t>	the nucleus</a:t>
            </a:r>
          </a:p>
          <a:p>
            <a:r>
              <a:rPr lang="en-US" dirty="0" smtClean="0">
                <a:latin typeface="Berlin Sans FB Demi" pitchFamily="34" charset="0"/>
              </a:rPr>
              <a:t>DNA – </a:t>
            </a:r>
            <a:r>
              <a:rPr lang="en-US" dirty="0" smtClean="0"/>
              <a:t>The ____________ material</a:t>
            </a:r>
          </a:p>
          <a:p>
            <a:r>
              <a:rPr lang="en-US" dirty="0">
                <a:latin typeface="Berlin Sans FB Demi" pitchFamily="34" charset="0"/>
              </a:rPr>
              <a:t> </a:t>
            </a:r>
            <a:r>
              <a:rPr lang="en-US" dirty="0" smtClean="0">
                <a:latin typeface="Berlin Sans FB Demi" pitchFamily="34" charset="0"/>
              </a:rPr>
              <a:t>  </a:t>
            </a:r>
            <a:r>
              <a:rPr lang="en-US" dirty="0" smtClean="0"/>
              <a:t>that condenses into chromosomes</a:t>
            </a:r>
          </a:p>
          <a:p>
            <a:endParaRPr lang="en-US" dirty="0" smtClean="0">
              <a:latin typeface="Berlin Sans FB Demi" pitchFamily="34" charset="0"/>
            </a:endParaRPr>
          </a:p>
          <a:p>
            <a:endParaRPr lang="en-US" dirty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CYTOPLASM</a:t>
            </a:r>
            <a:r>
              <a:rPr lang="en-US" dirty="0" smtClean="0"/>
              <a:t> -  Jelly-like ________</a:t>
            </a:r>
          </a:p>
          <a:p>
            <a:r>
              <a:rPr lang="en-US" dirty="0"/>
              <a:t> </a:t>
            </a:r>
            <a:r>
              <a:rPr lang="en-US" dirty="0" smtClean="0"/>
              <a:t>  of the cell that holds the  ______________</a:t>
            </a:r>
          </a:p>
          <a:p>
            <a:endParaRPr lang="en-US" dirty="0"/>
          </a:p>
          <a:p>
            <a:r>
              <a:rPr lang="en-US" dirty="0" smtClean="0">
                <a:latin typeface="Berlin Sans FB Demi" pitchFamily="34" charset="0"/>
              </a:rPr>
              <a:t>CELL (PLASMA) MEMBRANE </a:t>
            </a:r>
            <a:r>
              <a:rPr lang="en-US" dirty="0" smtClean="0"/>
              <a:t>– Surrounds the cell and lets materials ______ and ______</a:t>
            </a:r>
          </a:p>
          <a:p>
            <a:endParaRPr lang="en-US" dirty="0"/>
          </a:p>
          <a:p>
            <a:r>
              <a:rPr lang="en-US" dirty="0" smtClean="0">
                <a:latin typeface="Berlin Sans FB Demi" pitchFamily="34" charset="0"/>
              </a:rPr>
              <a:t>MITOCHONDRIA</a:t>
            </a:r>
            <a:r>
              <a:rPr lang="en-US" dirty="0" smtClean="0"/>
              <a:t> -  The “ ________________ “ of the cell that does cellular respiration</a:t>
            </a:r>
          </a:p>
          <a:p>
            <a:endParaRPr lang="en-US" dirty="0"/>
          </a:p>
          <a:p>
            <a:r>
              <a:rPr lang="en-US" dirty="0" smtClean="0">
                <a:latin typeface="Berlin Sans FB Demi" pitchFamily="34" charset="0"/>
              </a:rPr>
              <a:t>RIBOSOMES</a:t>
            </a:r>
            <a:r>
              <a:rPr lang="en-US" dirty="0" smtClean="0"/>
              <a:t> - _________________ (make) proteins.  Ex. _______, _____________</a:t>
            </a:r>
          </a:p>
          <a:p>
            <a:endParaRPr lang="en-US" dirty="0"/>
          </a:p>
          <a:p>
            <a:r>
              <a:rPr lang="en-US" dirty="0" smtClean="0">
                <a:latin typeface="Berlin Sans FB Demi" pitchFamily="34" charset="0"/>
              </a:rPr>
              <a:t>ENDOPLASMIC RETICULUM </a:t>
            </a:r>
            <a:r>
              <a:rPr lang="en-US" dirty="0" smtClean="0"/>
              <a:t>– A system of tunnels for _____________ of materials</a:t>
            </a:r>
          </a:p>
        </p:txBody>
      </p:sp>
      <p:pic>
        <p:nvPicPr>
          <p:cNvPr id="2050" name="Picture 2" descr="http://itsisu.concord.org/share/activityimages/activityimages_final/ms/tree_of_life/typicalanimal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09" y="961246"/>
            <a:ext cx="4343400" cy="309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-n4_nw_Qgbj0/UyPsY90VMgI/AAAAAAAACuY/CdrT2MQ9qts/s1600/Cell+Chromosome++DNA+Gen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04836"/>
            <a:ext cx="1575896" cy="73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3810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itchFamily="34" charset="0"/>
              </a:rPr>
              <a:t>small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9061" y="61105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itchFamily="34" charset="0"/>
              </a:rPr>
              <a:t>jobs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4036" y="1143000"/>
            <a:ext cx="12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itchFamily="34" charset="0"/>
              </a:rPr>
              <a:t>controls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5523" y="1676400"/>
            <a:ext cx="145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itchFamily="34" charset="0"/>
              </a:rPr>
              <a:t>surrounds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4036" y="232253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itchFamily="34" charset="0"/>
              </a:rPr>
              <a:t>genetic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1167" y="362178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itchFamily="34" charset="0"/>
              </a:rPr>
              <a:t>fluid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7278" y="3961739"/>
            <a:ext cx="15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itchFamily="34" charset="0"/>
              </a:rPr>
              <a:t>organelles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4495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itchFamily="34" charset="0"/>
              </a:rPr>
              <a:t>in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3400" y="44958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itchFamily="34" charset="0"/>
              </a:rPr>
              <a:t>out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5877" y="5029200"/>
            <a:ext cx="171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itchFamily="34" charset="0"/>
              </a:rPr>
              <a:t>powerhouse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9740" y="5562600"/>
            <a:ext cx="152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itchFamily="34" charset="0"/>
              </a:rPr>
              <a:t>synthesize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555093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itchFamily="34" charset="0"/>
              </a:rPr>
              <a:t>hair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49744" y="5548500"/>
            <a:ext cx="108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itchFamily="34" charset="0"/>
              </a:rPr>
              <a:t>muscle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9494" y="6123587"/>
            <a:ext cx="136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itchFamily="34" charset="0"/>
              </a:rPr>
              <a:t>transport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1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839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Ultra Bold" pitchFamily="34" charset="0"/>
              </a:rPr>
              <a:t>                           PLANT CELLS vs. ANIMAL CELLS </a:t>
            </a:r>
          </a:p>
          <a:p>
            <a:endParaRPr lang="en-US" dirty="0"/>
          </a:p>
          <a:p>
            <a:r>
              <a:rPr lang="en-US" dirty="0" smtClean="0"/>
              <a:t>Plant cells contain _______ the organelles that animal cells do, with ____ major differences.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</a:t>
            </a:r>
            <a:r>
              <a:rPr lang="en-US" dirty="0" smtClean="0">
                <a:latin typeface="Gill Sans Ultra Bold" pitchFamily="34" charset="0"/>
              </a:rPr>
              <a:t>#1  </a:t>
            </a:r>
            <a:r>
              <a:rPr lang="en-US" dirty="0" smtClean="0"/>
              <a:t>_______________ -  Outside the cell 						membrane, the cell wall</a:t>
            </a:r>
          </a:p>
          <a:p>
            <a:r>
              <a:rPr lang="en-US" dirty="0"/>
              <a:t>	</a:t>
            </a:r>
            <a:r>
              <a:rPr lang="en-US" dirty="0" smtClean="0"/>
              <a:t>					____________ the cell.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smtClean="0">
                <a:latin typeface="Gill Sans Ultra Bold" pitchFamily="34" charset="0"/>
              </a:rPr>
              <a:t>#2  </a:t>
            </a:r>
            <a:r>
              <a:rPr lang="en-US" dirty="0" smtClean="0"/>
              <a:t>______________________ - Contains</a:t>
            </a:r>
          </a:p>
          <a:p>
            <a:r>
              <a:rPr lang="en-US" dirty="0"/>
              <a:t>	</a:t>
            </a:r>
            <a:r>
              <a:rPr lang="en-US" dirty="0" smtClean="0"/>
              <a:t>					green chlorophyll to enable the</a:t>
            </a:r>
          </a:p>
          <a:p>
            <a:r>
              <a:rPr lang="en-US" dirty="0"/>
              <a:t>	</a:t>
            </a:r>
            <a:r>
              <a:rPr lang="en-US" dirty="0" smtClean="0"/>
              <a:t>					plant to do __________________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smtClean="0">
                <a:latin typeface="Gill Sans Ultra Bold" pitchFamily="34" charset="0"/>
              </a:rPr>
              <a:t>#3  </a:t>
            </a:r>
            <a:r>
              <a:rPr lang="en-US" dirty="0" smtClean="0"/>
              <a:t>Large ________________ to store</a:t>
            </a:r>
          </a:p>
          <a:p>
            <a:r>
              <a:rPr lang="en-US" dirty="0"/>
              <a:t>	</a:t>
            </a:r>
            <a:r>
              <a:rPr lang="en-US" dirty="0" smtClean="0"/>
              <a:t>					water, minerals, and wastes</a:t>
            </a:r>
            <a:endParaRPr lang="en-US" dirty="0"/>
          </a:p>
        </p:txBody>
      </p:sp>
      <p:pic>
        <p:nvPicPr>
          <p:cNvPr id="3074" name="Picture 2" descr="http://www.clccharter.org/aa/projects/newmedicalproject2011/images/plant_c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909618"/>
            <a:ext cx="42862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5448" y="9144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 Black" pitchFamily="34" charset="0"/>
              </a:rPr>
              <a:t>all</a:t>
            </a:r>
            <a:endParaRPr lang="en-US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85436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169949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 Black" pitchFamily="34" charset="0"/>
              </a:rPr>
              <a:t>CELL WALL</a:t>
            </a:r>
            <a:endParaRPr lang="en-US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4971" y="2286000"/>
            <a:ext cx="129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 Black" pitchFamily="34" charset="0"/>
              </a:rPr>
              <a:t>supports</a:t>
            </a:r>
            <a:endParaRPr lang="en-US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9240" y="3048000"/>
            <a:ext cx="210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 Black" pitchFamily="34" charset="0"/>
              </a:rPr>
              <a:t>CHLOROPLAST</a:t>
            </a:r>
            <a:endParaRPr lang="en-US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5467" y="367607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 Black" pitchFamily="34" charset="0"/>
              </a:rPr>
              <a:t>photosynthesis</a:t>
            </a:r>
            <a:endParaRPr lang="en-US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3067" y="4419600"/>
            <a:ext cx="141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 Black" pitchFamily="34" charset="0"/>
              </a:rPr>
              <a:t>VACUOLE</a:t>
            </a:r>
            <a:endParaRPr lang="en-US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Rockwell" pitchFamily="18" charset="0"/>
              </a:rPr>
              <a:t>CELLULAR RESPIRATION  </a:t>
            </a:r>
            <a:r>
              <a:rPr lang="en-US" dirty="0" smtClean="0"/>
              <a:t>-  In the                     _____________________ in cells</a:t>
            </a:r>
          </a:p>
          <a:p>
            <a:r>
              <a:rPr lang="en-US" dirty="0" smtClean="0"/>
              <a:t>     </a:t>
            </a:r>
          </a:p>
          <a:p>
            <a:r>
              <a:rPr lang="en-US" dirty="0"/>
              <a:t> </a:t>
            </a:r>
            <a:r>
              <a:rPr lang="en-US" dirty="0" smtClean="0"/>
              <a:t>    of plants &amp; animals, the stored energy of ___________ is mixed with ____________ and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r>
              <a:rPr lang="en-US" dirty="0"/>
              <a:t> </a:t>
            </a:r>
            <a:r>
              <a:rPr lang="en-US" dirty="0" smtClean="0"/>
              <a:t>    converted to the high energy molecule ___________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b="1" dirty="0" smtClean="0">
                <a:latin typeface="Rockwell" pitchFamily="18" charset="0"/>
              </a:rPr>
              <a:t>WORDS:     </a:t>
            </a:r>
            <a:r>
              <a:rPr lang="en-US" dirty="0" smtClean="0"/>
              <a:t>___________ + ___________  </a:t>
            </a:r>
            <a:r>
              <a:rPr lang="en-US" dirty="0" smtClean="0">
                <a:sym typeface="Wingdings" pitchFamily="2" charset="2"/>
              </a:rPr>
              <a:t>   ___________ + ____________ + ________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sz="1600" b="1" dirty="0" smtClean="0">
                <a:latin typeface="Rockwell" pitchFamily="18" charset="0"/>
                <a:sym typeface="Wingdings" pitchFamily="2" charset="2"/>
              </a:rPr>
              <a:t>SYMBOLS:  </a:t>
            </a:r>
            <a:r>
              <a:rPr lang="en-US" dirty="0" smtClean="0">
                <a:sym typeface="Wingdings" pitchFamily="2" charset="2"/>
              </a:rPr>
              <a:t>___________ + ____________    ___________ +  ________ + ________</a:t>
            </a:r>
            <a:endParaRPr lang="en-US" dirty="0"/>
          </a:p>
        </p:txBody>
      </p:sp>
      <p:pic>
        <p:nvPicPr>
          <p:cNvPr id="1026" name="Picture 2" descr="http://photos.the-scientist.com/legacyArticleImages/2012/02/02_12_Mitochond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10" y="152400"/>
            <a:ext cx="827766" cy="6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yperphysics.phy-astr.gsu.edu/hbase/biology/imgbio/mitoce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4114800"/>
            <a:ext cx="3788327" cy="24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2036" y="274105"/>
            <a:ext cx="1618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mitochondria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914400"/>
            <a:ext cx="983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glucose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8999" y="912689"/>
            <a:ext cx="942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oxygen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1089" y="1447800"/>
            <a:ext cx="582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ATP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1316" y="2514600"/>
            <a:ext cx="983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glucose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2514600"/>
            <a:ext cx="942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oxygen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4309" y="2514600"/>
            <a:ext cx="1365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ATP Energy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7958" y="2206824"/>
            <a:ext cx="966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carbon</a:t>
            </a: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dioxide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0057" y="2514600"/>
            <a:ext cx="80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water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1334" y="3276600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2000" b="1" baseline="-25000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000" b="1" baseline="-25000" dirty="0" smtClean="0">
                <a:solidFill>
                  <a:schemeClr val="tx2">
                    <a:lumMod val="50000"/>
                  </a:schemeClr>
                </a:solidFill>
              </a:rPr>
              <a:t>12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n-US" sz="2000" b="1" baseline="-25000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en-US" sz="2000" b="1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8890" y="332963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n-US" sz="2000" b="1" baseline="-25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sz="2000" b="1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0657" y="3313506"/>
            <a:ext cx="1365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ATP Energy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3276600"/>
            <a:ext cx="578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CO</a:t>
            </a:r>
            <a:r>
              <a:rPr lang="en-US" sz="2000" b="1" baseline="-25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sz="2000" b="1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8730" y="327660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000" b="1" baseline="-25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4582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ckwell" pitchFamily="18" charset="0"/>
              </a:rPr>
              <a:t>ATP Energy  </a:t>
            </a:r>
            <a:r>
              <a:rPr lang="en-US" dirty="0" smtClean="0"/>
              <a:t>-  ATP  =  __________________________________</a:t>
            </a:r>
          </a:p>
          <a:p>
            <a:endParaRPr lang="en-US" dirty="0"/>
          </a:p>
          <a:p>
            <a:r>
              <a:rPr lang="en-US" dirty="0" smtClean="0"/>
              <a:t>     Adenosine Triphosphate (ATP) is a high ______________</a:t>
            </a:r>
          </a:p>
          <a:p>
            <a:r>
              <a:rPr lang="en-US" dirty="0" smtClean="0"/>
              <a:t>     molecule made by ______________ respiration.</a:t>
            </a:r>
          </a:p>
          <a:p>
            <a:endParaRPr lang="en-US" dirty="0"/>
          </a:p>
          <a:p>
            <a:r>
              <a:rPr lang="en-US" dirty="0" smtClean="0"/>
              <a:t>     A good analogy of ATP is a rechargeable _____________.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STRUCTURE OF ATP: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</a:t>
            </a:r>
            <a:endParaRPr lang="en-US" dirty="0"/>
          </a:p>
          <a:p>
            <a:r>
              <a:rPr lang="en-US" dirty="0" smtClean="0"/>
              <a:t>	RELEASE OF ENERGY – When the _______ is broken, energy is released.</a:t>
            </a:r>
          </a:p>
          <a:p>
            <a:endParaRPr lang="en-US" dirty="0"/>
          </a:p>
          <a:p>
            <a:r>
              <a:rPr lang="en-US" dirty="0" smtClean="0"/>
              <a:t>	USES OF ATP ENERGY:   ______________   ______________   ______________</a:t>
            </a:r>
          </a:p>
          <a:p>
            <a:endParaRPr lang="en-US" dirty="0"/>
          </a:p>
          <a:p>
            <a:r>
              <a:rPr lang="en-US" dirty="0" smtClean="0"/>
              <a:t>				        </a:t>
            </a:r>
            <a:endParaRPr lang="en-US" dirty="0"/>
          </a:p>
        </p:txBody>
      </p:sp>
      <p:pic>
        <p:nvPicPr>
          <p:cNvPr id="2050" name="Picture 2" descr="http://www.goldiesroom.org/Multimedia/Bio_Images/07%20Respiration/01%20A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566" y="2425918"/>
            <a:ext cx="2930898" cy="126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ducation.mrsec.wisc.edu/nanoquest/molecular_motor/images/atpener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256838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nature.com/polopoly_fs/7.15871.1394014447!/image/a-better-battery.png_gen/derivatives/landscape_630/a-better-batte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0"/>
            <a:ext cx="2753106" cy="187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3219a2.medialib.glogster.com/media/59/59075843bfc68b4a7f77c672b3e174793136d45c4ea3b7145b2ba5433766a45d/red-arrow-pointing-up-1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73" y="3302000"/>
            <a:ext cx="260209" cy="5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8850" y="480291"/>
            <a:ext cx="2877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Franklin Gothic Demi" pitchFamily="34" charset="0"/>
              </a:rPr>
              <a:t>Adenosine Triphosphate</a:t>
            </a:r>
            <a:endParaRPr lang="en-US" sz="2000" dirty="0">
              <a:solidFill>
                <a:srgbClr val="800000"/>
              </a:solidFill>
              <a:latin typeface="Franklin Gothic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8482" y="1064731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Franklin Gothic Demi" pitchFamily="34" charset="0"/>
              </a:rPr>
              <a:t>energy</a:t>
            </a:r>
            <a:endParaRPr lang="en-US" sz="2000" dirty="0">
              <a:solidFill>
                <a:srgbClr val="800000"/>
              </a:solidFill>
              <a:latin typeface="Franklin Gothic Dem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257" y="1400145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Franklin Gothic Demi" pitchFamily="34" charset="0"/>
              </a:rPr>
              <a:t>cellular</a:t>
            </a:r>
            <a:endParaRPr lang="en-US" sz="2000" dirty="0">
              <a:solidFill>
                <a:srgbClr val="800000"/>
              </a:solidFill>
              <a:latin typeface="Franklin Gothic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7719" y="1905000"/>
            <a:ext cx="988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Franklin Gothic Demi" pitchFamily="34" charset="0"/>
              </a:rPr>
              <a:t>battery</a:t>
            </a:r>
            <a:endParaRPr lang="en-US" sz="2000" dirty="0">
              <a:solidFill>
                <a:srgbClr val="800000"/>
              </a:solidFill>
              <a:latin typeface="Franklin Gothic Dem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0398" y="4038600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Franklin Gothic Demi" pitchFamily="34" charset="0"/>
              </a:rPr>
              <a:t>bond</a:t>
            </a:r>
            <a:endParaRPr lang="en-US" sz="2000" dirty="0">
              <a:solidFill>
                <a:srgbClr val="800000"/>
              </a:solidFill>
              <a:latin typeface="Franklin Gothic Dem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1820" y="4590473"/>
            <a:ext cx="1063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Franklin Gothic Demi" pitchFamily="34" charset="0"/>
              </a:rPr>
              <a:t>walking</a:t>
            </a:r>
            <a:endParaRPr lang="en-US" sz="2000" dirty="0">
              <a:solidFill>
                <a:srgbClr val="800000"/>
              </a:solidFill>
              <a:latin typeface="Franklin Gothic Dem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3886" y="4590473"/>
            <a:ext cx="1292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Franklin Gothic Demi" pitchFamily="34" charset="0"/>
              </a:rPr>
              <a:t>heartbeat</a:t>
            </a:r>
            <a:endParaRPr lang="en-US" sz="2000" dirty="0">
              <a:solidFill>
                <a:srgbClr val="800000"/>
              </a:solidFill>
              <a:latin typeface="Franklin Gothic Dem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459047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Franklin Gothic Demi" pitchFamily="34" charset="0"/>
              </a:rPr>
              <a:t>thinking</a:t>
            </a:r>
            <a:endParaRPr lang="en-US" sz="2000" dirty="0">
              <a:solidFill>
                <a:srgbClr val="800000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4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PHOTOSYNTHESIS   </a:t>
            </a:r>
            <a:r>
              <a:rPr lang="en-US" dirty="0" smtClean="0"/>
              <a:t>PHOTO = _________     SYNTHESIS = _________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In the                      ______________________ of plant cells,</a:t>
            </a:r>
          </a:p>
          <a:p>
            <a:r>
              <a:rPr lang="en-US" dirty="0"/>
              <a:t>	</a:t>
            </a:r>
            <a:r>
              <a:rPr lang="en-US" dirty="0" smtClean="0"/>
              <a:t>		the energy of the sun ( __________ energy) is used to</a:t>
            </a:r>
          </a:p>
          <a:p>
            <a:r>
              <a:rPr lang="en-US" dirty="0"/>
              <a:t>	</a:t>
            </a:r>
            <a:r>
              <a:rPr lang="en-US" dirty="0" smtClean="0"/>
              <a:t>		make glucose for the plant.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REACTION:   ______  +  ______           </a:t>
            </a:r>
            <a:r>
              <a:rPr lang="en-US" dirty="0" smtClean="0">
                <a:sym typeface="Wingdings" pitchFamily="2" charset="2"/>
              </a:rPr>
              <a:t>           ___________  +   _______  +  ________</a:t>
            </a:r>
            <a:endParaRPr lang="en-US" dirty="0"/>
          </a:p>
          <a:p>
            <a:r>
              <a:rPr lang="en-US" dirty="0" smtClean="0"/>
              <a:t>                                                             </a:t>
            </a:r>
            <a:r>
              <a:rPr lang="en-US" sz="1400" b="1" dirty="0" smtClean="0">
                <a:solidFill>
                  <a:srgbClr val="00B050"/>
                </a:solidFill>
              </a:rPr>
              <a:t>chlorophyll</a:t>
            </a:r>
          </a:p>
          <a:p>
            <a:endParaRPr lang="en-US" dirty="0" smtClean="0"/>
          </a:p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en-US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ORGANIC MOLECULES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dirty="0" smtClean="0"/>
              <a:t>		       </a:t>
            </a:r>
            <a:r>
              <a:rPr lang="en-US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INORGANIC MOLECULES</a:t>
            </a:r>
          </a:p>
          <a:p>
            <a:endParaRPr lang="en-US" dirty="0"/>
          </a:p>
          <a:p>
            <a:r>
              <a:rPr lang="en-US" dirty="0" smtClean="0"/>
              <a:t>Contain both Hydrogen ____ and Carbon ____	          Missing either C or H or ______</a:t>
            </a:r>
          </a:p>
          <a:p>
            <a:endParaRPr lang="en-US" dirty="0"/>
          </a:p>
          <a:p>
            <a:r>
              <a:rPr lang="en-US" dirty="0" smtClean="0"/>
              <a:t>                           Ex. __________  ____________	         Ex.  _______   ________  ________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YOU DECIDE!   Is it Organic (O) or Inorganic (I)?      NH</a:t>
            </a:r>
            <a:r>
              <a:rPr lang="en-US" baseline="-25000" dirty="0" smtClean="0"/>
              <a:t>3</a:t>
            </a:r>
            <a:r>
              <a:rPr lang="en-US" dirty="0" smtClean="0"/>
              <a:t>  _______     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OH ______</a:t>
            </a:r>
          </a:p>
          <a:p>
            <a:endParaRPr lang="en-US" dirty="0"/>
          </a:p>
          <a:p>
            <a:r>
              <a:rPr lang="en-US" dirty="0" smtClean="0"/>
              <a:t>   “During photosynthesis, the inorganic molecules ______ &amp;  ______ combine into the</a:t>
            </a:r>
          </a:p>
          <a:p>
            <a:r>
              <a:rPr lang="en-US" dirty="0"/>
              <a:t> </a:t>
            </a:r>
            <a:r>
              <a:rPr lang="en-US" dirty="0" smtClean="0"/>
              <a:t>            energy-rich organic molecule _____________.”</a:t>
            </a:r>
            <a:endParaRPr lang="en-US" dirty="0"/>
          </a:p>
        </p:txBody>
      </p:sp>
      <p:pic>
        <p:nvPicPr>
          <p:cNvPr id="1026" name="Picture 2" descr="http://t3.gstatic.com/images?q=tbn:ANd9GcRk8wuWH5rGOOxsyHubrsBpzW3CpMGB6U8cTc4ZA1AluSJUk9pG5w:photogarage.net/wp-content/uploads/2014/02/chloroplast-diagram-chlorophyll-kvqzpfvy-e1392589168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0"/>
            <a:ext cx="944881" cy="52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akesforbreastcancer.org/wp-content/uploads/2012/03/su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57" y="1828800"/>
            <a:ext cx="52338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oodallergymama.com/wp-content/uploads/2009/10/hot-cocoa-001resized-635x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1016534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.bp.blogspot.com/-RC_DaD3Q5Fo/UmtMHCCPV1I/AAAAAAAAA0w/8ko8Xpm5_p8/s1600/photosynthesi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762000"/>
            <a:ext cx="1833563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7744" y="260290"/>
            <a:ext cx="65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light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7725" y="280435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build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0143" y="880534"/>
            <a:ext cx="147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chloroplasts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5333" y="1143000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solar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6134" y="2204346"/>
            <a:ext cx="578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CO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sz="2000" b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220980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O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9044" y="2147255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12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O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en-US" sz="2000" b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0256" y="216214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O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sz="2000" b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220434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O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11685" y="358140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27063" y="358140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43512" y="3581400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both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3210" y="4095690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12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O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en-US" sz="2000" b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0162" y="4095690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12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22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O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11</a:t>
            </a:r>
            <a:endParaRPr lang="en-US" sz="2000" b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4774" y="4095690"/>
            <a:ext cx="578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CO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sz="2000" b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359" y="409569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O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46928" y="4114800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O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sz="2000" b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57075" y="4953000"/>
            <a:ext cx="271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94949" y="4953000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46220" y="5496921"/>
            <a:ext cx="578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CO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sz="2000" b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8003" y="5474941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O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6886" y="5791200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12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O</a:t>
            </a:r>
            <a:r>
              <a:rPr lang="en-US" sz="2000" b="1" baseline="-25000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en-US" sz="2000" b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686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LEAF STRUCTURE  </a:t>
            </a:r>
            <a:r>
              <a:rPr lang="en-US" dirty="0" smtClean="0"/>
              <a:t>-  The leaf is the main area of photosynthesis in a plant. </a:t>
            </a:r>
          </a:p>
          <a:p>
            <a:endParaRPr lang="en-US" dirty="0"/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enters through the _________</a:t>
            </a:r>
          </a:p>
          <a:p>
            <a:r>
              <a:rPr lang="en-US" dirty="0" smtClean="0"/>
              <a:t>   O</a:t>
            </a:r>
            <a:r>
              <a:rPr lang="en-US" baseline="-25000" dirty="0" smtClean="0"/>
              <a:t>2</a:t>
            </a:r>
            <a:r>
              <a:rPr lang="en-US" dirty="0" smtClean="0"/>
              <a:t> &amp; H</a:t>
            </a:r>
            <a:r>
              <a:rPr lang="en-US" baseline="-25000" dirty="0" smtClean="0"/>
              <a:t>2</a:t>
            </a:r>
            <a:r>
              <a:rPr lang="en-US" dirty="0" smtClean="0"/>
              <a:t>O ________ out</a:t>
            </a:r>
          </a:p>
          <a:p>
            <a:r>
              <a:rPr lang="en-US" dirty="0" smtClean="0"/>
              <a:t>   of the stoma.</a:t>
            </a:r>
          </a:p>
          <a:p>
            <a:endParaRPr lang="en-US" dirty="0"/>
          </a:p>
          <a:p>
            <a:r>
              <a:rPr lang="en-US" dirty="0" smtClean="0"/>
              <a:t>The ________ cells close</a:t>
            </a:r>
          </a:p>
          <a:p>
            <a:r>
              <a:rPr lang="en-US" dirty="0" smtClean="0"/>
              <a:t>the stoma when there’s</a:t>
            </a:r>
          </a:p>
          <a:p>
            <a:r>
              <a:rPr lang="en-US" dirty="0" smtClean="0"/>
              <a:t>not enough _________.</a:t>
            </a:r>
          </a:p>
          <a:p>
            <a:r>
              <a:rPr lang="en-US" dirty="0" smtClean="0"/>
              <a:t>The plant can control</a:t>
            </a:r>
          </a:p>
          <a:p>
            <a:r>
              <a:rPr lang="en-US" dirty="0" smtClean="0"/>
              <a:t>water ______ when there</a:t>
            </a:r>
          </a:p>
          <a:p>
            <a:r>
              <a:rPr lang="en-US" dirty="0" smtClean="0"/>
              <a:t>is a drought.</a:t>
            </a:r>
          </a:p>
          <a:p>
            <a:endParaRPr lang="en-US" dirty="0"/>
          </a:p>
          <a:p>
            <a:r>
              <a:rPr lang="en-US" dirty="0" smtClean="0"/>
              <a:t>This is an example of:</a:t>
            </a:r>
          </a:p>
          <a:p>
            <a:endParaRPr lang="en-US" dirty="0"/>
          </a:p>
          <a:p>
            <a:r>
              <a:rPr lang="en-US" dirty="0" smtClean="0">
                <a:latin typeface="Arial Black" pitchFamily="34" charset="0"/>
              </a:rPr>
              <a:t>HOMEOSTASIS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  HOMEO =  _________ </a:t>
            </a:r>
          </a:p>
          <a:p>
            <a:endParaRPr lang="en-US" dirty="0"/>
          </a:p>
          <a:p>
            <a:r>
              <a:rPr lang="en-US" dirty="0" smtClean="0"/>
              <a:t>   STASIS =  _________     		_____			    _____  &amp;  ______</a:t>
            </a:r>
          </a:p>
          <a:p>
            <a:endParaRPr lang="en-US" dirty="0"/>
          </a:p>
          <a:p>
            <a:r>
              <a:rPr lang="en-US" dirty="0" smtClean="0"/>
              <a:t>Homeostasis is maintenance of a constant ______________ internal environment</a:t>
            </a:r>
            <a:endParaRPr lang="en-US" dirty="0"/>
          </a:p>
        </p:txBody>
      </p:sp>
      <p:pic>
        <p:nvPicPr>
          <p:cNvPr id="1026" name="Picture 2" descr="http://photosynthesiseducation.com/wp-content/uploads/2013/08/Leaf-Tissue-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541353"/>
            <a:ext cx="6184273" cy="39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ilipinostores.com/wp-content/themes/filipinostore/img/su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liparts.co/cliparts/yck/a9j/ycka9jx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0"/>
            <a:ext cx="1013297" cy="64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holesteroloptimizer.com/images/arrows/arrow-down-right-blu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84985"/>
            <a:ext cx="110490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2133" y="9906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  <a:latin typeface="Arial Black" pitchFamily="34" charset="0"/>
              </a:rPr>
              <a:t>stoma</a:t>
            </a:r>
            <a:endParaRPr lang="en-US" dirty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1285857"/>
            <a:ext cx="66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  <a:latin typeface="Arial Black" pitchFamily="34" charset="0"/>
              </a:rPr>
              <a:t>exit</a:t>
            </a:r>
            <a:endParaRPr lang="en-US" dirty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27" y="2057400"/>
            <a:ext cx="9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  <a:latin typeface="Arial Black" pitchFamily="34" charset="0"/>
              </a:rPr>
              <a:t>guard</a:t>
            </a:r>
            <a:endParaRPr lang="en-US" dirty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2667000"/>
            <a:ext cx="67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  <a:latin typeface="Arial Black" pitchFamily="34" charset="0"/>
              </a:rPr>
              <a:t>rain</a:t>
            </a:r>
            <a:endParaRPr lang="en-US" dirty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173" y="315225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  <a:latin typeface="Arial Black" pitchFamily="34" charset="0"/>
              </a:rPr>
              <a:t>loss</a:t>
            </a:r>
            <a:endParaRPr lang="en-US" dirty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04255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  <a:latin typeface="Arial Black" pitchFamily="34" charset="0"/>
              </a:rPr>
              <a:t>same</a:t>
            </a:r>
            <a:endParaRPr lang="en-US" dirty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9038" y="5633644"/>
            <a:ext cx="83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  <a:latin typeface="Arial Black" pitchFamily="34" charset="0"/>
              </a:rPr>
              <a:t>state</a:t>
            </a:r>
            <a:endParaRPr lang="en-US" dirty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9059" y="61837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  <a:latin typeface="Arial Black" pitchFamily="34" charset="0"/>
              </a:rPr>
              <a:t>healthy</a:t>
            </a:r>
            <a:endParaRPr lang="en-US" dirty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560620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  <a:latin typeface="Arial Black" pitchFamily="34" charset="0"/>
              </a:rPr>
              <a:t>CO</a:t>
            </a:r>
            <a:r>
              <a:rPr lang="en-US" baseline="-25000" dirty="0" smtClean="0">
                <a:solidFill>
                  <a:srgbClr val="FF9933"/>
                </a:solidFill>
                <a:latin typeface="Arial Black" pitchFamily="34" charset="0"/>
              </a:rPr>
              <a:t>2</a:t>
            </a:r>
            <a:endParaRPr lang="en-US" baseline="-25000" dirty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1142" y="562440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  <a:latin typeface="Arial Black" pitchFamily="34" charset="0"/>
              </a:rPr>
              <a:t>O</a:t>
            </a:r>
            <a:r>
              <a:rPr lang="en-US" baseline="-25000" dirty="0" smtClean="0">
                <a:solidFill>
                  <a:srgbClr val="FF9933"/>
                </a:solidFill>
                <a:latin typeface="Arial Black" pitchFamily="34" charset="0"/>
              </a:rPr>
              <a:t>2</a:t>
            </a:r>
            <a:endParaRPr lang="en-US" baseline="-25000" dirty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91762" y="561653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  <a:latin typeface="Arial Black" pitchFamily="34" charset="0"/>
              </a:rPr>
              <a:t>H</a:t>
            </a:r>
            <a:r>
              <a:rPr lang="en-US" baseline="-25000" dirty="0" smtClean="0">
                <a:solidFill>
                  <a:srgbClr val="FF9933"/>
                </a:solidFill>
                <a:latin typeface="Arial Black" pitchFamily="34" charset="0"/>
              </a:rPr>
              <a:t>2</a:t>
            </a:r>
            <a:r>
              <a:rPr lang="en-US" dirty="0" smtClean="0">
                <a:solidFill>
                  <a:srgbClr val="FF9933"/>
                </a:solidFill>
                <a:latin typeface="Arial Black" pitchFamily="34" charset="0"/>
              </a:rPr>
              <a:t>O</a:t>
            </a:r>
            <a:endParaRPr lang="en-US" dirty="0">
              <a:solidFill>
                <a:srgbClr val="FF9933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3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      </a:t>
            </a:r>
            <a:r>
              <a:rPr lang="en-US" sz="2800" b="1" dirty="0" smtClean="0">
                <a:latin typeface="Comic Sans MS" pitchFamily="66" charset="0"/>
              </a:rPr>
              <a:t>DIFFUSION</a:t>
            </a:r>
          </a:p>
          <a:p>
            <a:endParaRPr lang="en-US" dirty="0"/>
          </a:p>
          <a:p>
            <a:r>
              <a:rPr lang="en-US" dirty="0" smtClean="0"/>
              <a:t>The movement of _______________ (other than water) from ________ concentration</a:t>
            </a:r>
          </a:p>
          <a:p>
            <a:r>
              <a:rPr lang="en-US" dirty="0"/>
              <a:t> </a:t>
            </a:r>
            <a:r>
              <a:rPr lang="en-US" dirty="0" smtClean="0"/>
              <a:t>    to </a:t>
            </a:r>
            <a:r>
              <a:rPr lang="en-US" u="sng" dirty="0" smtClean="0"/>
              <a:t>low</a:t>
            </a:r>
            <a:r>
              <a:rPr lang="en-US" dirty="0" smtClean="0"/>
              <a:t> concentration until equilibrium is ______________.  No ___________ is</a:t>
            </a:r>
          </a:p>
          <a:p>
            <a:r>
              <a:rPr lang="en-US" dirty="0"/>
              <a:t> </a:t>
            </a:r>
            <a:r>
              <a:rPr lang="en-US" dirty="0" smtClean="0"/>
              <a:t>    required for diffusion.</a:t>
            </a:r>
          </a:p>
          <a:p>
            <a:endParaRPr lang="en-US" dirty="0"/>
          </a:p>
          <a:p>
            <a:r>
              <a:rPr lang="en-US" dirty="0" smtClean="0"/>
              <a:t>     _______     </a:t>
            </a:r>
            <a:r>
              <a:rPr lang="en-US" dirty="0" smtClean="0"/>
              <a:t>   </a:t>
            </a:r>
            <a:r>
              <a:rPr lang="en-US" dirty="0" smtClean="0"/>
              <a:t>_______        </a:t>
            </a:r>
            <a:r>
              <a:rPr lang="en-US" dirty="0" smtClean="0"/>
              <a:t>    </a:t>
            </a:r>
            <a:r>
              <a:rPr lang="en-US" dirty="0" smtClean="0"/>
              <a:t>________________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>
              <a:latin typeface="Comic Sans MS" pitchFamily="66" charset="0"/>
            </a:endParaRPr>
          </a:p>
          <a:p>
            <a:endParaRPr lang="en-US" b="1" dirty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      OSMOSIS</a:t>
            </a:r>
            <a:r>
              <a:rPr lang="en-US" dirty="0" smtClean="0"/>
              <a:t> – The diffusion of _____________</a:t>
            </a:r>
            <a:endParaRPr lang="en-US" dirty="0"/>
          </a:p>
          <a:p>
            <a:endParaRPr lang="en-US" dirty="0"/>
          </a:p>
        </p:txBody>
      </p:sp>
      <p:sp>
        <p:nvSpPr>
          <p:cNvPr id="3" name="AutoShape 2" descr="https://moodle.kent.ac.uk/external/pluginfile.php/4201/mod_book/chapter/81/Diffus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s://upload.wikimedia.org/wikipedia/commons/b/be/Simple_Diffu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01115"/>
            <a:ext cx="5221304" cy="23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dtech2.boisestate.edu/pattymcginnis/506/Images/osmosis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63" y="1752600"/>
            <a:ext cx="3457039" cy="469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3708" y="838200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FF"/>
                </a:solidFill>
              </a:rPr>
              <a:t>molecules</a:t>
            </a:r>
            <a:endParaRPr lang="en-US" sz="2000" b="1" dirty="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2459" y="838200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FF"/>
                </a:solidFill>
              </a:rPr>
              <a:t>high</a:t>
            </a:r>
            <a:endParaRPr lang="en-US" sz="2000" b="1" dirty="0">
              <a:solidFill>
                <a:srgbClr val="66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2018" y="1143000"/>
            <a:ext cx="104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FF"/>
                </a:solidFill>
              </a:rPr>
              <a:t>reached</a:t>
            </a:r>
            <a:endParaRPr lang="en-US" sz="2000" b="1" dirty="0">
              <a:solidFill>
                <a:srgbClr val="66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0919" y="1143637"/>
            <a:ext cx="91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FF"/>
                </a:solidFill>
              </a:rPr>
              <a:t>energy</a:t>
            </a:r>
            <a:endParaRPr lang="en-US" sz="2000" b="1" dirty="0">
              <a:solidFill>
                <a:srgbClr val="66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273" y="1987788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FF"/>
                </a:solidFill>
              </a:rPr>
              <a:t>high</a:t>
            </a:r>
            <a:endParaRPr lang="en-US" sz="2000" b="1" dirty="0">
              <a:solidFill>
                <a:srgbClr val="66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1987448"/>
            <a:ext cx="575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FF"/>
                </a:solidFill>
              </a:rPr>
              <a:t>low</a:t>
            </a:r>
            <a:endParaRPr lang="en-US" sz="2000" b="1" dirty="0">
              <a:solidFill>
                <a:srgbClr val="66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1944255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FF"/>
                </a:solidFill>
              </a:rPr>
              <a:t>equilibrium</a:t>
            </a:r>
            <a:endParaRPr lang="en-US" sz="2000" b="1" dirty="0">
              <a:solidFill>
                <a:srgbClr val="66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7408" y="5486400"/>
            <a:ext cx="80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FF"/>
                </a:solidFill>
              </a:rPr>
              <a:t>water</a:t>
            </a:r>
            <a:endParaRPr lang="en-US" sz="2000" b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24934"/>
            <a:ext cx="8686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          </a:t>
            </a:r>
            <a:r>
              <a:rPr lang="en-US" sz="2800" b="1" dirty="0" smtClean="0">
                <a:latin typeface="Comic Sans MS" pitchFamily="66" charset="0"/>
              </a:rPr>
              <a:t>ACTIVE TRANSPORT</a:t>
            </a:r>
          </a:p>
          <a:p>
            <a:endParaRPr lang="en-US" dirty="0"/>
          </a:p>
          <a:p>
            <a:r>
              <a:rPr lang="en-US" dirty="0" smtClean="0"/>
              <a:t>The movement of molecules from ________ concentration to _______ using the</a:t>
            </a:r>
          </a:p>
          <a:p>
            <a:r>
              <a:rPr lang="en-US" dirty="0" smtClean="0"/>
              <a:t>        power of __________________.  (This is the ________________ of diffusion.)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              Active transport is used in human cells</a:t>
            </a:r>
          </a:p>
          <a:p>
            <a:r>
              <a:rPr lang="en-US" dirty="0"/>
              <a:t>	</a:t>
            </a:r>
            <a:r>
              <a:rPr lang="en-US" dirty="0" smtClean="0"/>
              <a:t>		 	                to ________ in ________________ 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______                      _________</a:t>
            </a:r>
            <a:endParaRPr lang="en-US" dirty="0"/>
          </a:p>
        </p:txBody>
      </p:sp>
      <p:pic>
        <p:nvPicPr>
          <p:cNvPr id="1026" name="Picture 2" descr="http://www.skinnerscience.com/Biology/gcse%20unit3%20revision%20notes_files/image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33149"/>
            <a:ext cx="31527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206e9.medialib.glogster.com/media/3abdb63ae4fb298ac0b4ff5d70cb83ad8d1c2b391a938b41510a034450a54d2a/active-trans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355282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1066800"/>
            <a:ext cx="575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CC"/>
                </a:solidFill>
              </a:rPr>
              <a:t>low</a:t>
            </a:r>
            <a:endParaRPr lang="en-US" sz="2000" b="1" dirty="0">
              <a:solidFill>
                <a:srgbClr val="CC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393" y="1066800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CC"/>
                </a:solidFill>
              </a:rPr>
              <a:t>high</a:t>
            </a:r>
            <a:endParaRPr lang="en-US" sz="2000" b="1" dirty="0">
              <a:solidFill>
                <a:srgbClr val="CC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3551" y="1371600"/>
            <a:ext cx="1365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CC"/>
                </a:solidFill>
              </a:rPr>
              <a:t>ATP Energy</a:t>
            </a:r>
            <a:endParaRPr lang="en-US" sz="2000" b="1" dirty="0">
              <a:solidFill>
                <a:srgbClr val="CC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352928"/>
            <a:ext cx="1116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CC"/>
                </a:solidFill>
              </a:rPr>
              <a:t>opposite</a:t>
            </a:r>
            <a:endParaRPr lang="en-US" sz="2000" b="1" dirty="0">
              <a:solidFill>
                <a:srgbClr val="CC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572000"/>
            <a:ext cx="575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CC"/>
                </a:solidFill>
              </a:rPr>
              <a:t>low</a:t>
            </a:r>
            <a:endParaRPr lang="en-US" sz="2000" b="1" dirty="0">
              <a:solidFill>
                <a:srgbClr val="CC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6270" y="4572000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CC"/>
                </a:solidFill>
              </a:rPr>
              <a:t>high</a:t>
            </a:r>
            <a:endParaRPr lang="en-US" sz="2000" b="1" dirty="0">
              <a:solidFill>
                <a:srgbClr val="CC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598" y="2667000"/>
            <a:ext cx="80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CC"/>
                </a:solidFill>
              </a:rPr>
              <a:t>pump</a:t>
            </a:r>
            <a:endParaRPr lang="en-US" sz="2000" b="1" dirty="0">
              <a:solidFill>
                <a:srgbClr val="CC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7757" y="2688419"/>
            <a:ext cx="1286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CC"/>
                </a:solidFill>
              </a:rPr>
              <a:t>potassium</a:t>
            </a:r>
            <a:endParaRPr lang="en-US" sz="20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2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561</Words>
  <Application>Microsoft Office PowerPoint</Application>
  <PresentationFormat>On-screen Show (4:3)</PresentationFormat>
  <Paragraphs>450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ctraina</dc:creator>
  <cp:lastModifiedBy>ctraina</cp:lastModifiedBy>
  <cp:revision>92</cp:revision>
  <dcterms:created xsi:type="dcterms:W3CDTF">2015-06-15T13:36:49Z</dcterms:created>
  <dcterms:modified xsi:type="dcterms:W3CDTF">2015-06-24T13:22:05Z</dcterms:modified>
</cp:coreProperties>
</file>