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6" r:id="rId1"/>
    <p:sldMasterId id="2147483707" r:id="rId2"/>
    <p:sldMasterId id="2147483709" r:id="rId3"/>
    <p:sldMasterId id="2147483710" r:id="rId4"/>
    <p:sldMasterId id="2147483711" r:id="rId5"/>
    <p:sldMasterId id="2147483712" r:id="rId6"/>
    <p:sldMasterId id="2147483713" r:id="rId7"/>
    <p:sldMasterId id="2147483729" r:id="rId8"/>
    <p:sldMasterId id="2147483744" r:id="rId9"/>
    <p:sldMasterId id="2147483746" r:id="rId10"/>
    <p:sldMasterId id="2147483752" r:id="rId11"/>
    <p:sldMasterId id="2147483754" r:id="rId12"/>
  </p:sldMasterIdLst>
  <p:notesMasterIdLst>
    <p:notesMasterId r:id="rId45"/>
  </p:notesMasterIdLst>
  <p:handoutMasterIdLst>
    <p:handoutMasterId r:id="rId46"/>
  </p:handoutMasterIdLst>
  <p:sldIdLst>
    <p:sldId id="284" r:id="rId13"/>
    <p:sldId id="279" r:id="rId14"/>
    <p:sldId id="288" r:id="rId15"/>
    <p:sldId id="289" r:id="rId16"/>
    <p:sldId id="292" r:id="rId17"/>
    <p:sldId id="293" r:id="rId18"/>
    <p:sldId id="280" r:id="rId19"/>
    <p:sldId id="294" r:id="rId20"/>
    <p:sldId id="281" r:id="rId21"/>
    <p:sldId id="296" r:id="rId22"/>
    <p:sldId id="297" r:id="rId23"/>
    <p:sldId id="298" r:id="rId24"/>
    <p:sldId id="256" r:id="rId25"/>
    <p:sldId id="257" r:id="rId26"/>
    <p:sldId id="264" r:id="rId27"/>
    <p:sldId id="295" r:id="rId28"/>
    <p:sldId id="259" r:id="rId29"/>
    <p:sldId id="261" r:id="rId30"/>
    <p:sldId id="262" r:id="rId31"/>
    <p:sldId id="263" r:id="rId32"/>
    <p:sldId id="260" r:id="rId33"/>
    <p:sldId id="265" r:id="rId34"/>
    <p:sldId id="266" r:id="rId35"/>
    <p:sldId id="299" r:id="rId36"/>
    <p:sldId id="300" r:id="rId37"/>
    <p:sldId id="267" r:id="rId38"/>
    <p:sldId id="268" r:id="rId39"/>
    <p:sldId id="269" r:id="rId40"/>
    <p:sldId id="273" r:id="rId41"/>
    <p:sldId id="275" r:id="rId42"/>
    <p:sldId id="276" r:id="rId43"/>
    <p:sldId id="277" r:id="rId44"/>
  </p:sldIdLst>
  <p:sldSz cx="9144000" cy="6858000" type="screen4x3"/>
  <p:notesSz cx="69977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3886" autoAdjust="0"/>
  </p:normalViewPr>
  <p:slideViewPr>
    <p:cSldViewPr snapToGrid="0">
      <p:cViewPr varScale="1">
        <p:scale>
          <a:sx n="104" d="100"/>
          <a:sy n="104" d="100"/>
        </p:scale>
        <p:origin x="12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5797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454C5B6E-1522-48CC-982B-22AFFC7DE5C5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579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A87779F-E973-4B27-9D11-4BF416941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4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8632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2139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99755" y="4409742"/>
            <a:ext cx="5598159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99755" y="4409742"/>
            <a:ext cx="5598139" cy="4177659"/>
          </a:xfrm>
          <a:prstGeom prst="rect">
            <a:avLst/>
          </a:prstGeom>
          <a:noFill/>
          <a:ln>
            <a:noFill/>
          </a:ln>
        </p:spPr>
        <p:txBody>
          <a:bodyPr lIns="91261" tIns="91261" rIns="91261" bIns="91261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2049" tIns="45223" rIns="92049" bIns="45223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077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5924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750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337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830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00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6242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933027" y="4409758"/>
            <a:ext cx="5131646" cy="4177665"/>
          </a:xfrm>
          <a:prstGeom prst="rect">
            <a:avLst/>
          </a:prstGeom>
          <a:noFill/>
          <a:ln>
            <a:noFill/>
          </a:ln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3263"/>
            <a:ext cx="4625975" cy="3468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7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6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899817" y="2339180"/>
            <a:ext cx="551656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708817" y="357979"/>
            <a:ext cx="5516561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3938587"/>
            <a:ext cx="8229600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218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3"/>
          </p:nvPr>
        </p:nvSpPr>
        <p:spPr>
          <a:xfrm>
            <a:off x="4648200" y="3941762"/>
            <a:ext cx="4038597" cy="218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45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8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6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4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4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4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4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4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8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8" cy="5852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8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2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0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9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9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9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9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9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49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 rot="5400000">
            <a:off x="541347" y="190486"/>
            <a:ext cx="58515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3"/>
          </p:nvPr>
        </p:nvSpPr>
        <p:spPr>
          <a:xfrm>
            <a:off x="4648200" y="3941762"/>
            <a:ext cx="4038597" cy="2189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32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lvl="1" indent="0" rtl="0">
              <a:spcBef>
                <a:spcPts val="0"/>
              </a:spcBef>
              <a:buFont typeface="Arial"/>
              <a:buNone/>
              <a:defRPr sz="1800"/>
            </a:lvl2pPr>
            <a:lvl3pPr marL="914400" lvl="2" indent="0" rtl="0">
              <a:spcBef>
                <a:spcPts val="0"/>
              </a:spcBef>
              <a:buFont typeface="Arial"/>
              <a:buNone/>
              <a:defRPr sz="1600"/>
            </a:lvl3pPr>
            <a:lvl4pPr marL="1371600" lvl="3" indent="0" rtl="0">
              <a:spcBef>
                <a:spcPts val="0"/>
              </a:spcBef>
              <a:buFont typeface="Arial"/>
              <a:buNone/>
              <a:defRPr sz="1400"/>
            </a:lvl4pPr>
            <a:lvl5pPr marL="1828800" lvl="4" indent="0" rtl="0">
              <a:spcBef>
                <a:spcPts val="0"/>
              </a:spcBef>
              <a:buFont typeface="Arial"/>
              <a:buNone/>
              <a:defRPr sz="1400"/>
            </a:lvl5pPr>
            <a:lvl6pPr marL="2286000" lvl="5" indent="0" rtl="0">
              <a:spcBef>
                <a:spcPts val="0"/>
              </a:spcBef>
              <a:buFont typeface="Arial"/>
              <a:buNone/>
              <a:defRPr sz="1400"/>
            </a:lvl6pPr>
            <a:lvl7pPr marL="2743200" lvl="6" indent="0" rtl="0">
              <a:spcBef>
                <a:spcPts val="0"/>
              </a:spcBef>
              <a:buFont typeface="Arial"/>
              <a:buNone/>
              <a:defRPr sz="1400"/>
            </a:lvl7pPr>
            <a:lvl8pPr marL="3200400" lvl="7" indent="0" rtl="0">
              <a:spcBef>
                <a:spcPts val="0"/>
              </a:spcBef>
              <a:buFont typeface="Arial"/>
              <a:buNone/>
              <a:defRPr sz="1400"/>
            </a:lvl8pPr>
            <a:lvl9pPr marL="3657600"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21" name="Shape 3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26" name="Shape 3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32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54" name="Shape 3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70" name="Shape 3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 rot="5400000">
            <a:off x="2309016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78" name="Shape 37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 rot="5400000">
            <a:off x="4899817" y="2339180"/>
            <a:ext cx="551656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 rot="5400000">
            <a:off x="708817" y="357979"/>
            <a:ext cx="5516561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84" name="Shape 38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90" name="Shape 390"/>
          <p:cNvSpPr txBox="1">
            <a:spLocks noGrp="1"/>
          </p:cNvSpPr>
          <p:nvPr>
            <p:ph type="body" idx="2"/>
          </p:nvPr>
        </p:nvSpPr>
        <p:spPr>
          <a:xfrm>
            <a:off x="457200" y="3938587"/>
            <a:ext cx="4038597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91" name="Shape 391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92" name="Shape 39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1143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1714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266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2476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09" name="Shape 40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95249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3200" b="1" i="0" u="none" strike="noStrike" cap="none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9954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9363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344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5216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0912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8131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6284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lt1"/>
              </a:buClr>
              <a:buFont typeface="Comic Sans MS"/>
              <a:buNone/>
              <a:defRPr sz="2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6730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27401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8998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708818" y="357981"/>
            <a:ext cx="5516562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9869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3938587"/>
            <a:ext cx="8229600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45341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6725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3200" b="1" i="0" u="none" strike="noStrike" cap="none" baseline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8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0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773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5256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1609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4478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9474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91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8206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268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34613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8998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708818" y="357981"/>
            <a:ext cx="5516562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1637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353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3938587"/>
            <a:ext cx="8229600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67930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21781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58427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5463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3200" b="1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0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005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defRPr sz="2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lvl="1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lvl="2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lvl="3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lvl="4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lvl="5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lvl="6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lvl="7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lvl="8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7398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841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46876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69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425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  <a:defRPr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15" name="Shape 3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omic Sans MS"/>
              <a:buNone/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3600" b="1" i="0" u="none" strike="noStrike" cap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•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–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Comic Sans MS"/>
              <a:buChar char="»"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03" name="Shape 40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defRPr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429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6810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46481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410200" y="0"/>
            <a:ext cx="3733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8000" b="1" i="0" u="none" strike="noStrike" cap="none" baseline="0" dirty="0">
                <a:solidFill>
                  <a:schemeClr val="dk1"/>
                </a:solidFill>
                <a:ea typeface="Comic Sans MS"/>
                <a:sym typeface="Comic Sans MS"/>
              </a:rPr>
              <a:t>Gases</a:t>
            </a:r>
          </a:p>
        </p:txBody>
      </p:sp>
    </p:spTree>
    <p:extLst>
      <p:ext uri="{BB962C8B-B14F-4D97-AF65-F5344CB8AC3E}">
        <p14:creationId xmlns:p14="http://schemas.microsoft.com/office/powerpoint/2010/main" val="12151419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14" y="112644"/>
            <a:ext cx="8726054" cy="849882"/>
          </a:xfrm>
        </p:spPr>
        <p:txBody>
          <a:bodyPr/>
          <a:lstStyle/>
          <a:p>
            <a:r>
              <a:rPr lang="en-US" sz="3600" u="sng" dirty="0" smtClean="0">
                <a:solidFill>
                  <a:schemeClr val="tx1"/>
                </a:solidFill>
              </a:rPr>
              <a:t>Speed of Gases compared to temperature</a:t>
            </a:r>
            <a:endParaRPr lang="en-US" sz="3600" u="sng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40" y="1252787"/>
            <a:ext cx="8341801" cy="50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504" y="216567"/>
            <a:ext cx="856648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Explanation of Diagram</a:t>
            </a:r>
          </a:p>
          <a:p>
            <a:endParaRPr lang="en-US" sz="3200" b="1" u="sng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u="sng" dirty="0" smtClean="0">
                <a:solidFill>
                  <a:srgbClr val="FF0000"/>
                </a:solidFill>
              </a:rPr>
              <a:t>At any given temp</a:t>
            </a:r>
            <a:r>
              <a:rPr lang="en-US" sz="3200" dirty="0" smtClean="0"/>
              <a:t>, gas molecules have both </a:t>
            </a:r>
            <a:r>
              <a:rPr lang="en-US" sz="3200" u="sng" dirty="0" smtClean="0">
                <a:solidFill>
                  <a:srgbClr val="FF0000"/>
                </a:solidFill>
              </a:rPr>
              <a:t>high </a:t>
            </a:r>
            <a:r>
              <a:rPr lang="en-US" sz="3200" dirty="0" smtClean="0"/>
              <a:t>and </a:t>
            </a:r>
            <a:r>
              <a:rPr lang="en-US" sz="3200" u="sng" dirty="0" smtClean="0">
                <a:solidFill>
                  <a:srgbClr val="FF0000"/>
                </a:solidFill>
              </a:rPr>
              <a:t>low</a:t>
            </a:r>
            <a:r>
              <a:rPr lang="en-US" sz="3200" dirty="0" smtClean="0"/>
              <a:t> speeds.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u="sng" dirty="0" smtClean="0">
                <a:solidFill>
                  <a:srgbClr val="FF0000"/>
                </a:solidFill>
              </a:rPr>
              <a:t>As temp increases</a:t>
            </a:r>
            <a:r>
              <a:rPr lang="en-US" sz="3200" dirty="0" smtClean="0"/>
              <a:t>, the </a:t>
            </a:r>
            <a:r>
              <a:rPr lang="en-US" sz="3200" u="sng" dirty="0" smtClean="0">
                <a:solidFill>
                  <a:srgbClr val="FF0000"/>
                </a:solidFill>
              </a:rPr>
              <a:t>distribution of speeds </a:t>
            </a:r>
            <a:r>
              <a:rPr lang="en-US" sz="3200" dirty="0" smtClean="0"/>
              <a:t>is found to be across a </a:t>
            </a:r>
            <a:r>
              <a:rPr lang="en-US" sz="3200" u="sng" dirty="0" smtClean="0">
                <a:solidFill>
                  <a:srgbClr val="FF0000"/>
                </a:solidFill>
              </a:rPr>
              <a:t>wider range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u="sng" dirty="0" smtClean="0">
                <a:solidFill>
                  <a:srgbClr val="FF0000"/>
                </a:solidFill>
              </a:rPr>
              <a:t>As the temp increases</a:t>
            </a:r>
            <a:r>
              <a:rPr lang="en-US" sz="3200" dirty="0" smtClean="0"/>
              <a:t>, a </a:t>
            </a:r>
            <a:r>
              <a:rPr lang="en-US" sz="3200" u="sng" dirty="0" smtClean="0">
                <a:solidFill>
                  <a:srgbClr val="FF0000"/>
                </a:solidFill>
              </a:rPr>
              <a:t>greater number </a:t>
            </a:r>
            <a:r>
              <a:rPr lang="en-US" sz="3200" dirty="0" smtClean="0"/>
              <a:t>of particles are </a:t>
            </a:r>
            <a:r>
              <a:rPr lang="en-US" sz="3200" u="sng" dirty="0" smtClean="0">
                <a:solidFill>
                  <a:srgbClr val="FF0000"/>
                </a:solidFill>
              </a:rPr>
              <a:t>traveling faster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35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4" y="1383631"/>
            <a:ext cx="8506325" cy="505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3" y="133183"/>
            <a:ext cx="9008143" cy="1470024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tx1"/>
                </a:solidFill>
              </a:rPr>
              <a:t>Speed of gases compared to molecule size</a:t>
            </a:r>
            <a:endParaRPr lang="en-US" sz="3200" u="sng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73779" y="1503946"/>
            <a:ext cx="2141620" cy="25627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62537" y="1973179"/>
            <a:ext cx="1720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Heavier molecules have lower speeds!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120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115403" cy="2374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4400" b="1" i="0" u="sng" strike="noStrike" cap="none" dirty="0">
                <a:solidFill>
                  <a:schemeClr val="lt1"/>
                </a:solidFill>
                <a:ea typeface="Comic Sans MS"/>
                <a:sym typeface="Comic Sans MS"/>
              </a:rPr>
              <a:t/>
            </a:r>
            <a:br>
              <a:rPr lang="en-US" sz="4400" b="1" i="0" u="sng" strike="noStrike" cap="none" dirty="0">
                <a:solidFill>
                  <a:schemeClr val="lt1"/>
                </a:solidFill>
                <a:ea typeface="Comic Sans MS"/>
                <a:sym typeface="Comic Sans MS"/>
              </a:rPr>
            </a:br>
            <a:r>
              <a:rPr lang="en-US" sz="6000" b="1" i="0" u="sng" strike="noStrike" cap="none" dirty="0">
                <a:solidFill>
                  <a:srgbClr val="000066"/>
                </a:solidFill>
                <a:ea typeface="Comic Sans MS"/>
                <a:sym typeface="Comic Sans MS"/>
              </a:rPr>
              <a:t>Gas Laws</a:t>
            </a: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366" y="834930"/>
            <a:ext cx="2362200" cy="289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228600"/>
            <a:ext cx="2150716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80" y="2910978"/>
            <a:ext cx="2286000" cy="276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4851" y="3124200"/>
            <a:ext cx="2186607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/>
          <p:nvPr/>
        </p:nvSpPr>
        <p:spPr>
          <a:xfrm>
            <a:off x="4736566" y="6001762"/>
            <a:ext cx="4119750" cy="412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Joseph Louis Gay-Lussac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447691" y="5724512"/>
            <a:ext cx="2595759" cy="546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Amadeo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Avogadro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2614429" y="3834513"/>
            <a:ext cx="2392079" cy="340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Robert Boyle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7162800" y="3124200"/>
            <a:ext cx="1959080" cy="1171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Jacques Charles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96252" y="226510"/>
            <a:ext cx="7399421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Factors that Effect a GAS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531525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quantity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 gas 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moles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 startAt="2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gas 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Kelvin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 startAt="3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pressure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gas, 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P, </a:t>
            </a:r>
            <a:r>
              <a:rPr lang="en-US" sz="320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</a:t>
            </a:r>
            <a:r>
              <a:rPr lang="en-US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torr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The </a:t>
            </a:r>
            <a:r>
              <a:rPr lang="en-US" sz="32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volume</a:t>
            </a:r>
            <a:r>
              <a:rPr lang="en-US" sz="3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 gas, 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V, </a:t>
            </a:r>
            <a:r>
              <a:rPr lang="en-US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or 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22524" y="160589"/>
            <a:ext cx="3962399" cy="6095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sng" strike="noStrike" cap="none" dirty="0">
                <a:solidFill>
                  <a:schemeClr val="dk1"/>
                </a:solidFill>
                <a:latin typeface="+mn-lt"/>
                <a:ea typeface="Comic Sans MS"/>
                <a:sym typeface="Comic Sans MS"/>
              </a:rPr>
              <a:t>Avogadro’s Law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122830" y="1295399"/>
            <a:ext cx="9021170" cy="3858491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457200" indent="-457200">
              <a:spcBef>
                <a:spcPts val="0"/>
              </a:spcBef>
              <a:buClr>
                <a:srgbClr val="C00000"/>
              </a:buClr>
              <a:buSzPct val="25000"/>
            </a:pPr>
            <a:r>
              <a:rPr lang="en-US" sz="2800" b="1" i="0" u="sng" strike="noStrike" cap="none" dirty="0">
                <a:solidFill>
                  <a:srgbClr val="FF0000"/>
                </a:solidFill>
                <a:latin typeface="+mn-lt"/>
                <a:ea typeface="Comic Sans MS"/>
                <a:sym typeface="Comic Sans MS"/>
              </a:rPr>
              <a:t>Equal volumes of gas </a:t>
            </a:r>
            <a:r>
              <a:rPr lang="en-US" sz="2800" b="1" i="0" strike="noStrike" cap="none" dirty="0">
                <a:solidFill>
                  <a:schemeClr val="dk1"/>
                </a:solidFill>
                <a:latin typeface="+mn-lt"/>
                <a:ea typeface="Comic Sans MS"/>
                <a:sym typeface="Comic Sans MS"/>
              </a:rPr>
              <a:t>at the same temp and pressure, have the 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+mn-lt"/>
                <a:ea typeface="Comic Sans MS"/>
                <a:sym typeface="Comic Sans MS"/>
              </a:rPr>
              <a:t>same number of particles</a:t>
            </a:r>
            <a:r>
              <a:rPr lang="en-US" sz="2800" b="1" i="1" strike="noStrike" cap="none" dirty="0">
                <a:solidFill>
                  <a:schemeClr val="dk1"/>
                </a:solidFill>
                <a:latin typeface="+mn-lt"/>
                <a:ea typeface="Comic Sans MS"/>
                <a:sym typeface="Comic Sans MS"/>
              </a:rPr>
              <a:t>. </a:t>
            </a:r>
            <a:endParaRPr lang="en-US" sz="2800" b="1" i="1" strike="noStrike" cap="none" dirty="0" smtClean="0">
              <a:solidFill>
                <a:schemeClr val="dk1"/>
              </a:solidFill>
              <a:latin typeface="+mn-lt"/>
              <a:ea typeface="Comic Sans MS"/>
              <a:sym typeface="Comic Sans MS"/>
            </a:endParaRPr>
          </a:p>
          <a:p>
            <a:pPr marL="457200" indent="-457200">
              <a:spcBef>
                <a:spcPts val="0"/>
              </a:spcBef>
              <a:buClr>
                <a:srgbClr val="C00000"/>
              </a:buClr>
              <a:buSzPct val="25000"/>
            </a:pPr>
            <a:endParaRPr lang="en-US" sz="2800" b="1" i="1" u="sng" strike="noStrike" cap="none" dirty="0">
              <a:solidFill>
                <a:schemeClr val="dk1"/>
              </a:solidFill>
              <a:latin typeface="+mn-lt"/>
              <a:ea typeface="Comic Sans MS"/>
              <a:sym typeface="Comic Sans MS"/>
            </a:endParaRP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25000"/>
            </a:pPr>
            <a:endParaRPr lang="en-US" sz="2800" i="0" u="sng" strike="noStrike" cap="none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25000"/>
            </a:pPr>
            <a:endParaRPr lang="en-US" sz="2800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25000"/>
            </a:pPr>
            <a:endParaRPr lang="en-US" sz="2800" i="0" u="sng" strike="noStrike" cap="none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25000"/>
            </a:pPr>
            <a:endParaRPr lang="en-US" sz="2800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25000"/>
            </a:pPr>
            <a:endParaRPr lang="en-US" sz="2800" i="0" u="sng" strike="noStrike" cap="none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sz="2800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22.4 </a:t>
            </a:r>
            <a:r>
              <a:rPr lang="en-US" sz="2800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2800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ANY GAS</a:t>
            </a:r>
            <a:r>
              <a:rPr lang="en-US" sz="2800" i="0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lang="en-US" sz="2800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STP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has 6.02 x 10</a:t>
            </a:r>
            <a:r>
              <a:rPr lang="en-US" sz="280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particles.</a:t>
            </a:r>
            <a:endParaRPr lang="en-US" sz="28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omic Sans MS"/>
              <a:buNone/>
            </a:pPr>
            <a:endParaRPr sz="3200" b="1" i="1" u="none" strike="noStrike" cap="none" dirty="0">
              <a:solidFill>
                <a:srgbClr val="C00000"/>
              </a:solidFill>
              <a:ea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2800" b="1" i="1" u="none" strike="noStrike" cap="none" dirty="0">
                <a:solidFill>
                  <a:schemeClr val="hlink"/>
                </a:solidFill>
                <a:ea typeface="Comic Sans MS"/>
                <a:sym typeface="Comic Sans MS"/>
              </a:rPr>
              <a:t>		</a:t>
            </a:r>
          </a:p>
        </p:txBody>
      </p:sp>
      <p:pic>
        <p:nvPicPr>
          <p:cNvPr id="497" name="Shape 4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3723" y="2366095"/>
            <a:ext cx="3143249" cy="210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Avogadro’s Example</a:t>
            </a:r>
            <a:br>
              <a:rPr lang="en-US" sz="28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1" i="0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381000" y="1066800"/>
            <a:ext cx="8458200" cy="2090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flexible container of Oxygen(O</a:t>
            </a:r>
            <a:r>
              <a:rPr lang="en-US" sz="1800" b="1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has a volume of 10.0 ml at STP.</a:t>
            </a:r>
          </a:p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"/>
              <a:buNone/>
            </a:pPr>
            <a:endParaRPr lang="en-US" sz="2600" dirty="0"/>
          </a:p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Find the # moles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6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container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48742"/>
            <a:ext cx="83275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.010 </a:t>
            </a:r>
            <a:r>
              <a:rPr lang="en-US" sz="3200" u="sng" dirty="0"/>
              <a:t>liter  </a:t>
            </a:r>
            <a:r>
              <a:rPr lang="en-US" sz="3200" dirty="0"/>
              <a:t>× </a:t>
            </a:r>
            <a:r>
              <a:rPr lang="en-US" sz="3200" u="sng" dirty="0"/>
              <a:t>1 </a:t>
            </a:r>
            <a:r>
              <a:rPr lang="en-US" sz="3200" u="sng" dirty="0" err="1"/>
              <a:t>mol</a:t>
            </a:r>
            <a:r>
              <a:rPr lang="en-US" sz="3200" u="sng" dirty="0"/>
              <a:t>  </a:t>
            </a:r>
            <a:r>
              <a:rPr lang="en-US" sz="3200" dirty="0"/>
              <a:t> = </a:t>
            </a:r>
            <a:r>
              <a:rPr lang="en-US" sz="3200" dirty="0" smtClean="0"/>
              <a:t>4.464 x 10</a:t>
            </a:r>
            <a:r>
              <a:rPr lang="en-US" sz="3200" baseline="30000" dirty="0" smtClean="0"/>
              <a:t>-4</a:t>
            </a:r>
            <a:r>
              <a:rPr lang="en-US" sz="3200" dirty="0" smtClean="0"/>
              <a:t> moles </a:t>
            </a:r>
            <a:endParaRPr lang="en-US" sz="3200" dirty="0"/>
          </a:p>
          <a:p>
            <a:r>
              <a:rPr lang="en-US" sz="3200" dirty="0" smtClean="0"/>
              <a:t>                    22.4 </a:t>
            </a:r>
            <a:r>
              <a:rPr lang="en-US" sz="3200" dirty="0"/>
              <a:t>L </a:t>
            </a:r>
          </a:p>
          <a:p>
            <a:endParaRPr lang="en-US" sz="3200" dirty="0"/>
          </a:p>
          <a:p>
            <a:r>
              <a:rPr lang="en-US" sz="2800" dirty="0"/>
              <a:t>4.464 x 10</a:t>
            </a:r>
            <a:r>
              <a:rPr lang="en-US" sz="2800" baseline="30000" dirty="0"/>
              <a:t>-4</a:t>
            </a:r>
            <a:r>
              <a:rPr lang="en-US" sz="2800" dirty="0"/>
              <a:t> </a:t>
            </a:r>
            <a:r>
              <a:rPr lang="en-US" sz="2800" dirty="0" err="1"/>
              <a:t>mol</a:t>
            </a:r>
            <a:r>
              <a:rPr lang="en-US" sz="2800" dirty="0"/>
              <a:t> x </a:t>
            </a:r>
            <a:r>
              <a:rPr lang="en-US" sz="2800" u="sng" dirty="0"/>
              <a:t>6.02 x 10</a:t>
            </a:r>
            <a:r>
              <a:rPr lang="en-US" sz="2800" u="sng" baseline="30000" dirty="0"/>
              <a:t>23   </a:t>
            </a:r>
            <a:r>
              <a:rPr lang="en-US" sz="2400" dirty="0"/>
              <a:t>=   2.687 x 10 </a:t>
            </a:r>
            <a:r>
              <a:rPr lang="en-US" sz="2400" baseline="30000" dirty="0" smtClean="0"/>
              <a:t>20</a:t>
            </a:r>
            <a:endParaRPr lang="en-US" sz="2400" baseline="30000" dirty="0"/>
          </a:p>
          <a:p>
            <a:r>
              <a:rPr lang="en-US" sz="3200" dirty="0"/>
              <a:t>                    </a:t>
            </a:r>
            <a:r>
              <a:rPr lang="en-US" sz="3200" dirty="0" smtClean="0"/>
              <a:t>       1 </a:t>
            </a:r>
            <a:r>
              <a:rPr lang="en-US" sz="3200" dirty="0" err="1"/>
              <a:t>mol</a:t>
            </a:r>
            <a:r>
              <a:rPr lang="en-US" sz="3200" dirty="0"/>
              <a:t>           </a:t>
            </a:r>
            <a:r>
              <a:rPr lang="en-US" sz="3200" dirty="0" smtClean="0"/>
              <a:t>molecules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sng" strike="noStrike" cap="none" dirty="0">
                <a:solidFill>
                  <a:schemeClr val="dk1"/>
                </a:solidFill>
                <a:ea typeface="Comic Sans MS"/>
                <a:sym typeface="Comic Sans MS"/>
              </a:rPr>
              <a:t>Boyle’s Law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609600" y="990600"/>
            <a:ext cx="8001000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Pressure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is </a:t>
            </a:r>
            <a:r>
              <a:rPr lang="en-US" sz="32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inversely related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 </a:t>
            </a:r>
            <a:r>
              <a:rPr lang="en-US" sz="32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volume </a:t>
            </a: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(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temperature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is 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constant)</a:t>
            </a:r>
            <a:endParaRPr lang="en-US" sz="32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321050"/>
            <a:ext cx="114300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Shape 4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352800"/>
            <a:ext cx="349623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629150" y="2560260"/>
            <a:ext cx="3981450" cy="3509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sng" strike="noStrike" cap="none" dirty="0">
                <a:solidFill>
                  <a:schemeClr val="dk1"/>
                </a:solidFill>
                <a:ea typeface="Comic Sans MS"/>
                <a:sym typeface="Comic Sans MS"/>
              </a:rPr>
              <a:t>Charles’s Law</a:t>
            </a:r>
          </a:p>
        </p:txBody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534399" cy="19811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ea typeface="Comic Sans MS"/>
                <a:sym typeface="Comic Sans MS"/>
              </a:rPr>
              <a:t>The </a:t>
            </a:r>
            <a:r>
              <a:rPr lang="en-US" sz="2800" b="1" i="0" u="sng" strike="noStrike" cap="none" dirty="0">
                <a:solidFill>
                  <a:srgbClr val="FF0000"/>
                </a:solidFill>
                <a:ea typeface="Comic Sans MS"/>
                <a:sym typeface="Comic Sans MS"/>
              </a:rPr>
              <a:t>volume</a:t>
            </a:r>
            <a:r>
              <a:rPr lang="en-US" sz="2800" b="1" i="0" u="none" strike="noStrike" cap="none" dirty="0">
                <a:solidFill>
                  <a:schemeClr val="dk1"/>
                </a:solidFill>
                <a:ea typeface="Comic Sans MS"/>
                <a:sym typeface="Comic Sans MS"/>
              </a:rPr>
              <a:t> of a gas is </a:t>
            </a:r>
            <a:r>
              <a:rPr lang="en-US" sz="2800" b="1" i="0" u="sng" strike="noStrike" cap="none" dirty="0">
                <a:solidFill>
                  <a:srgbClr val="FF0000"/>
                </a:solidFill>
                <a:ea typeface="Comic Sans MS"/>
                <a:sym typeface="Comic Sans MS"/>
              </a:rPr>
              <a:t>directly proportional </a:t>
            </a:r>
            <a:endParaRPr lang="en-US" sz="2800" b="1" i="0" u="sng" strike="noStrike" cap="none" dirty="0" smtClean="0">
              <a:solidFill>
                <a:srgbClr val="FF0000"/>
              </a:solidFill>
              <a:ea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ea typeface="Comic Sans MS"/>
                <a:sym typeface="Comic Sans MS"/>
              </a:rPr>
              <a:t>to </a:t>
            </a:r>
            <a:r>
              <a:rPr lang="en-US" sz="2800" b="1" i="0" u="sng" strike="noStrike" cap="none" dirty="0" smtClean="0">
                <a:solidFill>
                  <a:srgbClr val="FF0000"/>
                </a:solidFill>
                <a:ea typeface="Comic Sans MS"/>
                <a:sym typeface="Comic Sans MS"/>
              </a:rPr>
              <a:t>temperature</a:t>
            </a:r>
            <a:r>
              <a:rPr lang="en-US" sz="2800" dirty="0">
                <a:solidFill>
                  <a:schemeClr val="dk1"/>
                </a:solidFill>
                <a:ea typeface="Comic Sans MS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ea typeface="Comic Sans MS"/>
              </a:rPr>
              <a:t> 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(</a:t>
            </a:r>
            <a:r>
              <a:rPr lang="en-US" sz="2800" b="1" i="1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P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= constant)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endParaRPr sz="2800" b="1" i="0" u="none" strike="noStrike" cap="none" dirty="0">
              <a:solidFill>
                <a:schemeClr val="lt1"/>
              </a:solidFill>
              <a:ea typeface="Comic Sans MS"/>
              <a:sym typeface="Comic Sans MS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957075" y="5943600"/>
            <a:ext cx="7527299" cy="518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Temperature MUST be in KELVINS!</a:t>
            </a:r>
          </a:p>
        </p:txBody>
      </p:sp>
      <p:sp>
        <p:nvSpPr>
          <p:cNvPr id="479" name="Shape 479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200400"/>
            <a:ext cx="2146300" cy="192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Shape 4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2286000"/>
            <a:ext cx="3048000" cy="3233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8225" y="220579"/>
            <a:ext cx="7772400" cy="609599"/>
          </a:xfrm>
          <a:prstGeom prst="rect">
            <a:avLst/>
          </a:prstGeom>
          <a:gradFill>
            <a:gsLst>
              <a:gs pos="0">
                <a:srgbClr val="8488C4"/>
              </a:gs>
              <a:gs pos="52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Nature of Gases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63125" y="939668"/>
            <a:ext cx="8502600" cy="5278800"/>
          </a:xfrm>
          <a:prstGeom prst="rect">
            <a:avLst/>
          </a:prstGeom>
          <a:gradFill>
            <a:gsLst>
              <a:gs pos="0">
                <a:srgbClr val="8488C4"/>
              </a:gs>
              <a:gs pos="52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 cap="flat" cmpd="sng">
            <a:solidFill>
              <a:srgbClr val="191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508000" indent="-457200">
              <a:spcBef>
                <a:spcPts val="560"/>
              </a:spcBef>
              <a:buClr>
                <a:schemeClr val="dk1"/>
              </a:buClr>
              <a:buSzPct val="100000"/>
            </a:pPr>
            <a:r>
              <a:rPr lang="en-US" sz="28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definite </a:t>
            </a:r>
            <a:r>
              <a:rPr lang="en-US" sz="28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shape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8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volume</a:t>
            </a:r>
            <a:endParaRPr lang="en-US" sz="2800" b="1" i="0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8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8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xpand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fill their containers (they spread out to occupy the greatest amount of space)</a:t>
            </a: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</a:t>
            </a:r>
            <a:r>
              <a:rPr lang="en-US" sz="28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occupy more space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solids or liquids.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2800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ompressible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-can be made more compact by applying pressure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their particles collide with the walls of their container, they exert a measurable </a:t>
            </a:r>
            <a:r>
              <a:rPr lang="en-US" sz="28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pressure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9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1" i="0" u="sng" strike="noStrike" cap="none" dirty="0">
                <a:solidFill>
                  <a:schemeClr val="dk1"/>
                </a:solidFill>
                <a:ea typeface="Comic Sans MS"/>
                <a:sym typeface="Comic Sans MS"/>
              </a:rPr>
              <a:t>Gay </a:t>
            </a:r>
            <a:r>
              <a:rPr lang="en-US" sz="4400" b="1" i="0" u="sng" strike="noStrike" cap="none" dirty="0" err="1">
                <a:solidFill>
                  <a:schemeClr val="dk1"/>
                </a:solidFill>
                <a:ea typeface="Comic Sans MS"/>
                <a:sym typeface="Comic Sans MS"/>
              </a:rPr>
              <a:t>Lussac’s</a:t>
            </a:r>
            <a:r>
              <a:rPr lang="en-US" sz="4400" b="1" i="0" u="sng" strike="noStrike" cap="none" dirty="0">
                <a:solidFill>
                  <a:schemeClr val="dk1"/>
                </a:solidFill>
                <a:ea typeface="Comic Sans MS"/>
                <a:sym typeface="Comic Sans MS"/>
              </a:rPr>
              <a:t> Law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762000" y="1066800"/>
            <a:ext cx="7778750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The 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pressure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and 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temperature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of a gas are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directly </a:t>
            </a:r>
            <a:r>
              <a:rPr lang="en-US" sz="2800" b="1" i="0" u="sng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related</a:t>
            </a: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1" dirty="0" smtClean="0">
                <a:solidFill>
                  <a:schemeClr val="dk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(volume is constant)</a:t>
            </a:r>
            <a:endParaRPr lang="en-US" sz="28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488" name="Shape 488"/>
          <p:cNvSpPr txBox="1"/>
          <p:nvPr/>
        </p:nvSpPr>
        <p:spPr>
          <a:xfrm>
            <a:off x="540324" y="6074488"/>
            <a:ext cx="7660200" cy="518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TEMPERATURE MUST BE IN KELVIN !!!!!</a:t>
            </a:r>
          </a:p>
        </p:txBody>
      </p:sp>
      <p:pic>
        <p:nvPicPr>
          <p:cNvPr id="489" name="Shape 4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275" y="3058550"/>
            <a:ext cx="2679599" cy="239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37433" y="2284125"/>
            <a:ext cx="3289200" cy="36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/>
        </p:nvSpPr>
        <p:spPr>
          <a:xfrm>
            <a:off x="75327" y="293975"/>
            <a:ext cx="8672399" cy="1373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The </a:t>
            </a:r>
            <a:r>
              <a:rPr lang="en-US" sz="2800" b="1" i="0" u="sng" strike="noStrike" cap="none" dirty="0" smtClean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COMBINED GAS LAW </a:t>
            </a:r>
            <a:r>
              <a:rPr lang="en-US" sz="2800" b="1" i="0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: </a:t>
            </a:r>
            <a:r>
              <a:rPr lang="en-US" sz="2800" b="1" i="0" strike="noStrike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the </a:t>
            </a:r>
            <a:r>
              <a:rPr lang="en-US" sz="2800" b="1" i="0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relationship between pressure, volume and temperature of a fixed amount of gas.</a:t>
            </a: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1876" y="2894249"/>
            <a:ext cx="3039300" cy="18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/>
        </p:nvSpPr>
        <p:spPr>
          <a:xfrm>
            <a:off x="235799" y="4842639"/>
            <a:ext cx="8672399" cy="174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Pressure needs to be in same units on both sides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must be in Kelvin. </a:t>
            </a:r>
            <a:endParaRPr lang="en-US" sz="2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dirty="0" smtClean="0"/>
              <a:t>n= number of moles of gas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7833" y="3688700"/>
            <a:ext cx="840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n</a:t>
            </a:r>
            <a:r>
              <a:rPr lang="en-US" sz="5400" baseline="-25000" dirty="0" smtClean="0">
                <a:latin typeface="Baskerville Old Face" panose="02020602080505020303" pitchFamily="18" charset="0"/>
              </a:rPr>
              <a:t>1</a:t>
            </a:r>
            <a:endParaRPr lang="en-US" sz="5400" baseline="-250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9454" y="3647072"/>
            <a:ext cx="785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n</a:t>
            </a:r>
            <a:r>
              <a:rPr lang="en-US" sz="5400" baseline="-25000" dirty="0" smtClean="0">
                <a:latin typeface="Baskerville Old Face" panose="02020602080505020303" pitchFamily="18" charset="0"/>
              </a:rPr>
              <a:t>2</a:t>
            </a:r>
            <a:endParaRPr lang="en-US" sz="5400" baseline="-250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555525" y="60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000" b="1" i="0" u="sng" strike="noStrike" cap="none" dirty="0">
                <a:solidFill>
                  <a:srgbClr val="000000"/>
                </a:solidFill>
                <a:ea typeface="Comic Sans MS"/>
                <a:sym typeface="Comic Sans MS"/>
              </a:rPr>
              <a:t>WHAT IS AN IDEAL GAS ?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326925" y="1165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0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 ideal gas is defined as one in which there are </a:t>
            </a:r>
            <a:r>
              <a:rPr lang="en-US" sz="3000" b="0" i="0" u="sng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intermolecular forces </a:t>
            </a:r>
            <a:r>
              <a:rPr lang="en-US" sz="30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between the atoms or molecules.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endParaRPr sz="30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000" b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lang="en-US" sz="3000" b="0" i="0" u="sng" strike="noStrike" cap="none" dirty="0" smtClean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 in the form of </a:t>
            </a:r>
            <a:r>
              <a:rPr lang="en-US" sz="3000" b="0" i="0" u="sng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kinetic energy </a:t>
            </a:r>
            <a:r>
              <a:rPr lang="en-US" sz="30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 any 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lang="en-US" sz="30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3000" b="0" i="0" u="none" strike="noStrike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results in a change </a:t>
            </a:r>
            <a:r>
              <a:rPr lang="en-US" sz="30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temperature.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endParaRPr sz="30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ideal gas law works extremely well at </a:t>
            </a:r>
            <a:r>
              <a:rPr lang="en-US" sz="3000" b="0" i="0" u="sng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high temperature and low pressure.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2092657" y="228600"/>
            <a:ext cx="4648198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1" i="0" u="sng" strike="noStrike" cap="none" dirty="0">
                <a:solidFill>
                  <a:srgbClr val="FF0000"/>
                </a:solidFill>
                <a:ea typeface="Comic Sans MS"/>
                <a:sym typeface="Comic Sans MS"/>
              </a:rPr>
              <a:t>Ideal Gas Law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7848599" cy="4570498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25000"/>
              <a:buFont typeface="Comic Sans MS"/>
              <a:buNone/>
            </a:pPr>
            <a:r>
              <a:rPr lang="en-US" sz="4000" b="1" i="1" u="none" strike="noStrike" cap="none" dirty="0">
                <a:solidFill>
                  <a:schemeClr val="dk1"/>
                </a:solidFill>
                <a:ea typeface="Comic Sans MS"/>
                <a:sym typeface="Comic Sans MS"/>
              </a:rPr>
              <a:t>PV</a:t>
            </a:r>
            <a:r>
              <a:rPr lang="en-US" sz="4000" b="1" i="0" u="none" strike="noStrike" cap="none" dirty="0">
                <a:solidFill>
                  <a:schemeClr val="dk1"/>
                </a:solidFill>
                <a:ea typeface="Comic Sans MS"/>
                <a:sym typeface="Comic Sans MS"/>
              </a:rPr>
              <a:t> = </a:t>
            </a:r>
            <a:r>
              <a:rPr lang="en-US" sz="4000" b="1" i="1" u="none" strike="noStrike" cap="none" dirty="0" err="1" smtClean="0">
                <a:solidFill>
                  <a:schemeClr val="dk1"/>
                </a:solidFill>
                <a:ea typeface="Comic Sans MS"/>
                <a:sym typeface="Comic Sans MS"/>
              </a:rPr>
              <a:t>nRT</a:t>
            </a:r>
            <a:endParaRPr lang="en-US" sz="4000" b="1" i="1" u="none" strike="noStrike" cap="none" dirty="0" smtClean="0">
              <a:solidFill>
                <a:schemeClr val="dk1"/>
              </a:solidFill>
              <a:ea typeface="Comic Sans MS"/>
              <a:sym typeface="Comic Sans MS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25000"/>
              <a:buFont typeface="Comic Sans MS"/>
              <a:buNone/>
            </a:pPr>
            <a:endParaRPr lang="en-US" sz="4000" b="1" i="1" u="none" strike="noStrike" cap="none" dirty="0">
              <a:solidFill>
                <a:schemeClr val="dk1"/>
              </a:solidFill>
              <a:ea typeface="Comic Sans MS"/>
              <a:sym typeface="Comic Sans MS"/>
            </a:endParaRPr>
          </a:p>
          <a:p>
            <a:pPr marL="400050" lvl="1" indent="0">
              <a:lnSpc>
                <a:spcPct val="90000"/>
              </a:lnSpc>
              <a:buClr>
                <a:srgbClr val="006600"/>
              </a:buClr>
              <a:buSzPct val="100000"/>
              <a:buNone/>
            </a:pPr>
            <a:r>
              <a:rPr lang="en-US" sz="4000" b="1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P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 = pressure in </a:t>
            </a:r>
            <a:r>
              <a:rPr lang="en-US" sz="4000" b="1" i="0" u="sng" strike="noStrike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atm</a:t>
            </a:r>
            <a:endParaRPr lang="en-US" sz="4000" b="1" i="0" u="sng" strike="noStrike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Comic Sans MS"/>
            </a:endParaRPr>
          </a:p>
          <a:p>
            <a:pPr marL="400050" lvl="1" indent="0">
              <a:lnSpc>
                <a:spcPct val="90000"/>
              </a:lnSpc>
              <a:buClr>
                <a:srgbClr val="006600"/>
              </a:buClr>
              <a:buSzPct val="100000"/>
              <a:buNone/>
            </a:pPr>
            <a:r>
              <a:rPr lang="en-US" sz="4000" b="1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V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 = volume in </a:t>
            </a:r>
            <a:r>
              <a:rPr lang="en-US" sz="40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liters</a:t>
            </a:r>
          </a:p>
          <a:p>
            <a:pPr marL="400050" lvl="1" indent="0">
              <a:lnSpc>
                <a:spcPct val="90000"/>
              </a:lnSpc>
              <a:buClr>
                <a:srgbClr val="006600"/>
              </a:buClr>
              <a:buSzPct val="100000"/>
              <a:buNone/>
            </a:pPr>
            <a:r>
              <a:rPr lang="en-US" sz="4000" b="1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n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 = </a:t>
            </a:r>
            <a:r>
              <a:rPr lang="en-US" sz="40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moles</a:t>
            </a:r>
          </a:p>
          <a:p>
            <a:pPr marL="400050" lvl="1" indent="0">
              <a:lnSpc>
                <a:spcPct val="90000"/>
              </a:lnSpc>
              <a:buClr>
                <a:srgbClr val="006600"/>
              </a:buClr>
              <a:buSzPct val="100000"/>
              <a:buNone/>
            </a:pPr>
            <a:r>
              <a:rPr lang="en-US" sz="4000" b="1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R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 = proportionality </a:t>
            </a:r>
            <a:r>
              <a:rPr lang="en-US" sz="40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constant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 </a:t>
            </a:r>
            <a:endParaRPr lang="en-US" sz="4000" dirty="0">
              <a:solidFill>
                <a:schemeClr val="dk1"/>
              </a:solidFill>
              <a:latin typeface="Noto Sans Symbol"/>
              <a:cs typeface="Arial" panose="020B0604020202020204" pitchFamily="34" charset="0"/>
              <a:sym typeface="Noto Sans Symbol"/>
            </a:endParaRPr>
          </a:p>
          <a:p>
            <a:pPr marL="400050" lvl="1" indent="0">
              <a:lnSpc>
                <a:spcPct val="90000"/>
              </a:lnSpc>
              <a:buClr>
                <a:srgbClr val="006600"/>
              </a:buClr>
              <a:buSzPct val="100000"/>
              <a:buNone/>
            </a:pPr>
            <a:r>
              <a:rPr lang="en-US" sz="4000" b="1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T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 = temperature in </a:t>
            </a:r>
            <a:r>
              <a:rPr lang="en-US" sz="40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/>
              </a:rPr>
              <a:t>Kelvin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ea typeface="Comic Sans MS"/>
                <a:sym typeface="Comic Sans MS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681181"/>
            <a:ext cx="8520546" cy="431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81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286326"/>
            <a:ext cx="8238836" cy="59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6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83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99"/>
              </a:buClr>
              <a:buSzPct val="25000"/>
              <a:buFont typeface="Comic Sans MS"/>
              <a:buNone/>
            </a:pPr>
            <a:r>
              <a:rPr lang="en-US" sz="4000" b="1" i="0" u="sng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mic Sans MS"/>
                <a:sym typeface="Comic Sans MS"/>
              </a:rPr>
              <a:t>Gas Stoichiometry #1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152399" y="838200"/>
            <a:ext cx="8839199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If 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reactants and products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are at the </a:t>
            </a:r>
            <a:r>
              <a:rPr lang="en-US" sz="2800" b="1" i="0" u="sng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same conditions of temperature and pressure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, then mole ratios of </a:t>
            </a:r>
            <a:r>
              <a:rPr lang="en-US" sz="2800" b="1" i="1" u="sng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gases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 are also volume ratios.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838200" y="2667000"/>
            <a:ext cx="78485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omic Sans MS"/>
              <a:buNone/>
            </a:pPr>
            <a:r>
              <a:rPr lang="en-US" sz="2800" b="0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H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(g)      +    N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(g)            → </a:t>
            </a:r>
            <a:r>
              <a:rPr lang="en-US" sz="2800" b="0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         2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NH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(g)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0" y="3505200"/>
            <a:ext cx="88391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Comic Sans MS"/>
              <a:buNone/>
            </a:pPr>
            <a:r>
              <a:rPr lang="en-US" sz="2800" b="0" i="0" u="none" strike="noStrike" cap="none" dirty="0">
                <a:solidFill>
                  <a:srgbClr val="3366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  <a:r>
              <a:rPr lang="en-US" sz="2800" b="0" i="0" u="none" strike="noStrike" cap="none" dirty="0">
                <a:solidFill>
                  <a:srgbClr val="3366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moles H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     +</a:t>
            </a:r>
            <a:r>
              <a:rPr lang="en-US" sz="2800" b="0" i="0" u="none" strike="noStrike" cap="none" dirty="0">
                <a:solidFill>
                  <a:srgbClr val="3366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1</a:t>
            </a:r>
            <a:r>
              <a:rPr lang="en-US" sz="2800" b="0" i="0" u="none" strike="noStrike" cap="none" dirty="0">
                <a:solidFill>
                  <a:srgbClr val="3366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mole N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          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→       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2800" b="0" i="0" u="none" strike="noStrike" cap="none" dirty="0">
                <a:solidFill>
                  <a:srgbClr val="3366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moles NH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152400" y="4114800"/>
            <a:ext cx="88391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ct val="25000"/>
              <a:buFont typeface="Comic Sans MS"/>
              <a:buNone/>
            </a:pPr>
            <a:r>
              <a:rPr lang="en-US" sz="2800" b="0" i="0" u="none" strike="noStrike" cap="none" dirty="0">
                <a:solidFill>
                  <a:srgbClr val="3366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  <a:r>
              <a:rPr lang="en-US" sz="2800" b="0" i="0" u="none" strike="noStrike" cap="none" dirty="0">
                <a:solidFill>
                  <a:srgbClr val="FFFF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liters H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    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 + 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1</a:t>
            </a:r>
            <a:r>
              <a:rPr lang="en-US" sz="2800" b="0" i="0" u="none" strike="noStrike" cap="none" dirty="0">
                <a:solidFill>
                  <a:srgbClr val="FFFF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liter N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           </a:t>
            </a:r>
            <a:r>
              <a:rPr lang="en-US" sz="2800" b="0" i="0" u="none" strike="noStrike" cap="none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→        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2800" b="0" i="0" u="none" strike="noStrike" cap="none" dirty="0">
                <a:solidFill>
                  <a:srgbClr val="FFFF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liters NH</a:t>
            </a:r>
            <a:r>
              <a:rPr lang="en-US" sz="2800" b="0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772400" cy="83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99"/>
              </a:buClr>
              <a:buSzPct val="25000"/>
              <a:buFont typeface="Comic Sans MS"/>
              <a:buNone/>
            </a:pPr>
            <a:r>
              <a:rPr lang="en-US" sz="4000" b="1" i="0" u="sng" strike="noStrike" cap="none" dirty="0">
                <a:solidFill>
                  <a:srgbClr val="FF0000"/>
                </a:solidFill>
                <a:ea typeface="Comic Sans MS"/>
                <a:sym typeface="Comic Sans MS"/>
              </a:rPr>
              <a:t>Gas Stoichiometry #2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609600" y="1143000"/>
            <a:ext cx="7940674" cy="1373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How many liters of ammonia can be produced when 12 liters of hydrogen react with an excess of nitrogen?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838200" y="2667000"/>
            <a:ext cx="716279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omic Sans MS"/>
              <a:buNone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H</a:t>
            </a:r>
            <a:r>
              <a:rPr lang="en-US" sz="32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(g)  +  N</a:t>
            </a:r>
            <a:r>
              <a:rPr lang="en-US" sz="32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(g)    →    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NH</a:t>
            </a:r>
            <a:r>
              <a:rPr lang="en-US" sz="32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(g)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1752600" y="3976687"/>
            <a:ext cx="1543048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12 L H</a:t>
            </a:r>
            <a:r>
              <a:rPr lang="en-US" sz="28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</a:p>
        </p:txBody>
      </p:sp>
      <p:cxnSp>
        <p:nvCxnSpPr>
          <p:cNvPr id="528" name="Shape 528"/>
          <p:cNvCxnSpPr/>
          <p:nvPr/>
        </p:nvCxnSpPr>
        <p:spPr>
          <a:xfrm>
            <a:off x="1828800" y="4495800"/>
            <a:ext cx="37338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Shape 529"/>
          <p:cNvCxnSpPr/>
          <p:nvPr/>
        </p:nvCxnSpPr>
        <p:spPr>
          <a:xfrm>
            <a:off x="3429000" y="3810000"/>
            <a:ext cx="0" cy="12191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0" name="Shape 530"/>
          <p:cNvSpPr txBox="1"/>
          <p:nvPr/>
        </p:nvSpPr>
        <p:spPr>
          <a:xfrm>
            <a:off x="4379912" y="4495800"/>
            <a:ext cx="954084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L H</a:t>
            </a:r>
            <a:r>
              <a:rPr lang="en-US" sz="28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5775325" y="4187825"/>
            <a:ext cx="32321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=              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L NH</a:t>
            </a:r>
            <a:r>
              <a:rPr lang="en-US" sz="28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</a:p>
        </p:txBody>
      </p:sp>
      <p:sp>
        <p:nvSpPr>
          <p:cNvPr id="532" name="Shape 532"/>
          <p:cNvSpPr txBox="1"/>
          <p:nvPr/>
        </p:nvSpPr>
        <p:spPr>
          <a:xfrm>
            <a:off x="4319587" y="3976687"/>
            <a:ext cx="124301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L NH</a:t>
            </a:r>
            <a:r>
              <a:rPr lang="en-US" sz="28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3810000" y="4495800"/>
            <a:ext cx="401638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3865562" y="3976687"/>
            <a:ext cx="401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</a:p>
        </p:txBody>
      </p:sp>
      <p:cxnSp>
        <p:nvCxnSpPr>
          <p:cNvPr id="535" name="Shape 535"/>
          <p:cNvCxnSpPr/>
          <p:nvPr/>
        </p:nvCxnSpPr>
        <p:spPr>
          <a:xfrm>
            <a:off x="838200" y="3200400"/>
            <a:ext cx="381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Shape 536"/>
          <p:cNvCxnSpPr/>
          <p:nvPr/>
        </p:nvCxnSpPr>
        <p:spPr>
          <a:xfrm>
            <a:off x="5943600" y="3200400"/>
            <a:ext cx="4572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7" name="Shape 537"/>
          <p:cNvSpPr txBox="1"/>
          <p:nvPr/>
        </p:nvSpPr>
        <p:spPr>
          <a:xfrm>
            <a:off x="6705600" y="4191000"/>
            <a:ext cx="904875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8.0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</a:p>
        </p:txBody>
      </p:sp>
      <p:cxnSp>
        <p:nvCxnSpPr>
          <p:cNvPr id="538" name="Shape 538"/>
          <p:cNvCxnSpPr/>
          <p:nvPr/>
        </p:nvCxnSpPr>
        <p:spPr>
          <a:xfrm rot="10800000" flipH="1">
            <a:off x="2438400" y="4038598"/>
            <a:ext cx="685799" cy="304798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Shape 539"/>
          <p:cNvCxnSpPr/>
          <p:nvPr/>
        </p:nvCxnSpPr>
        <p:spPr>
          <a:xfrm rot="10800000" flipH="1">
            <a:off x="4495800" y="4648198"/>
            <a:ext cx="685799" cy="304798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699"/>
              </a:buClr>
              <a:buSzPct val="25000"/>
              <a:buFont typeface="Comic Sans MS"/>
              <a:buNone/>
            </a:pPr>
            <a:r>
              <a:rPr lang="en-US" sz="4000" b="1" i="0" u="sng" strike="noStrike" cap="none" dirty="0">
                <a:solidFill>
                  <a:srgbClr val="FF0000"/>
                </a:solidFill>
                <a:ea typeface="Comic Sans MS"/>
                <a:sym typeface="Comic Sans MS"/>
              </a:rPr>
              <a:t>Gas Stoichiometry #3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533400" y="990600"/>
            <a:ext cx="8245475" cy="1373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How many liters of oxygen gas, at STP, can be collected from the complete decomposition of 50.0 grams of potassium chlorate?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524000" y="2514600"/>
            <a:ext cx="58674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KClO</a:t>
            </a:r>
            <a:r>
              <a:rPr lang="en-US" sz="28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(s) → 2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KCl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(s) + 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O</a:t>
            </a:r>
            <a:r>
              <a:rPr lang="en-US" sz="28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(g)</a:t>
            </a:r>
          </a:p>
        </p:txBody>
      </p:sp>
      <p:cxnSp>
        <p:nvCxnSpPr>
          <p:cNvPr id="547" name="Shape 547"/>
          <p:cNvCxnSpPr/>
          <p:nvPr/>
        </p:nvCxnSpPr>
        <p:spPr>
          <a:xfrm>
            <a:off x="304800" y="4495800"/>
            <a:ext cx="8610599" cy="0"/>
          </a:xfrm>
          <a:prstGeom prst="straightConnector1">
            <a:avLst/>
          </a:prstGeom>
          <a:noFill/>
          <a:ln w="38100" cap="flat" cmpd="sng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Shape 548"/>
          <p:cNvCxnSpPr/>
          <p:nvPr/>
        </p:nvCxnSpPr>
        <p:spPr>
          <a:xfrm>
            <a:off x="2133600" y="3810000"/>
            <a:ext cx="0" cy="1295400"/>
          </a:xfrm>
          <a:prstGeom prst="straightConnector1">
            <a:avLst/>
          </a:prstGeom>
          <a:noFill/>
          <a:ln w="38100" cap="flat" cmpd="sng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9" name="Shape 549"/>
          <p:cNvSpPr txBox="1"/>
          <p:nvPr/>
        </p:nvSpPr>
        <p:spPr>
          <a:xfrm>
            <a:off x="0" y="4038600"/>
            <a:ext cx="212407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50.0 g KClO</a:t>
            </a:r>
            <a:r>
              <a:rPr lang="en-US" sz="24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2590800" y="4038600"/>
            <a:ext cx="19399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1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mol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KClO</a:t>
            </a:r>
            <a:r>
              <a:rPr lang="en-US" sz="24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</a:p>
        </p:txBody>
      </p:sp>
      <p:cxnSp>
        <p:nvCxnSpPr>
          <p:cNvPr id="551" name="Shape 551"/>
          <p:cNvCxnSpPr/>
          <p:nvPr/>
        </p:nvCxnSpPr>
        <p:spPr>
          <a:xfrm>
            <a:off x="4724400" y="3810000"/>
            <a:ext cx="0" cy="1295400"/>
          </a:xfrm>
          <a:prstGeom prst="straightConnector1">
            <a:avLst/>
          </a:prstGeom>
          <a:noFill/>
          <a:ln w="38100" cap="flat" cmpd="sng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Shape 552"/>
          <p:cNvSpPr txBox="1"/>
          <p:nvPr/>
        </p:nvSpPr>
        <p:spPr>
          <a:xfrm>
            <a:off x="2193925" y="4541837"/>
            <a:ext cx="24955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122.55 g KClO</a:t>
            </a:r>
            <a:r>
              <a:rPr lang="en-US" sz="24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5105400" y="4038600"/>
            <a:ext cx="148113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omic Sans MS"/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mol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O</a:t>
            </a:r>
            <a:r>
              <a:rPr lang="en-US" sz="24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</a:p>
        </p:txBody>
      </p:sp>
      <p:sp>
        <p:nvSpPr>
          <p:cNvPr id="554" name="Shape 554"/>
          <p:cNvSpPr txBox="1"/>
          <p:nvPr/>
        </p:nvSpPr>
        <p:spPr>
          <a:xfrm>
            <a:off x="4953000" y="4572000"/>
            <a:ext cx="19399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omic Sans MS"/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mol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KClO</a:t>
            </a:r>
            <a:r>
              <a:rPr lang="en-US" sz="24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3</a:t>
            </a:r>
          </a:p>
        </p:txBody>
      </p:sp>
      <p:cxnSp>
        <p:nvCxnSpPr>
          <p:cNvPr id="555" name="Shape 555"/>
          <p:cNvCxnSpPr/>
          <p:nvPr/>
        </p:nvCxnSpPr>
        <p:spPr>
          <a:xfrm>
            <a:off x="7010400" y="3810000"/>
            <a:ext cx="0" cy="1295400"/>
          </a:xfrm>
          <a:prstGeom prst="straightConnector1">
            <a:avLst/>
          </a:prstGeom>
          <a:noFill/>
          <a:ln w="38100" cap="flat" cmpd="sng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6" name="Shape 556"/>
          <p:cNvSpPr txBox="1"/>
          <p:nvPr/>
        </p:nvSpPr>
        <p:spPr>
          <a:xfrm>
            <a:off x="7086600" y="4038600"/>
            <a:ext cx="167163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22.4 L O</a:t>
            </a:r>
            <a:r>
              <a:rPr lang="en-US" sz="24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7162800" y="4572000"/>
            <a:ext cx="148113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1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mol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O</a:t>
            </a:r>
            <a:r>
              <a:rPr lang="en-US" sz="2400" b="1" i="0" u="none" strike="noStrike" cap="none" baseline="-25000" dirty="0">
                <a:solidFill>
                  <a:srgbClr val="0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</a:p>
        </p:txBody>
      </p:sp>
      <p:cxnSp>
        <p:nvCxnSpPr>
          <p:cNvPr id="558" name="Shape 558"/>
          <p:cNvCxnSpPr/>
          <p:nvPr/>
        </p:nvCxnSpPr>
        <p:spPr>
          <a:xfrm rot="10800000" flipH="1">
            <a:off x="990600" y="4114798"/>
            <a:ext cx="762000" cy="304798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Shape 559"/>
          <p:cNvCxnSpPr/>
          <p:nvPr/>
        </p:nvCxnSpPr>
        <p:spPr>
          <a:xfrm rot="10800000" flipH="1">
            <a:off x="3200400" y="4114798"/>
            <a:ext cx="762000" cy="304798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0" name="Shape 560"/>
          <p:cNvCxnSpPr/>
          <p:nvPr/>
        </p:nvCxnSpPr>
        <p:spPr>
          <a:xfrm rot="10800000" flipH="1">
            <a:off x="5638800" y="4114798"/>
            <a:ext cx="762000" cy="304798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Shape 561"/>
          <p:cNvCxnSpPr/>
          <p:nvPr/>
        </p:nvCxnSpPr>
        <p:spPr>
          <a:xfrm rot="10800000" flipH="1">
            <a:off x="7620000" y="4648198"/>
            <a:ext cx="762000" cy="304798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Shape 562"/>
          <p:cNvCxnSpPr/>
          <p:nvPr/>
        </p:nvCxnSpPr>
        <p:spPr>
          <a:xfrm rot="10800000" flipH="1">
            <a:off x="3581400" y="4648198"/>
            <a:ext cx="762000" cy="304798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Shape 563"/>
          <p:cNvCxnSpPr/>
          <p:nvPr/>
        </p:nvCxnSpPr>
        <p:spPr>
          <a:xfrm rot="10800000" flipH="1">
            <a:off x="5562600" y="4648198"/>
            <a:ext cx="762000" cy="304798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4" name="Shape 564"/>
          <p:cNvSpPr txBox="1"/>
          <p:nvPr/>
        </p:nvSpPr>
        <p:spPr>
          <a:xfrm>
            <a:off x="5791200" y="5410200"/>
            <a:ext cx="30480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= 13.7 L O</a:t>
            </a:r>
            <a:r>
              <a:rPr lang="en-US" sz="2800" b="1" i="0" u="none" strike="noStrike" cap="none" baseline="-25000" dirty="0">
                <a:solidFill>
                  <a:srgbClr val="C0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Shape 5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08140" cy="683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46481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sng" strike="noStrike" cap="none" baseline="0" dirty="0">
                <a:solidFill>
                  <a:schemeClr val="dk1"/>
                </a:solidFill>
                <a:ea typeface="Comic Sans MS"/>
                <a:sym typeface="Comic Sans MS"/>
              </a:rPr>
              <a:t>Measuring Pressure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762000" y="1447800"/>
            <a:ext cx="5105399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The first device for measuring atmospheric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pressure was developed by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Evangelista Torricelli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during the 17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century.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762000" y="4114800"/>
            <a:ext cx="472440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The device was called a “barometer”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219200" y="5029200"/>
            <a:ext cx="3595535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omic Sans MS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Baro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= weight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omic Sans MS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Meter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= measure</a:t>
            </a:r>
          </a:p>
        </p:txBody>
      </p:sp>
      <p:pic>
        <p:nvPicPr>
          <p:cNvPr id="185" name="Shape 18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457200"/>
            <a:ext cx="3022599" cy="414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110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Shape 6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46" y="13727"/>
            <a:ext cx="9130552" cy="6847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Shape 6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373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sng" strike="noStrike" cap="none" baseline="0" dirty="0">
                <a:solidFill>
                  <a:srgbClr val="FF0000"/>
                </a:solidFill>
                <a:ea typeface="Comic Sans MS"/>
                <a:sym typeface="Comic Sans MS"/>
              </a:rPr>
              <a:t>An Early Barometer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76200" y="1752600"/>
            <a:ext cx="4571999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The normal pressure due to the atmosphere at sea level can support a column of mercury that is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760 mm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high. 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28600"/>
            <a:ext cx="4036060" cy="6400799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1000204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114" y="3556325"/>
            <a:ext cx="4902507" cy="2577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50105" cy="5904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516" y="529389"/>
            <a:ext cx="49931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Kelvin Scale</a:t>
            </a:r>
          </a:p>
          <a:p>
            <a:endParaRPr lang="en-US" sz="3200" dirty="0"/>
          </a:p>
          <a:p>
            <a:r>
              <a:rPr lang="en-US" sz="3200" u="sng" dirty="0" smtClean="0">
                <a:solidFill>
                  <a:srgbClr val="FF0000"/>
                </a:solidFill>
              </a:rPr>
              <a:t>All gas calculations </a:t>
            </a:r>
            <a:r>
              <a:rPr lang="en-US" sz="3200" dirty="0" smtClean="0"/>
              <a:t>are done using the </a:t>
            </a:r>
            <a:r>
              <a:rPr lang="en-US" sz="3200" u="sng" dirty="0" smtClean="0">
                <a:solidFill>
                  <a:srgbClr val="FF0000"/>
                </a:solidFill>
              </a:rPr>
              <a:t>Kelvin scale </a:t>
            </a:r>
            <a:r>
              <a:rPr lang="en-US" sz="3200" dirty="0" smtClean="0"/>
              <a:t>for temperature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42696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953000" y="2133600"/>
            <a:ext cx="3962399" cy="25908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sng" strike="noStrike" cap="none" baseline="0" dirty="0">
                <a:solidFill>
                  <a:schemeClr val="tx1"/>
                </a:solidFill>
                <a:ea typeface="Comic Sans MS"/>
                <a:sym typeface="Comic Sans MS"/>
              </a:rPr>
              <a:t>Standard Temperature </a:t>
            </a:r>
            <a:r>
              <a:rPr lang="en-US" sz="3200" b="1" i="1" u="sng" strike="noStrike" cap="none" baseline="0" dirty="0">
                <a:solidFill>
                  <a:schemeClr val="tx1"/>
                </a:solidFill>
                <a:ea typeface="Comic Sans MS"/>
                <a:sym typeface="Comic Sans MS"/>
              </a:rPr>
              <a:t>and</a:t>
            </a:r>
            <a:r>
              <a:rPr lang="en-US" sz="3200" b="1" i="0" u="sng" strike="noStrike" cap="none" baseline="0" dirty="0">
                <a:solidFill>
                  <a:schemeClr val="tx1"/>
                </a:solidFill>
                <a:ea typeface="Comic Sans MS"/>
                <a:sym typeface="Comic Sans MS"/>
              </a:rPr>
              <a:t> Pressure</a:t>
            </a:r>
            <a:r>
              <a:rPr lang="en-US" sz="2800" b="1" i="0" u="none" strike="noStrike" cap="none" baseline="0" dirty="0">
                <a:solidFill>
                  <a:schemeClr val="tx1"/>
                </a:solidFill>
                <a:ea typeface="Comic Sans MS"/>
                <a:sym typeface="Comic Sans MS"/>
              </a:rPr>
              <a:t/>
            </a:r>
            <a:br>
              <a:rPr lang="en-US" sz="2800" b="1" i="0" u="none" strike="noStrike" cap="none" baseline="0" dirty="0">
                <a:solidFill>
                  <a:schemeClr val="tx1"/>
                </a:solidFill>
                <a:ea typeface="Comic Sans MS"/>
                <a:sym typeface="Comic Sans MS"/>
              </a:rPr>
            </a:br>
            <a:r>
              <a:rPr lang="en-US" sz="3200" b="1" i="0" u="none" strike="noStrike" cap="none" baseline="0" dirty="0">
                <a:solidFill>
                  <a:schemeClr val="tx1"/>
                </a:solidFill>
                <a:ea typeface="Comic Sans MS"/>
                <a:sym typeface="Comic Sans MS"/>
              </a:rPr>
              <a:t>“STP”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4799" y="533400"/>
            <a:ext cx="4539343" cy="1754325"/>
          </a:xfrm>
          <a:prstGeom prst="rect">
            <a:avLst/>
          </a:prstGeom>
          <a:solidFill>
            <a:srgbClr val="E5E5E5"/>
          </a:solidFill>
          <a:ln w="317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Either of these: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ymbol"/>
              <a:buChar char="❑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273 Kelvin (273.15 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ymbol"/>
              <a:buChar char="❑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0 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304800" y="2895600"/>
            <a:ext cx="4110420" cy="3416319"/>
          </a:xfrm>
          <a:prstGeom prst="rect">
            <a:avLst/>
          </a:prstGeom>
          <a:solidFill>
            <a:srgbClr val="E5E5E5"/>
          </a:solidFill>
          <a:ln w="317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And any one of these: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ymbol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atm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ymbol"/>
              <a:buChar char="❑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101.3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kPa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ymbol"/>
              <a:buChar char="❑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760 mm Hg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ymbol"/>
              <a:buChar char="❑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760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torr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</a:p>
        </p:txBody>
      </p:sp>
      <p:sp>
        <p:nvSpPr>
          <p:cNvPr id="239" name="Shape 239"/>
          <p:cNvSpPr/>
          <p:nvPr/>
        </p:nvSpPr>
        <p:spPr>
          <a:xfrm>
            <a:off x="4419600" y="4419600"/>
            <a:ext cx="2666999" cy="10363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C1FEEF"/>
              </a:solidFill>
              <a:effectLst/>
              <a:uLnTx/>
              <a:uFillTx/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240" name="Shape 240"/>
          <p:cNvSpPr/>
          <p:nvPr/>
        </p:nvSpPr>
        <p:spPr>
          <a:xfrm rot="10800000" flipH="1">
            <a:off x="4415220" y="1521441"/>
            <a:ext cx="2666999" cy="10363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C1FEEF"/>
              </a:solidFill>
              <a:effectLst/>
              <a:uLnTx/>
              <a:uFillTx/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685586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575964" cy="762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Postulates of the Kinetic </a:t>
            </a:r>
            <a:r>
              <a:rPr lang="en-US" sz="2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Molecular </a:t>
            </a:r>
            <a:r>
              <a:rPr lang="en-US" sz="28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Theory </a:t>
            </a:r>
            <a:r>
              <a:rPr lang="en-US" sz="2800" b="1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(KMT)</a:t>
            </a:r>
            <a:endParaRPr lang="en-US" sz="28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52400" y="1353127"/>
            <a:ext cx="8846127" cy="5167745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 particles are in </a:t>
            </a:r>
            <a:r>
              <a:rPr lang="en-US" sz="2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continuous,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random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2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rapid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motion.</a:t>
            </a:r>
            <a:endParaRPr lang="en-US" sz="2400" b="1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>
              <a:spcBef>
                <a:spcPts val="5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 particles collide with each other and the walls of their container. Therefore, </a:t>
            </a:r>
            <a:r>
              <a:rPr lang="en-US" sz="2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during collisions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energy is lost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They are elastic collisions.)</a:t>
            </a:r>
          </a:p>
          <a:p>
            <a:pPr indent="-342900">
              <a:spcBef>
                <a:spcPts val="5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 particles </a:t>
            </a:r>
            <a:r>
              <a:rPr lang="en-US" sz="2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attract one another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each one moves independently.</a:t>
            </a:r>
          </a:p>
          <a:p>
            <a:pPr indent="-342900">
              <a:spcBef>
                <a:spcPts val="5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volume of the particles themselves is so small, that they are treated as </a:t>
            </a:r>
            <a:r>
              <a:rPr lang="en-US" sz="2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occupying zero space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themselves compared to the volume of the container.</a:t>
            </a:r>
          </a:p>
          <a:p>
            <a:pPr indent="-342900">
              <a:spcBef>
                <a:spcPts val="560"/>
              </a:spcBef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 of the gas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directly proportional to the </a:t>
            </a:r>
            <a:r>
              <a:rPr lang="en-US" sz="2400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Kelvin temperature.</a:t>
            </a:r>
            <a:endParaRPr lang="en-US" sz="2400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ic Sans MS"/>
              <a:buNone/>
            </a:pPr>
            <a:endParaRPr sz="2400" b="1" i="0" u="none" strike="noStrike" cap="none" dirty="0">
              <a:solidFill>
                <a:schemeClr val="lt1"/>
              </a:solidFill>
              <a:ea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251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0"/>
            <a:ext cx="8924636" cy="5507182"/>
          </a:xfrm>
        </p:spPr>
        <p:txBody>
          <a:bodyPr/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u="sng" dirty="0" smtClean="0">
                <a:solidFill>
                  <a:srgbClr val="FF0000"/>
                </a:solidFill>
              </a:rPr>
              <a:t>KMT theory </a:t>
            </a:r>
            <a:r>
              <a:rPr lang="en-US" sz="2800" dirty="0" smtClean="0">
                <a:solidFill>
                  <a:schemeClr val="tx1"/>
                </a:solidFill>
              </a:rPr>
              <a:t>describes how an </a:t>
            </a:r>
            <a:r>
              <a:rPr lang="en-US" sz="2800" u="sng" dirty="0" smtClean="0">
                <a:solidFill>
                  <a:srgbClr val="FF0000"/>
                </a:solidFill>
              </a:rPr>
              <a:t>ideal gas </a:t>
            </a:r>
            <a:r>
              <a:rPr lang="en-US" sz="2800" dirty="0" smtClean="0">
                <a:solidFill>
                  <a:schemeClr val="tx1"/>
                </a:solidFill>
              </a:rPr>
              <a:t>behaves. In reality, most gases …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u="sng" dirty="0" smtClean="0">
                <a:solidFill>
                  <a:schemeClr val="tx1"/>
                </a:solidFill>
              </a:rPr>
              <a:t>Gas molecules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have a </a:t>
            </a:r>
            <a:r>
              <a:rPr lang="en-US" sz="2800" dirty="0" smtClean="0">
                <a:solidFill>
                  <a:schemeClr val="tx1"/>
                </a:solidFill>
              </a:rPr>
              <a:t>measurable 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endParaRPr lang="en-US" sz="2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molecules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have some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 </a:t>
            </a:r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intermolecular 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GASES BEHAVE MOST LIKE AN IDEAL GAS AT HIGH TEMPERATURES, LOW PRESSURES AND SMALLER QUANTITIES OF MOLECULES.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600200" y="228600"/>
            <a:ext cx="65532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sng" strike="noStrike" cap="none" dirty="0">
                <a:solidFill>
                  <a:schemeClr val="dk1"/>
                </a:solidFill>
                <a:ea typeface="Comic Sans MS"/>
                <a:sym typeface="Comic Sans MS"/>
              </a:rPr>
              <a:t>Kinetic Energy of Gas Particles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81000" y="1066800"/>
            <a:ext cx="83819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At the same conditions of temperature, all gases have the same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average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kinetic energy.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321050"/>
            <a:ext cx="114300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3321050"/>
            <a:ext cx="114300" cy="21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029200" y="2362200"/>
            <a:ext cx="1997075" cy="57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= mass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165725" y="3048000"/>
            <a:ext cx="2911474" cy="57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= velocity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2209800"/>
            <a:ext cx="2993921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533400" y="4191000"/>
            <a:ext cx="7848599" cy="1569660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191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∴ At the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same temperature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,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small molecules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move 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FASTER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than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large molecules </a:t>
            </a:r>
          </a:p>
        </p:txBody>
      </p:sp>
    </p:spTree>
    <p:extLst>
      <p:ext uri="{BB962C8B-B14F-4D97-AF65-F5344CB8AC3E}">
        <p14:creationId xmlns:p14="http://schemas.microsoft.com/office/powerpoint/2010/main" val="86417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GasLaws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hemistry Format">
  <a:themeElements>
    <a:clrScheme name="1_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hemistry">
  <a:themeElements>
    <a:clrScheme name="1_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KM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949</Words>
  <Application>Microsoft Office PowerPoint</Application>
  <PresentationFormat>On-screen Show (4:3)</PresentationFormat>
  <Paragraphs>144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Arial</vt:lpstr>
      <vt:lpstr>Baskerville Old Face</vt:lpstr>
      <vt:lpstr>Comic Sans MS</vt:lpstr>
      <vt:lpstr>Noto Sans Symbol</vt:lpstr>
      <vt:lpstr>Noto Symbol</vt:lpstr>
      <vt:lpstr>Times New Roman</vt:lpstr>
      <vt:lpstr>5_GasLaws</vt:lpstr>
      <vt:lpstr>Default Design</vt:lpstr>
      <vt:lpstr>2_Default Design</vt:lpstr>
      <vt:lpstr>1_Chemistry Format</vt:lpstr>
      <vt:lpstr>1_chemistry</vt:lpstr>
      <vt:lpstr>2_Chemistry Format</vt:lpstr>
      <vt:lpstr>5_KMT</vt:lpstr>
      <vt:lpstr>Chemistry Format</vt:lpstr>
      <vt:lpstr>4_Chemistry Format</vt:lpstr>
      <vt:lpstr>5_Chemistry Format</vt:lpstr>
      <vt:lpstr>8_Chemistry Format</vt:lpstr>
      <vt:lpstr>9_Chemistry Format</vt:lpstr>
      <vt:lpstr>PowerPoint Presentation</vt:lpstr>
      <vt:lpstr>The Nature of Gases</vt:lpstr>
      <vt:lpstr>Measuring Pressure</vt:lpstr>
      <vt:lpstr>An Early Barometer</vt:lpstr>
      <vt:lpstr>PowerPoint Presentation</vt:lpstr>
      <vt:lpstr>Standard Temperature and Pressure “STP”</vt:lpstr>
      <vt:lpstr>Postulates of the Kinetic Molecular Theory (KMT)</vt:lpstr>
      <vt:lpstr>PowerPoint Presentation</vt:lpstr>
      <vt:lpstr>Kinetic Energy of Gas Particles</vt:lpstr>
      <vt:lpstr>Speed of Gases compared to temperature</vt:lpstr>
      <vt:lpstr>PowerPoint Presentation</vt:lpstr>
      <vt:lpstr>Speed of gases compared to molecule size</vt:lpstr>
      <vt:lpstr> Gas Laws</vt:lpstr>
      <vt:lpstr>Factors that Effect a GAS</vt:lpstr>
      <vt:lpstr>Avogadro’s Law</vt:lpstr>
      <vt:lpstr>PowerPoint Presentation</vt:lpstr>
      <vt:lpstr>Avogadro’s Example </vt:lpstr>
      <vt:lpstr>Boyle’s Law</vt:lpstr>
      <vt:lpstr>Charles’s Law</vt:lpstr>
      <vt:lpstr>Gay Lussac’s Law</vt:lpstr>
      <vt:lpstr>PowerPoint Presentation</vt:lpstr>
      <vt:lpstr>WHAT IS AN IDEAL GAS ?</vt:lpstr>
      <vt:lpstr>Ideal Gas Law</vt:lpstr>
      <vt:lpstr>PowerPoint Presentation</vt:lpstr>
      <vt:lpstr>PowerPoint Presentation</vt:lpstr>
      <vt:lpstr>Gas Stoichiometry #1</vt:lpstr>
      <vt:lpstr>Gas Stoichiometry #2</vt:lpstr>
      <vt:lpstr>Gas Stoichiometry #3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</dc:creator>
  <cp:lastModifiedBy>Patrum, Cynthia</cp:lastModifiedBy>
  <cp:revision>32</cp:revision>
  <cp:lastPrinted>2018-10-31T18:29:27Z</cp:lastPrinted>
  <dcterms:modified xsi:type="dcterms:W3CDTF">2018-10-31T18:43:26Z</dcterms:modified>
</cp:coreProperties>
</file>