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9" r:id="rId1"/>
    <p:sldMasterId id="2147483680" r:id="rId2"/>
  </p:sldMasterIdLst>
  <p:notesMasterIdLst>
    <p:notesMasterId r:id="rId53"/>
  </p:notesMasterIdLst>
  <p:handoutMasterIdLst>
    <p:handoutMasterId r:id="rId54"/>
  </p:handoutMasterIdLst>
  <p:sldIdLst>
    <p:sldId id="256" r:id="rId3"/>
    <p:sldId id="257" r:id="rId4"/>
    <p:sldId id="259" r:id="rId5"/>
    <p:sldId id="260" r:id="rId6"/>
    <p:sldId id="261" r:id="rId7"/>
    <p:sldId id="262" r:id="rId8"/>
    <p:sldId id="264" r:id="rId9"/>
    <p:sldId id="265" r:id="rId10"/>
    <p:sldId id="266" r:id="rId11"/>
    <p:sldId id="267" r:id="rId12"/>
    <p:sldId id="268" r:id="rId13"/>
    <p:sldId id="270" r:id="rId14"/>
    <p:sldId id="271" r:id="rId15"/>
    <p:sldId id="272" r:id="rId16"/>
    <p:sldId id="273" r:id="rId17"/>
    <p:sldId id="274" r:id="rId18"/>
    <p:sldId id="275" r:id="rId19"/>
    <p:sldId id="277" r:id="rId20"/>
    <p:sldId id="309" r:id="rId21"/>
    <p:sldId id="310" r:id="rId22"/>
    <p:sldId id="311" r:id="rId23"/>
    <p:sldId id="312"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0" r:id="rId44"/>
    <p:sldId id="301" r:id="rId45"/>
    <p:sldId id="302" r:id="rId46"/>
    <p:sldId id="303" r:id="rId47"/>
    <p:sldId id="304" r:id="rId48"/>
    <p:sldId id="305" r:id="rId49"/>
    <p:sldId id="306" r:id="rId50"/>
    <p:sldId id="307" r:id="rId51"/>
    <p:sldId id="308" r:id="rId52"/>
  </p:sldIdLst>
  <p:sldSz cx="9144000" cy="6858000" type="screen4x3"/>
  <p:notesSz cx="69977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76473A-C42C-4234-9B69-ED7F7D815617}">
  <a:tblStyle styleId="{BC76473A-C42C-4234-9B69-ED7F7D8156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C16295F-16E0-4FB7-8699-DA7E537D0B6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77" cy="4654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4327" y="0"/>
            <a:ext cx="3032177" cy="465449"/>
          </a:xfrm>
          <a:prstGeom prst="rect">
            <a:avLst/>
          </a:prstGeom>
        </p:spPr>
        <p:txBody>
          <a:bodyPr vert="horz" lIns="91440" tIns="45720" rIns="91440" bIns="45720" rtlCol="0"/>
          <a:lstStyle>
            <a:lvl1pPr algn="r">
              <a:defRPr sz="1200"/>
            </a:lvl1pPr>
          </a:lstStyle>
          <a:p>
            <a:fld id="{AD4A3F3A-8752-4664-A29E-FC4DD3076FC6}" type="datetimeFigureOut">
              <a:rPr lang="en-US" smtClean="0"/>
              <a:t>2/7/2019</a:t>
            </a:fld>
            <a:endParaRPr lang="en-US"/>
          </a:p>
        </p:txBody>
      </p:sp>
      <p:sp>
        <p:nvSpPr>
          <p:cNvPr id="4" name="Footer Placeholder 3"/>
          <p:cNvSpPr>
            <a:spLocks noGrp="1"/>
          </p:cNvSpPr>
          <p:nvPr>
            <p:ph type="ftr" sz="quarter" idx="2"/>
          </p:nvPr>
        </p:nvSpPr>
        <p:spPr>
          <a:xfrm>
            <a:off x="0" y="8818253"/>
            <a:ext cx="3032177" cy="46544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4327" y="8818253"/>
            <a:ext cx="3032177" cy="465448"/>
          </a:xfrm>
          <a:prstGeom prst="rect">
            <a:avLst/>
          </a:prstGeom>
        </p:spPr>
        <p:txBody>
          <a:bodyPr vert="horz" lIns="91440" tIns="45720" rIns="91440" bIns="45720" rtlCol="0" anchor="b"/>
          <a:lstStyle>
            <a:lvl1pPr algn="r">
              <a:defRPr sz="1200"/>
            </a:lvl1pPr>
          </a:lstStyle>
          <a:p>
            <a:fld id="{F7F7DF38-2C6F-4070-9AF7-6D047D2F42D2}" type="slidenum">
              <a:rPr lang="en-US" smtClean="0"/>
              <a:t>‹#›</a:t>
            </a:fld>
            <a:endParaRPr lang="en-US"/>
          </a:p>
        </p:txBody>
      </p:sp>
    </p:spTree>
    <p:extLst>
      <p:ext uri="{BB962C8B-B14F-4D97-AF65-F5344CB8AC3E}">
        <p14:creationId xmlns:p14="http://schemas.microsoft.com/office/powerpoint/2010/main" val="2664786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2337" cy="464185"/>
          </a:xfrm>
          <a:prstGeom prst="rect">
            <a:avLst/>
          </a:prstGeom>
          <a:noFill/>
          <a:ln>
            <a:noFill/>
          </a:ln>
        </p:spPr>
        <p:txBody>
          <a:bodyPr spcFirstLastPara="1" wrap="square" lIns="93016" tIns="93016" rIns="93016" bIns="93016"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65155"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30311"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95466"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60621"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325776"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56087"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651553"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512174"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65363" y="1"/>
            <a:ext cx="3032337" cy="464185"/>
          </a:xfrm>
          <a:prstGeom prst="rect">
            <a:avLst/>
          </a:prstGeom>
          <a:noFill/>
          <a:ln>
            <a:noFill/>
          </a:ln>
        </p:spPr>
        <p:txBody>
          <a:bodyPr spcFirstLastPara="1" wrap="square" lIns="93016" tIns="93016" rIns="93016" bIns="93016"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65155"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30311"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95466"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60621"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325776"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56087"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651553"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512174"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33027" y="4409759"/>
            <a:ext cx="5131647" cy="4177665"/>
          </a:xfrm>
          <a:prstGeom prst="rect">
            <a:avLst/>
          </a:prstGeom>
          <a:noFill/>
          <a:ln>
            <a:noFill/>
          </a:ln>
        </p:spPr>
        <p:txBody>
          <a:bodyPr spcFirstLastPara="1" wrap="square" lIns="93016" tIns="93016" rIns="93016" bIns="93016"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19516"/>
            <a:ext cx="3032337" cy="464185"/>
          </a:xfrm>
          <a:prstGeom prst="rect">
            <a:avLst/>
          </a:prstGeom>
          <a:noFill/>
          <a:ln>
            <a:noFill/>
          </a:ln>
        </p:spPr>
        <p:txBody>
          <a:bodyPr spcFirstLastPara="1" wrap="square" lIns="93016" tIns="93016" rIns="93016" bIns="93016" anchor="b"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65155"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30311"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95466"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60621"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325776"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56087"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651553"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512174"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smtClean="0"/>
              <a:pPr algn="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1</a:t>
            </a:fld>
            <a:endParaRPr/>
          </a:p>
        </p:txBody>
      </p:sp>
      <p:sp>
        <p:nvSpPr>
          <p:cNvPr id="223" name="Google Shape;223;p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4: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09a3d1f9f_0_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09a3d1f9f_0_2: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340" name="Google Shape;340;g309a3d1f9f_0_2: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347" name="Google Shape;347;p1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d0f796a1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ed0f796a1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370" name="Google Shape;370;ged0f796a1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d0f796a1_2_0:notes"/>
          <p:cNvSpPr txBox="1">
            <a:spLocks noGrp="1"/>
          </p:cNvSpPr>
          <p:nvPr>
            <p:ph type="body" idx="1"/>
          </p:nvPr>
        </p:nvSpPr>
        <p:spPr>
          <a:xfrm>
            <a:off x="699770" y="4409885"/>
            <a:ext cx="5598160" cy="4177105"/>
          </a:xfrm>
          <a:prstGeom prst="rect">
            <a:avLst/>
          </a:prstGeom>
        </p:spPr>
        <p:txBody>
          <a:bodyPr spcFirstLastPara="1" wrap="square" lIns="93016" tIns="93016" rIns="93016" bIns="93016" anchor="t" anchorCtr="0">
            <a:noAutofit/>
          </a:bodyPr>
          <a:lstStyle/>
          <a:p>
            <a:pPr marL="0" indent="0"/>
            <a:endParaRPr/>
          </a:p>
        </p:txBody>
      </p:sp>
      <p:sp>
        <p:nvSpPr>
          <p:cNvPr id="377" name="Google Shape;377;ged0f796a1_2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d0f796a1_3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d0f796a1_3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390" name="Google Shape;390;ged0f796a1_3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bba6f7a1a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bba6f7a1a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401" name="Google Shape;401;g1bba6f7a1a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c7042e869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c7042e869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409" name="Google Shape;409;g1c7042e869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4: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17</a:t>
            </a:fld>
            <a:endParaRPr/>
          </a:p>
        </p:txBody>
      </p:sp>
      <p:sp>
        <p:nvSpPr>
          <p:cNvPr id="417" name="Google Shape;417;p3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34: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18</a:t>
            </a:fld>
            <a:endParaRPr/>
          </a:p>
        </p:txBody>
      </p:sp>
      <p:sp>
        <p:nvSpPr>
          <p:cNvPr id="437" name="Google Shape;437;p3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36: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4eefb995_1_3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4eefb995_1_33: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456" name="Google Shape;456;g104eefb995_1_33: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2</a:t>
            </a:fld>
            <a:endParaRPr/>
          </a:p>
        </p:txBody>
      </p:sp>
      <p:sp>
        <p:nvSpPr>
          <p:cNvPr id="229" name="Google Shape;229;p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7: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d3b971f5_0_2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d3b971f5_0_2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464" name="Google Shape;464;ged3b971f5_0_2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04eefb995_1_1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04eefb995_1_18: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474" name="Google Shape;474;g104eefb995_1_18: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6: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26</a:t>
            </a:fld>
            <a:endParaRPr/>
          </a:p>
        </p:txBody>
      </p:sp>
      <p:sp>
        <p:nvSpPr>
          <p:cNvPr id="482" name="Google Shape;482;p5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56: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8: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27</a:t>
            </a:fld>
            <a:endParaRPr/>
          </a:p>
        </p:txBody>
      </p:sp>
      <p:sp>
        <p:nvSpPr>
          <p:cNvPr id="492" name="Google Shape;492;p5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58: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0: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28</a:t>
            </a:fld>
            <a:endParaRPr/>
          </a:p>
        </p:txBody>
      </p:sp>
      <p:sp>
        <p:nvSpPr>
          <p:cNvPr id="503" name="Google Shape;503;p6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4" name="Google Shape;504;p60: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d3b971f5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ed3b971f5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15" name="Google Shape;515;ged3b971f5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ed3b971f5_0_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ed3b971f5_0_6: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23" name="Google Shape;523;ged3b971f5_0_6: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c6c135a04_0_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c6c135a04_0_3: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31" name="Google Shape;531;g1c6c135a04_0_3: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3: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32</a:t>
            </a:fld>
            <a:endParaRPr/>
          </a:p>
        </p:txBody>
      </p:sp>
      <p:sp>
        <p:nvSpPr>
          <p:cNvPr id="538" name="Google Shape;538;p6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63: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0c265cc2f_1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0c265cc2f_1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54" name="Google Shape;554;g30c265cc2f_1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246" name="Google Shape;246;p1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db449758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db449758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63" name="Google Shape;563;gedb449758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5: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35</a:t>
            </a:fld>
            <a:endParaRPr/>
          </a:p>
        </p:txBody>
      </p:sp>
      <p:sp>
        <p:nvSpPr>
          <p:cNvPr id="571" name="Google Shape;571;p65: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2" name="Google Shape;572;p65: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7: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36</a:t>
            </a:fld>
            <a:endParaRPr/>
          </a:p>
        </p:txBody>
      </p:sp>
      <p:sp>
        <p:nvSpPr>
          <p:cNvPr id="584" name="Google Shape;584;p6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5" name="Google Shape;585;p67: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c6ffc64a9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c6ffc64a9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596" name="Google Shape;596;g1c6ffc64a9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69: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38</a:t>
            </a:fld>
            <a:endParaRPr/>
          </a:p>
        </p:txBody>
      </p:sp>
      <p:sp>
        <p:nvSpPr>
          <p:cNvPr id="607" name="Google Shape;607;p6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8" name="Google Shape;608;p69: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edb449758_0_2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edb449758_0_26: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616" name="Google Shape;616;gedb449758_0_26: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1: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40</a:t>
            </a:fld>
            <a:endParaRPr/>
          </a:p>
        </p:txBody>
      </p:sp>
      <p:sp>
        <p:nvSpPr>
          <p:cNvPr id="623" name="Google Shape;623;p7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4" name="Google Shape;624;p71: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edb449758_2_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edb449758_2_8: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638" name="Google Shape;638;gedb449758_2_8: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db449758_2_3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edb449758_2_3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664" name="Google Shape;664;gedb449758_2_3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42</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6: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43</a:t>
            </a:fld>
            <a:endParaRPr/>
          </a:p>
        </p:txBody>
      </p:sp>
      <p:sp>
        <p:nvSpPr>
          <p:cNvPr id="670" name="Google Shape;670;p10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106: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2f230d92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c2f230d92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255" name="Google Shape;255;g1c2f230d92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edb449758_2_2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edb449758_2_24: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679" name="Google Shape;679;gedb449758_2_24: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44</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10: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45</a:t>
            </a:fld>
            <a:endParaRPr/>
          </a:p>
        </p:txBody>
      </p:sp>
      <p:sp>
        <p:nvSpPr>
          <p:cNvPr id="686" name="Google Shape;686;p11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110: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12: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46</a:t>
            </a:fld>
            <a:endParaRPr/>
          </a:p>
        </p:txBody>
      </p:sp>
      <p:sp>
        <p:nvSpPr>
          <p:cNvPr id="694" name="Google Shape;694;p11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5" name="Google Shape;695;p112: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edb449758_2_3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edb449758_2_39: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705" name="Google Shape;705;gedb449758_2_39: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47</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edb449758_2_4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edb449758_2_47: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715" name="Google Shape;715;gedb449758_2_47: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48</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edb449758_2_5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edb449758_2_53: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726" name="Google Shape;726;gedb449758_2_53: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edb449758_2_6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edb449758_2_64: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735" name="Google Shape;735;gedb449758_2_64: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5</a:t>
            </a:fld>
            <a:endParaRPr/>
          </a:p>
        </p:txBody>
      </p:sp>
      <p:sp>
        <p:nvSpPr>
          <p:cNvPr id="261" name="Google Shape;261;p1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11: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b5f51dc9_0_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b5f51dc9_0_0:notes"/>
          <p:cNvSpPr txBox="1">
            <a:spLocks noGrp="1"/>
          </p:cNvSpPr>
          <p:nvPr>
            <p:ph type="body" idx="1"/>
          </p:nvPr>
        </p:nvSpPr>
        <p:spPr>
          <a:xfrm>
            <a:off x="933027" y="4409759"/>
            <a:ext cx="5131647" cy="4177665"/>
          </a:xfrm>
          <a:prstGeom prst="rect">
            <a:avLst/>
          </a:prstGeom>
        </p:spPr>
        <p:txBody>
          <a:bodyPr spcFirstLastPara="1" wrap="square" lIns="93016" tIns="93016" rIns="93016" bIns="93016" anchor="t" anchorCtr="0">
            <a:noAutofit/>
          </a:bodyPr>
          <a:lstStyle/>
          <a:p>
            <a:pPr marL="0" indent="0"/>
            <a:endParaRPr/>
          </a:p>
        </p:txBody>
      </p:sp>
      <p:sp>
        <p:nvSpPr>
          <p:cNvPr id="270" name="Google Shape;270;gfb5f51dc9_0_0:notes"/>
          <p:cNvSpPr txBox="1">
            <a:spLocks noGrp="1"/>
          </p:cNvSpPr>
          <p:nvPr>
            <p:ph type="sldNum" idx="12"/>
          </p:nvPr>
        </p:nvSpPr>
        <p:spPr>
          <a:xfrm>
            <a:off x="3965363" y="8819516"/>
            <a:ext cx="3032337" cy="464185"/>
          </a:xfrm>
          <a:prstGeom prst="rect">
            <a:avLst/>
          </a:prstGeom>
        </p:spPr>
        <p:txBody>
          <a:bodyPr spcFirstLastPara="1" wrap="square" lIns="93016" tIns="46495" rIns="93016" bIns="46495"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68a9fd69_2_93:notes"/>
          <p:cNvSpPr txBox="1">
            <a:spLocks noGrp="1"/>
          </p:cNvSpPr>
          <p:nvPr>
            <p:ph type="body" idx="1"/>
          </p:nvPr>
        </p:nvSpPr>
        <p:spPr>
          <a:xfrm>
            <a:off x="699770" y="4409885"/>
            <a:ext cx="5598160" cy="4177105"/>
          </a:xfrm>
          <a:prstGeom prst="rect">
            <a:avLst/>
          </a:prstGeom>
        </p:spPr>
        <p:txBody>
          <a:bodyPr spcFirstLastPara="1" wrap="square" lIns="93016" tIns="93016" rIns="93016" bIns="93016" anchor="t" anchorCtr="0">
            <a:noAutofit/>
          </a:bodyPr>
          <a:lstStyle/>
          <a:p>
            <a:pPr marL="0" indent="0"/>
            <a:endParaRPr/>
          </a:p>
        </p:txBody>
      </p:sp>
      <p:sp>
        <p:nvSpPr>
          <p:cNvPr id="284" name="Google Shape;284;gf68a9fd69_2_9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8</a:t>
            </a:fld>
            <a:endParaRPr/>
          </a:p>
        </p:txBody>
      </p:sp>
      <p:sp>
        <p:nvSpPr>
          <p:cNvPr id="311" name="Google Shape;311;p2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26: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txBox="1"/>
          <p:nvPr/>
        </p:nvSpPr>
        <p:spPr>
          <a:xfrm>
            <a:off x="3965363" y="8819516"/>
            <a:ext cx="3032337" cy="464185"/>
          </a:xfrm>
          <a:prstGeom prst="rect">
            <a:avLst/>
          </a:prstGeom>
          <a:noFill/>
          <a:ln>
            <a:noFill/>
          </a:ln>
        </p:spPr>
        <p:txBody>
          <a:bodyPr spcFirstLastPara="1" wrap="square" lIns="93016" tIns="46495" rIns="93016" bIns="46495" anchor="b" anchorCtr="0">
            <a:noAutofit/>
          </a:bodyPr>
          <a:lstStyle/>
          <a:p>
            <a:pPr algn="r"/>
            <a:fld id="{00000000-1234-1234-1234-123412341234}" type="slidenum">
              <a:rPr lang="en-US" sz="1200"/>
              <a:pPr algn="r"/>
              <a:t>9</a:t>
            </a:fld>
            <a:endParaRPr/>
          </a:p>
        </p:txBody>
      </p:sp>
      <p:sp>
        <p:nvSpPr>
          <p:cNvPr id="330" name="Google Shape;330;p2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8:notes"/>
          <p:cNvSpPr txBox="1">
            <a:spLocks noGrp="1"/>
          </p:cNvSpPr>
          <p:nvPr>
            <p:ph type="body" idx="1"/>
          </p:nvPr>
        </p:nvSpPr>
        <p:spPr>
          <a:xfrm>
            <a:off x="933027" y="4409759"/>
            <a:ext cx="5131647" cy="4177665"/>
          </a:xfrm>
          <a:prstGeom prst="rect">
            <a:avLst/>
          </a:prstGeom>
          <a:noFill/>
          <a:ln>
            <a:noFill/>
          </a:ln>
        </p:spPr>
        <p:txBody>
          <a:bodyPr spcFirstLastPara="1" wrap="square" lIns="93016" tIns="46495" rIns="93016" bIns="46495" anchor="t" anchorCtr="0">
            <a:noAutofit/>
          </a:bodyPr>
          <a:lstStyle/>
          <a:p>
            <a:pPr marL="0" inden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20" name="Google Shape;20;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C82E32"/>
              </a:buClr>
              <a:buSzPts val="3200"/>
              <a:buFont typeface="Arial"/>
              <a:buNone/>
              <a:defRPr sz="3200" b="0" i="0" u="none" strike="noStrike" cap="none">
                <a:solidFill>
                  <a:srgbClr val="C82E32"/>
                </a:solidFill>
                <a:latin typeface="Arial"/>
                <a:ea typeface="Arial"/>
                <a:cs typeface="Arial"/>
                <a:sym typeface="Arial"/>
              </a:defRPr>
            </a:lvl1pPr>
            <a:lvl2pPr marL="457200" marR="0" lvl="1" indent="0" algn="ctr" rtl="0">
              <a:spcBef>
                <a:spcPts val="560"/>
              </a:spcBef>
              <a:spcAft>
                <a:spcPts val="0"/>
              </a:spcAft>
              <a:buClr>
                <a:srgbClr val="C82E32"/>
              </a:buClr>
              <a:buSzPts val="2800"/>
              <a:buFont typeface="Noto Sans Symbols"/>
              <a:buNone/>
              <a:defRPr sz="2800" b="0" i="0" u="none" strike="noStrike" cap="none">
                <a:solidFill>
                  <a:srgbClr val="C82E32"/>
                </a:solidFill>
                <a:latin typeface="Arial"/>
                <a:ea typeface="Arial"/>
                <a:cs typeface="Arial"/>
                <a:sym typeface="Arial"/>
              </a:defRPr>
            </a:lvl2pPr>
            <a:lvl3pPr marL="914400" marR="0" lvl="2" indent="0" algn="ctr" rtl="0">
              <a:spcBef>
                <a:spcPts val="480"/>
              </a:spcBef>
              <a:spcAft>
                <a:spcPts val="0"/>
              </a:spcAft>
              <a:buClr>
                <a:srgbClr val="C82E32"/>
              </a:buClr>
              <a:buSzPts val="2400"/>
              <a:buFont typeface="Arial"/>
              <a:buNone/>
              <a:defRPr sz="2400" b="0" i="0" u="none" strike="noStrike" cap="none">
                <a:solidFill>
                  <a:srgbClr val="C82E32"/>
                </a:solidFill>
                <a:latin typeface="Arial"/>
                <a:ea typeface="Arial"/>
                <a:cs typeface="Arial"/>
                <a:sym typeface="Arial"/>
              </a:defRPr>
            </a:lvl3pPr>
            <a:lvl4pPr marL="1371600" marR="0" lvl="3"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4pPr>
            <a:lvl5pPr marL="1828800" marR="0" lvl="4"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5pPr>
            <a:lvl6pPr marL="2286000" marR="0" lvl="5"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6pPr>
            <a:lvl7pPr marL="2743200" marR="0" lvl="6"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7pPr>
            <a:lvl8pPr marL="3200400" marR="0" lvl="7"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8pPr>
            <a:lvl9pPr marL="3657600" marR="0" lvl="8" indent="0" algn="ctr" rtl="0">
              <a:spcBef>
                <a:spcPts val="400"/>
              </a:spcBef>
              <a:spcAft>
                <a:spcPts val="0"/>
              </a:spcAft>
              <a:buClr>
                <a:srgbClr val="C82E32"/>
              </a:buClr>
              <a:buSzPts val="2000"/>
              <a:buFont typeface="Arial"/>
              <a:buNone/>
              <a:defRPr sz="2000" b="0" i="0" u="none" strike="noStrike" cap="none">
                <a:solidFill>
                  <a:srgbClr val="C82E32"/>
                </a:solidFill>
                <a:latin typeface="Arial"/>
                <a:ea typeface="Arial"/>
                <a:cs typeface="Arial"/>
                <a:sym typeface="Arial"/>
              </a:defRPr>
            </a:lvl9pPr>
          </a:lstStyle>
          <a:p>
            <a:endParaRPr/>
          </a:p>
        </p:txBody>
      </p:sp>
      <p:sp>
        <p:nvSpPr>
          <p:cNvPr id="21" name="Google Shape;21;p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1" name="Google Shape;81;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85" name="Google Shape;85;p1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3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C82E32"/>
              </a:buClr>
              <a:buSzPts val="3200"/>
              <a:buFont typeface="Arial"/>
              <a:buNone/>
              <a:defRPr sz="1400" b="0" i="0" u="none" strike="noStrike" cap="none">
                <a:solidFill>
                  <a:srgbClr val="C82E32"/>
                </a:solidFill>
                <a:latin typeface="Arial"/>
                <a:ea typeface="Arial"/>
                <a:cs typeface="Arial"/>
                <a:sym typeface="Arial"/>
              </a:defRPr>
            </a:lvl1pPr>
            <a:lvl2pPr marL="914400" marR="0" lvl="1" indent="-228600" algn="l" rtl="0">
              <a:spcBef>
                <a:spcPts val="240"/>
              </a:spcBef>
              <a:spcAft>
                <a:spcPts val="0"/>
              </a:spcAft>
              <a:buClr>
                <a:srgbClr val="C82E32"/>
              </a:buClr>
              <a:buSzPts val="2800"/>
              <a:buFont typeface="Noto Sans Symbols"/>
              <a:buNone/>
              <a:defRPr sz="1200" b="0" i="0" u="none" strike="noStrike" cap="none">
                <a:solidFill>
                  <a:srgbClr val="C82E32"/>
                </a:solidFill>
                <a:latin typeface="Arial"/>
                <a:ea typeface="Arial"/>
                <a:cs typeface="Arial"/>
                <a:sym typeface="Arial"/>
              </a:defRPr>
            </a:lvl2pPr>
            <a:lvl3pPr marL="1371600" marR="0" lvl="2" indent="-228600" algn="l" rtl="0">
              <a:spcBef>
                <a:spcPts val="200"/>
              </a:spcBef>
              <a:spcAft>
                <a:spcPts val="0"/>
              </a:spcAft>
              <a:buClr>
                <a:srgbClr val="C82E32"/>
              </a:buClr>
              <a:buSzPts val="2400"/>
              <a:buFont typeface="Arial"/>
              <a:buNone/>
              <a:defRPr sz="1000" b="0" i="0" u="none" strike="noStrike" cap="none">
                <a:solidFill>
                  <a:srgbClr val="C82E32"/>
                </a:solidFill>
                <a:latin typeface="Arial"/>
                <a:ea typeface="Arial"/>
                <a:cs typeface="Arial"/>
                <a:sym typeface="Arial"/>
              </a:defRPr>
            </a:lvl3pPr>
            <a:lvl4pPr marL="1828800" marR="0" lvl="3"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4pPr>
            <a:lvl5pPr marL="2286000" marR="0" lvl="4"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5pPr>
            <a:lvl6pPr marL="2743200" marR="0" lvl="5"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6pPr>
            <a:lvl7pPr marL="3200400" marR="0" lvl="6"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7pPr>
            <a:lvl8pPr marL="3657600" marR="0" lvl="7"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8pPr>
            <a:lvl9pPr marL="4114800" marR="0" lvl="8"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9pPr>
          </a:lstStyle>
          <a:p>
            <a:endParaRPr/>
          </a:p>
        </p:txBody>
      </p:sp>
      <p:sp>
        <p:nvSpPr>
          <p:cNvPr id="87" name="Google Shape;87;p1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9" name="Google Shape;89;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92" name="Google Shape;92;p1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93" name="Google Shape;93;p1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C82E32"/>
              </a:buClr>
              <a:buSzPts val="3200"/>
              <a:buFont typeface="Arial"/>
              <a:buNone/>
              <a:defRPr sz="1400" b="0" i="0" u="none" strike="noStrike" cap="none">
                <a:solidFill>
                  <a:srgbClr val="C82E32"/>
                </a:solidFill>
                <a:latin typeface="Arial"/>
                <a:ea typeface="Arial"/>
                <a:cs typeface="Arial"/>
                <a:sym typeface="Arial"/>
              </a:defRPr>
            </a:lvl1pPr>
            <a:lvl2pPr marL="914400" marR="0" lvl="1" indent="-228600" algn="l" rtl="0">
              <a:spcBef>
                <a:spcPts val="240"/>
              </a:spcBef>
              <a:spcAft>
                <a:spcPts val="0"/>
              </a:spcAft>
              <a:buClr>
                <a:srgbClr val="C82E32"/>
              </a:buClr>
              <a:buSzPts val="2800"/>
              <a:buFont typeface="Noto Sans Symbols"/>
              <a:buNone/>
              <a:defRPr sz="1200" b="0" i="0" u="none" strike="noStrike" cap="none">
                <a:solidFill>
                  <a:srgbClr val="C82E32"/>
                </a:solidFill>
                <a:latin typeface="Arial"/>
                <a:ea typeface="Arial"/>
                <a:cs typeface="Arial"/>
                <a:sym typeface="Arial"/>
              </a:defRPr>
            </a:lvl2pPr>
            <a:lvl3pPr marL="1371600" marR="0" lvl="2" indent="-228600" algn="l" rtl="0">
              <a:spcBef>
                <a:spcPts val="200"/>
              </a:spcBef>
              <a:spcAft>
                <a:spcPts val="0"/>
              </a:spcAft>
              <a:buClr>
                <a:srgbClr val="C82E32"/>
              </a:buClr>
              <a:buSzPts val="2400"/>
              <a:buFont typeface="Arial"/>
              <a:buNone/>
              <a:defRPr sz="1000" b="0" i="0" u="none" strike="noStrike" cap="none">
                <a:solidFill>
                  <a:srgbClr val="C82E32"/>
                </a:solidFill>
                <a:latin typeface="Arial"/>
                <a:ea typeface="Arial"/>
                <a:cs typeface="Arial"/>
                <a:sym typeface="Arial"/>
              </a:defRPr>
            </a:lvl3pPr>
            <a:lvl4pPr marL="1828800" marR="0" lvl="3"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4pPr>
            <a:lvl5pPr marL="2286000" marR="0" lvl="4"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5pPr>
            <a:lvl6pPr marL="2743200" marR="0" lvl="5"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6pPr>
            <a:lvl7pPr marL="3200400" marR="0" lvl="6"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7pPr>
            <a:lvl8pPr marL="3657600" marR="0" lvl="7"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8pPr>
            <a:lvl9pPr marL="4114800" marR="0" lvl="8" indent="-228600" algn="l" rtl="0">
              <a:spcBef>
                <a:spcPts val="180"/>
              </a:spcBef>
              <a:spcAft>
                <a:spcPts val="0"/>
              </a:spcAft>
              <a:buClr>
                <a:srgbClr val="C82E32"/>
              </a:buClr>
              <a:buSzPts val="2000"/>
              <a:buFont typeface="Arial"/>
              <a:buNone/>
              <a:defRPr sz="900" b="0" i="0" u="none" strike="noStrike" cap="none">
                <a:solidFill>
                  <a:srgbClr val="C82E32"/>
                </a:solidFill>
                <a:latin typeface="Arial"/>
                <a:ea typeface="Arial"/>
                <a:cs typeface="Arial"/>
                <a:sym typeface="Arial"/>
              </a:defRPr>
            </a:lvl9pPr>
          </a:lstStyle>
          <a:p>
            <a:endParaRPr/>
          </a:p>
        </p:txBody>
      </p:sp>
      <p:sp>
        <p:nvSpPr>
          <p:cNvPr id="94" name="Google Shape;94;p1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5" name="Google Shape;95;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6" name="Google Shape;96;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0" name="Google Shape;100;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103" name="Google Shape;103;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4" name="Google Shape;104;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5" name="Google Shape;10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108" name="Google Shape;108;p1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C82E32"/>
              </a:buClr>
              <a:buSzPts val="3200"/>
              <a:buFont typeface="Arial"/>
              <a:buNone/>
              <a:defRPr sz="2400" b="1" i="0" u="none" strike="noStrike" cap="none">
                <a:solidFill>
                  <a:srgbClr val="C82E32"/>
                </a:solidFill>
                <a:latin typeface="Arial"/>
                <a:ea typeface="Arial"/>
                <a:cs typeface="Arial"/>
                <a:sym typeface="Arial"/>
              </a:defRPr>
            </a:lvl1pPr>
            <a:lvl2pPr marL="914400" marR="0" lvl="1" indent="-228600" algn="l" rtl="0">
              <a:spcBef>
                <a:spcPts val="400"/>
              </a:spcBef>
              <a:spcAft>
                <a:spcPts val="0"/>
              </a:spcAft>
              <a:buClr>
                <a:srgbClr val="C82E32"/>
              </a:buClr>
              <a:buSzPts val="2800"/>
              <a:buFont typeface="Noto Sans Symbols"/>
              <a:buNone/>
              <a:defRPr sz="2000" b="1" i="0" u="none" strike="noStrike" cap="none">
                <a:solidFill>
                  <a:srgbClr val="C82E32"/>
                </a:solidFill>
                <a:latin typeface="Arial"/>
                <a:ea typeface="Arial"/>
                <a:cs typeface="Arial"/>
                <a:sym typeface="Arial"/>
              </a:defRPr>
            </a:lvl2pPr>
            <a:lvl3pPr marL="1371600" marR="0" lvl="2" indent="-228600" algn="l" rtl="0">
              <a:spcBef>
                <a:spcPts val="360"/>
              </a:spcBef>
              <a:spcAft>
                <a:spcPts val="0"/>
              </a:spcAft>
              <a:buClr>
                <a:srgbClr val="C82E32"/>
              </a:buClr>
              <a:buSzPts val="2400"/>
              <a:buFont typeface="Arial"/>
              <a:buNone/>
              <a:defRPr sz="1800" b="1" i="0" u="none" strike="noStrike" cap="none">
                <a:solidFill>
                  <a:srgbClr val="C82E32"/>
                </a:solidFill>
                <a:latin typeface="Arial"/>
                <a:ea typeface="Arial"/>
                <a:cs typeface="Arial"/>
                <a:sym typeface="Arial"/>
              </a:defRPr>
            </a:lvl3pPr>
            <a:lvl4pPr marL="1828800" marR="0" lvl="3"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4pPr>
            <a:lvl5pPr marL="2286000" marR="0" lvl="4"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5pPr>
            <a:lvl6pPr marL="2743200" marR="0" lvl="5"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6pPr>
            <a:lvl7pPr marL="3200400" marR="0" lvl="6"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7pPr>
            <a:lvl8pPr marL="3657600" marR="0" lvl="7"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8pPr>
            <a:lvl9pPr marL="4114800" marR="0" lvl="8"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9pPr>
          </a:lstStyle>
          <a:p>
            <a:endParaRPr/>
          </a:p>
        </p:txBody>
      </p:sp>
      <p:sp>
        <p:nvSpPr>
          <p:cNvPr id="109" name="Google Shape;109;p1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1pPr>
            <a:lvl2pPr marL="914400" marR="0" lvl="1" indent="-355600" algn="l" rtl="0">
              <a:spcBef>
                <a:spcPts val="400"/>
              </a:spcBef>
              <a:spcAft>
                <a:spcPts val="0"/>
              </a:spcAft>
              <a:buClr>
                <a:srgbClr val="C82E32"/>
              </a:buClr>
              <a:buSzPts val="2000"/>
              <a:buFont typeface="Noto Sans Symbols"/>
              <a:buChar char="➢"/>
              <a:defRPr sz="2000" b="0" i="0" u="none" strike="noStrike" cap="none">
                <a:solidFill>
                  <a:srgbClr val="C82E32"/>
                </a:solidFill>
                <a:latin typeface="Arial"/>
                <a:ea typeface="Arial"/>
                <a:cs typeface="Arial"/>
                <a:sym typeface="Arial"/>
              </a:defRPr>
            </a:lvl2pPr>
            <a:lvl3pPr marL="1371600" marR="0" lvl="2"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3pPr>
            <a:lvl4pPr marL="1828800" marR="0" lvl="3"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4pPr>
            <a:lvl5pPr marL="2286000" marR="0" lvl="4"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5pPr>
            <a:lvl6pPr marL="2743200" marR="0" lvl="5"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6pPr>
            <a:lvl7pPr marL="3200400" marR="0" lvl="6"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7pPr>
            <a:lvl8pPr marL="3657600" marR="0" lvl="7"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8pPr>
            <a:lvl9pPr marL="4114800" marR="0" lvl="8"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9pPr>
          </a:lstStyle>
          <a:p>
            <a:endParaRPr/>
          </a:p>
        </p:txBody>
      </p:sp>
      <p:sp>
        <p:nvSpPr>
          <p:cNvPr id="110" name="Google Shape;110;p1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C82E32"/>
              </a:buClr>
              <a:buSzPts val="3200"/>
              <a:buFont typeface="Arial"/>
              <a:buNone/>
              <a:defRPr sz="2400" b="1" i="0" u="none" strike="noStrike" cap="none">
                <a:solidFill>
                  <a:srgbClr val="C82E32"/>
                </a:solidFill>
                <a:latin typeface="Arial"/>
                <a:ea typeface="Arial"/>
                <a:cs typeface="Arial"/>
                <a:sym typeface="Arial"/>
              </a:defRPr>
            </a:lvl1pPr>
            <a:lvl2pPr marL="914400" marR="0" lvl="1" indent="-228600" algn="l" rtl="0">
              <a:spcBef>
                <a:spcPts val="400"/>
              </a:spcBef>
              <a:spcAft>
                <a:spcPts val="0"/>
              </a:spcAft>
              <a:buClr>
                <a:srgbClr val="C82E32"/>
              </a:buClr>
              <a:buSzPts val="2800"/>
              <a:buFont typeface="Noto Sans Symbols"/>
              <a:buNone/>
              <a:defRPr sz="2000" b="1" i="0" u="none" strike="noStrike" cap="none">
                <a:solidFill>
                  <a:srgbClr val="C82E32"/>
                </a:solidFill>
                <a:latin typeface="Arial"/>
                <a:ea typeface="Arial"/>
                <a:cs typeface="Arial"/>
                <a:sym typeface="Arial"/>
              </a:defRPr>
            </a:lvl2pPr>
            <a:lvl3pPr marL="1371600" marR="0" lvl="2" indent="-228600" algn="l" rtl="0">
              <a:spcBef>
                <a:spcPts val="360"/>
              </a:spcBef>
              <a:spcAft>
                <a:spcPts val="0"/>
              </a:spcAft>
              <a:buClr>
                <a:srgbClr val="C82E32"/>
              </a:buClr>
              <a:buSzPts val="2400"/>
              <a:buFont typeface="Arial"/>
              <a:buNone/>
              <a:defRPr sz="1800" b="1" i="0" u="none" strike="noStrike" cap="none">
                <a:solidFill>
                  <a:srgbClr val="C82E32"/>
                </a:solidFill>
                <a:latin typeface="Arial"/>
                <a:ea typeface="Arial"/>
                <a:cs typeface="Arial"/>
                <a:sym typeface="Arial"/>
              </a:defRPr>
            </a:lvl3pPr>
            <a:lvl4pPr marL="1828800" marR="0" lvl="3"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4pPr>
            <a:lvl5pPr marL="2286000" marR="0" lvl="4"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5pPr>
            <a:lvl6pPr marL="2743200" marR="0" lvl="5"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6pPr>
            <a:lvl7pPr marL="3200400" marR="0" lvl="6"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7pPr>
            <a:lvl8pPr marL="3657600" marR="0" lvl="7"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8pPr>
            <a:lvl9pPr marL="4114800" marR="0" lvl="8" indent="-228600" algn="l" rtl="0">
              <a:spcBef>
                <a:spcPts val="320"/>
              </a:spcBef>
              <a:spcAft>
                <a:spcPts val="0"/>
              </a:spcAft>
              <a:buClr>
                <a:srgbClr val="C82E32"/>
              </a:buClr>
              <a:buSzPts val="2000"/>
              <a:buFont typeface="Arial"/>
              <a:buNone/>
              <a:defRPr sz="1600" b="1" i="0" u="none" strike="noStrike" cap="none">
                <a:solidFill>
                  <a:srgbClr val="C82E32"/>
                </a:solidFill>
                <a:latin typeface="Arial"/>
                <a:ea typeface="Arial"/>
                <a:cs typeface="Arial"/>
                <a:sym typeface="Arial"/>
              </a:defRPr>
            </a:lvl9pPr>
          </a:lstStyle>
          <a:p>
            <a:endParaRPr/>
          </a:p>
        </p:txBody>
      </p:sp>
      <p:sp>
        <p:nvSpPr>
          <p:cNvPr id="111" name="Google Shape;111;p1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1pPr>
            <a:lvl2pPr marL="914400" marR="0" lvl="1" indent="-355600" algn="l" rtl="0">
              <a:spcBef>
                <a:spcPts val="400"/>
              </a:spcBef>
              <a:spcAft>
                <a:spcPts val="0"/>
              </a:spcAft>
              <a:buClr>
                <a:srgbClr val="C82E32"/>
              </a:buClr>
              <a:buSzPts val="2000"/>
              <a:buFont typeface="Noto Sans Symbols"/>
              <a:buChar char="➢"/>
              <a:defRPr sz="2000" b="0" i="0" u="none" strike="noStrike" cap="none">
                <a:solidFill>
                  <a:srgbClr val="C82E32"/>
                </a:solidFill>
                <a:latin typeface="Arial"/>
                <a:ea typeface="Arial"/>
                <a:cs typeface="Arial"/>
                <a:sym typeface="Arial"/>
              </a:defRPr>
            </a:lvl2pPr>
            <a:lvl3pPr marL="1371600" marR="0" lvl="2"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3pPr>
            <a:lvl4pPr marL="1828800" marR="0" lvl="3"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4pPr>
            <a:lvl5pPr marL="2286000" marR="0" lvl="4"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5pPr>
            <a:lvl6pPr marL="2743200" marR="0" lvl="5"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6pPr>
            <a:lvl7pPr marL="3200400" marR="0" lvl="6"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7pPr>
            <a:lvl8pPr marL="3657600" marR="0" lvl="7"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8pPr>
            <a:lvl9pPr marL="4114800" marR="0" lvl="8" indent="-330200" algn="l" rtl="0">
              <a:spcBef>
                <a:spcPts val="320"/>
              </a:spcBef>
              <a:spcAft>
                <a:spcPts val="0"/>
              </a:spcAft>
              <a:buClr>
                <a:srgbClr val="C82E32"/>
              </a:buClr>
              <a:buSzPts val="1600"/>
              <a:buFont typeface="Arial"/>
              <a:buChar char="»"/>
              <a:defRPr sz="1600" b="0" i="0" u="none" strike="noStrike" cap="none">
                <a:solidFill>
                  <a:srgbClr val="C82E32"/>
                </a:solidFill>
                <a:latin typeface="Arial"/>
                <a:ea typeface="Arial"/>
                <a:cs typeface="Arial"/>
                <a:sym typeface="Arial"/>
              </a:defRPr>
            </a:lvl9pPr>
          </a:lstStyle>
          <a:p>
            <a:endParaRPr/>
          </a:p>
        </p:txBody>
      </p:sp>
      <p:sp>
        <p:nvSpPr>
          <p:cNvPr id="112" name="Google Shape;112;p1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4" name="Google Shape;114;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117" name="Google Shape;117;p17"/>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C82E32"/>
              </a:buClr>
              <a:buSzPts val="2800"/>
              <a:buFont typeface="Arial"/>
              <a:buChar char="•"/>
              <a:defRPr sz="2800" b="0" i="0" u="none" strike="noStrike" cap="none">
                <a:solidFill>
                  <a:srgbClr val="C82E32"/>
                </a:solidFill>
                <a:latin typeface="Arial"/>
                <a:ea typeface="Arial"/>
                <a:cs typeface="Arial"/>
                <a:sym typeface="Arial"/>
              </a:defRPr>
            </a:lvl1pPr>
            <a:lvl2pPr marL="914400" marR="0" lvl="1" indent="-381000" algn="l" rtl="0">
              <a:spcBef>
                <a:spcPts val="480"/>
              </a:spcBef>
              <a:spcAft>
                <a:spcPts val="0"/>
              </a:spcAft>
              <a:buClr>
                <a:srgbClr val="C82E32"/>
              </a:buClr>
              <a:buSzPts val="2400"/>
              <a:buFont typeface="Noto Sans Symbols"/>
              <a:buChar char="➢"/>
              <a:defRPr sz="2400" b="0" i="0" u="none" strike="noStrike" cap="none">
                <a:solidFill>
                  <a:srgbClr val="C82E32"/>
                </a:solidFill>
                <a:latin typeface="Arial"/>
                <a:ea typeface="Arial"/>
                <a:cs typeface="Arial"/>
                <a:sym typeface="Arial"/>
              </a:defRPr>
            </a:lvl2pPr>
            <a:lvl3pPr marL="1371600" marR="0" lvl="2"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3pPr>
            <a:lvl4pPr marL="1828800" marR="0" lvl="3"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4pPr>
            <a:lvl5pPr marL="2286000" marR="0" lvl="4"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5pPr>
            <a:lvl6pPr marL="2743200" marR="0" lvl="5"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6pPr>
            <a:lvl7pPr marL="3200400" marR="0" lvl="6"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7pPr>
            <a:lvl8pPr marL="3657600" marR="0" lvl="7"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8pPr>
            <a:lvl9pPr marL="4114800" marR="0" lvl="8"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9pPr>
          </a:lstStyle>
          <a:p>
            <a:endParaRPr/>
          </a:p>
        </p:txBody>
      </p:sp>
      <p:sp>
        <p:nvSpPr>
          <p:cNvPr id="118" name="Google Shape;118;p17"/>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C82E32"/>
              </a:buClr>
              <a:buSzPts val="2800"/>
              <a:buFont typeface="Arial"/>
              <a:buChar char="•"/>
              <a:defRPr sz="2800" b="0" i="0" u="none" strike="noStrike" cap="none">
                <a:solidFill>
                  <a:srgbClr val="C82E32"/>
                </a:solidFill>
                <a:latin typeface="Arial"/>
                <a:ea typeface="Arial"/>
                <a:cs typeface="Arial"/>
                <a:sym typeface="Arial"/>
              </a:defRPr>
            </a:lvl1pPr>
            <a:lvl2pPr marL="914400" marR="0" lvl="1" indent="-381000" algn="l" rtl="0">
              <a:spcBef>
                <a:spcPts val="480"/>
              </a:spcBef>
              <a:spcAft>
                <a:spcPts val="0"/>
              </a:spcAft>
              <a:buClr>
                <a:srgbClr val="C82E32"/>
              </a:buClr>
              <a:buSzPts val="2400"/>
              <a:buFont typeface="Noto Sans Symbols"/>
              <a:buChar char="➢"/>
              <a:defRPr sz="2400" b="0" i="0" u="none" strike="noStrike" cap="none">
                <a:solidFill>
                  <a:srgbClr val="C82E32"/>
                </a:solidFill>
                <a:latin typeface="Arial"/>
                <a:ea typeface="Arial"/>
                <a:cs typeface="Arial"/>
                <a:sym typeface="Arial"/>
              </a:defRPr>
            </a:lvl2pPr>
            <a:lvl3pPr marL="1371600" marR="0" lvl="2"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3pPr>
            <a:lvl4pPr marL="1828800" marR="0" lvl="3"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4pPr>
            <a:lvl5pPr marL="2286000" marR="0" lvl="4"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5pPr>
            <a:lvl6pPr marL="2743200" marR="0" lvl="5"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6pPr>
            <a:lvl7pPr marL="3200400" marR="0" lvl="6"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7pPr>
            <a:lvl8pPr marL="3657600" marR="0" lvl="7"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8pPr>
            <a:lvl9pPr marL="4114800" marR="0" lvl="8" indent="-342900" algn="l" rtl="0">
              <a:spcBef>
                <a:spcPts val="360"/>
              </a:spcBef>
              <a:spcAft>
                <a:spcPts val="0"/>
              </a:spcAft>
              <a:buClr>
                <a:srgbClr val="C82E32"/>
              </a:buClr>
              <a:buSzPts val="1800"/>
              <a:buFont typeface="Arial"/>
              <a:buChar char="»"/>
              <a:defRPr sz="1800" b="0" i="0" u="none" strike="noStrike" cap="none">
                <a:solidFill>
                  <a:srgbClr val="C82E32"/>
                </a:solidFill>
                <a:latin typeface="Arial"/>
                <a:ea typeface="Arial"/>
                <a:cs typeface="Arial"/>
                <a:sym typeface="Arial"/>
              </a:defRPr>
            </a:lvl9pPr>
          </a:lstStyle>
          <a:p>
            <a:endParaRPr/>
          </a:p>
        </p:txBody>
      </p:sp>
      <p:sp>
        <p:nvSpPr>
          <p:cNvPr id="119" name="Google Shape;119;p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0" name="Google Shape;120;p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C82E32"/>
              </a:buClr>
              <a:buSzPts val="3200"/>
              <a:buFont typeface="Arial"/>
              <a:buNone/>
              <a:defRPr sz="2000" b="0" i="0" u="none" strike="noStrike" cap="none">
                <a:solidFill>
                  <a:srgbClr val="C82E32"/>
                </a:solidFill>
                <a:latin typeface="Arial"/>
                <a:ea typeface="Arial"/>
                <a:cs typeface="Arial"/>
                <a:sym typeface="Arial"/>
              </a:defRPr>
            </a:lvl1pPr>
            <a:lvl2pPr marL="914400" marR="0" lvl="1" indent="-228600" algn="l" rtl="0">
              <a:spcBef>
                <a:spcPts val="360"/>
              </a:spcBef>
              <a:spcAft>
                <a:spcPts val="0"/>
              </a:spcAft>
              <a:buClr>
                <a:srgbClr val="C82E32"/>
              </a:buClr>
              <a:buSzPts val="2800"/>
              <a:buFont typeface="Noto Sans Symbols"/>
              <a:buNone/>
              <a:defRPr sz="1800" b="0" i="0" u="none" strike="noStrike" cap="none">
                <a:solidFill>
                  <a:srgbClr val="C82E32"/>
                </a:solidFill>
                <a:latin typeface="Arial"/>
                <a:ea typeface="Arial"/>
                <a:cs typeface="Arial"/>
                <a:sym typeface="Arial"/>
              </a:defRPr>
            </a:lvl2pPr>
            <a:lvl3pPr marL="1371600" marR="0" lvl="2" indent="-228600" algn="l" rtl="0">
              <a:spcBef>
                <a:spcPts val="320"/>
              </a:spcBef>
              <a:spcAft>
                <a:spcPts val="0"/>
              </a:spcAft>
              <a:buClr>
                <a:srgbClr val="C82E32"/>
              </a:buClr>
              <a:buSzPts val="2400"/>
              <a:buFont typeface="Arial"/>
              <a:buNone/>
              <a:defRPr sz="1600" b="0" i="0" u="none" strike="noStrike" cap="none">
                <a:solidFill>
                  <a:srgbClr val="C82E32"/>
                </a:solidFill>
                <a:latin typeface="Arial"/>
                <a:ea typeface="Arial"/>
                <a:cs typeface="Arial"/>
                <a:sym typeface="Arial"/>
              </a:defRPr>
            </a:lvl3pPr>
            <a:lvl4pPr marL="1828800" marR="0" lvl="3"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4pPr>
            <a:lvl5pPr marL="2286000" marR="0" lvl="4"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5pPr>
            <a:lvl6pPr marL="2743200" marR="0" lvl="5"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6pPr>
            <a:lvl7pPr marL="3200400" marR="0" lvl="6"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7pPr>
            <a:lvl8pPr marL="3657600" marR="0" lvl="7"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8pPr>
            <a:lvl9pPr marL="4114800" marR="0" lvl="8" indent="-228600" algn="l" rtl="0">
              <a:spcBef>
                <a:spcPts val="280"/>
              </a:spcBef>
              <a:spcAft>
                <a:spcPts val="0"/>
              </a:spcAft>
              <a:buClr>
                <a:srgbClr val="C82E32"/>
              </a:buClr>
              <a:buSzPts val="2000"/>
              <a:buFont typeface="Arial"/>
              <a:buNone/>
              <a:defRPr sz="1400" b="0" i="0" u="none" strike="noStrike" cap="none">
                <a:solidFill>
                  <a:srgbClr val="C82E32"/>
                </a:solidFill>
                <a:latin typeface="Arial"/>
                <a:ea typeface="Arial"/>
                <a:cs typeface="Arial"/>
                <a:sym typeface="Arial"/>
              </a:defRPr>
            </a:lvl9pPr>
          </a:lstStyle>
          <a:p>
            <a:endParaRPr/>
          </a:p>
        </p:txBody>
      </p:sp>
      <p:sp>
        <p:nvSpPr>
          <p:cNvPr id="125" name="Google Shape;125;p1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7" name="Google Shape;127;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6" name="Google Shape;136;p2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7" name="Google Shape;137;p2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2" name="Google Shape;142;p2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Google Shape;143;p2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27" name="Google Shape;27;p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2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p2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Google Shape;149;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2" name="Google Shape;152;p2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3"/>
          <p:cNvSpPr txBox="1">
            <a:spLocks noGrp="1"/>
          </p:cNvSpPr>
          <p:nvPr>
            <p:ph type="body" idx="2"/>
          </p:nvPr>
        </p:nvSpPr>
        <p:spPr>
          <a:xfrm>
            <a:off x="4648200" y="1600200"/>
            <a:ext cx="4038600" cy="21859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3"/>
          <p:cNvSpPr txBox="1">
            <a:spLocks noGrp="1"/>
          </p:cNvSpPr>
          <p:nvPr>
            <p:ph type="body" idx="3"/>
          </p:nvPr>
        </p:nvSpPr>
        <p:spPr>
          <a:xfrm>
            <a:off x="4648200" y="3938588"/>
            <a:ext cx="4038600" cy="218757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p2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2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0" name="Google Shape;160;p2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p2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63"/>
        <p:cNvGrpSpPr/>
        <p:nvPr/>
      </p:nvGrpSpPr>
      <p:grpSpPr>
        <a:xfrm>
          <a:off x="0" y="0"/>
          <a:ext cx="0" cy="0"/>
          <a:chOff x="0" y="0"/>
          <a:chExt cx="0" cy="0"/>
        </a:xfrm>
      </p:grpSpPr>
      <p:sp>
        <p:nvSpPr>
          <p:cNvPr id="164" name="Google Shape;164;p25"/>
          <p:cNvSpPr txBox="1">
            <a:spLocks noGrp="1"/>
          </p:cNvSpPr>
          <p:nvPr>
            <p:ph type="body" idx="1"/>
          </p:nvPr>
        </p:nvSpPr>
        <p:spPr>
          <a:xfrm>
            <a:off x="457200" y="274638"/>
            <a:ext cx="8229600" cy="585152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6" name="Google Shape;166;p2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0" name="Google Shape;170;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Google Shape;172;p2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6" name="Google Shape;176;p2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7"/>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8" name="Google Shape;178;p2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82" name="Google Shape;182;p2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3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184" name="Google Shape;184;p2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5" name="Google Shape;185;p2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6" name="Google Shape;186;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89" name="Google Shape;189;p2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0" name="Google Shape;190;p2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191" name="Google Shape;191;p2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2" name="Google Shape;192;p2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3" name="Google Shape;193;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6" name="Google Shape;196;p3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7" name="Google Shape;197;p3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8" name="Google Shape;198;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1" name="Google Shape;201;p31"/>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202" name="Google Shape;202;p31"/>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3" name="Google Shape;203;p31"/>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204" name="Google Shape;204;p3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Google Shape;205;p3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6" name="Google Shape;206;p3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7" name="Google Shape;207;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32" name="Google Shape;32;p4"/>
          <p:cNvSpPr txBox="1">
            <a:spLocks noGrp="1"/>
          </p:cNvSpPr>
          <p:nvPr>
            <p:ph type="body" idx="1"/>
          </p:nvPr>
        </p:nvSpPr>
        <p:spPr>
          <a:xfrm>
            <a:off x="685800" y="1981200"/>
            <a:ext cx="77724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33" name="Google Shape;33;p4"/>
          <p:cNvSpPr txBox="1">
            <a:spLocks noGrp="1"/>
          </p:cNvSpPr>
          <p:nvPr>
            <p:ph type="body" idx="2"/>
          </p:nvPr>
        </p:nvSpPr>
        <p:spPr>
          <a:xfrm>
            <a:off x="685800" y="4114800"/>
            <a:ext cx="77724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34" name="Google Shape;34;p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6" name="Google Shape;36;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0" name="Google Shape;210;p32"/>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2" name="Google Shape;212;p3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3" name="Google Shape;213;p3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4" name="Google Shape;214;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7" name="Google Shape;217;p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218" name="Google Shape;218;p3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9" name="Google Shape;219;p3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0" name="Google Shape;220;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39" name="Google Shape;39;p5"/>
          <p:cNvSpPr txBox="1">
            <a:spLocks noGrp="1"/>
          </p:cNvSpPr>
          <p:nvPr>
            <p:ph type="body" idx="1"/>
          </p:nvPr>
        </p:nvSpPr>
        <p:spPr>
          <a:xfrm>
            <a:off x="685800" y="1981200"/>
            <a:ext cx="77724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40" name="Google Shape;40;p5"/>
          <p:cNvSpPr txBox="1">
            <a:spLocks noGrp="1"/>
          </p:cNvSpPr>
          <p:nvPr>
            <p:ph type="body" idx="2"/>
          </p:nvPr>
        </p:nvSpPr>
        <p:spPr>
          <a:xfrm>
            <a:off x="685800" y="4114800"/>
            <a:ext cx="77724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2" name="Google Shape;42;p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3" name="Google Shape;43;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9" name="Google Shape;49;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0" name="Google Shape;50;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53" name="Google Shape;53;p7"/>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55" name="Google Shape;55;p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60" name="Google Shape;60;p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Google Shape;61;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Text" type="twoObjAndTx">
  <p:cSld name="TWO_OBJECTS_AND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65" name="Google Shape;65;p9"/>
          <p:cNvSpPr txBox="1">
            <a:spLocks noGrp="1"/>
          </p:cNvSpPr>
          <p:nvPr>
            <p:ph type="body" idx="1"/>
          </p:nvPr>
        </p:nvSpPr>
        <p:spPr>
          <a:xfrm>
            <a:off x="685800" y="1981200"/>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66" name="Google Shape;66;p9"/>
          <p:cNvSpPr txBox="1">
            <a:spLocks noGrp="1"/>
          </p:cNvSpPr>
          <p:nvPr>
            <p:ph type="body" idx="2"/>
          </p:nvPr>
        </p:nvSpPr>
        <p:spPr>
          <a:xfrm>
            <a:off x="685800" y="4114800"/>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67" name="Google Shape;67;p9"/>
          <p:cNvSpPr txBox="1">
            <a:spLocks noGrp="1"/>
          </p:cNvSpPr>
          <p:nvPr>
            <p:ph type="body" idx="3"/>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68" name="Google Shape;68;p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0" name="Google Shape;70;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rot="5400000">
            <a:off x="4552950" y="2190750"/>
            <a:ext cx="58674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rot="5400000">
            <a:off x="590550" y="323850"/>
            <a:ext cx="5867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74" name="Google Shape;74;p1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5" name="Google Shape;75;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228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C82E3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C82E32"/>
              </a:buClr>
              <a:buSzPts val="3200"/>
              <a:buFont typeface="Arial"/>
              <a:buChar char="•"/>
              <a:defRPr sz="3200" b="0" i="0" u="none" strike="noStrike" cap="none">
                <a:solidFill>
                  <a:srgbClr val="C82E32"/>
                </a:solidFill>
                <a:latin typeface="Arial"/>
                <a:ea typeface="Arial"/>
                <a:cs typeface="Arial"/>
                <a:sym typeface="Arial"/>
              </a:defRPr>
            </a:lvl1pPr>
            <a:lvl2pPr marL="914400" marR="0" lvl="1" indent="-406400" algn="l" rtl="0">
              <a:spcBef>
                <a:spcPts val="560"/>
              </a:spcBef>
              <a:spcAft>
                <a:spcPts val="0"/>
              </a:spcAft>
              <a:buClr>
                <a:srgbClr val="C82E32"/>
              </a:buClr>
              <a:buSzPts val="2800"/>
              <a:buFont typeface="Noto Sans Symbols"/>
              <a:buChar char="➢"/>
              <a:defRPr sz="2800" b="0" i="0" u="none" strike="noStrike" cap="none">
                <a:solidFill>
                  <a:srgbClr val="C82E32"/>
                </a:solidFill>
                <a:latin typeface="Arial"/>
                <a:ea typeface="Arial"/>
                <a:cs typeface="Arial"/>
                <a:sym typeface="Arial"/>
              </a:defRPr>
            </a:lvl2pPr>
            <a:lvl3pPr marL="1371600" marR="0" lvl="2" indent="-381000" algn="l" rtl="0">
              <a:spcBef>
                <a:spcPts val="480"/>
              </a:spcBef>
              <a:spcAft>
                <a:spcPts val="0"/>
              </a:spcAft>
              <a:buClr>
                <a:srgbClr val="C82E32"/>
              </a:buClr>
              <a:buSzPts val="2400"/>
              <a:buFont typeface="Arial"/>
              <a:buChar char="•"/>
              <a:defRPr sz="2400" b="0" i="0" u="none" strike="noStrike" cap="none">
                <a:solidFill>
                  <a:srgbClr val="C82E32"/>
                </a:solidFill>
                <a:latin typeface="Arial"/>
                <a:ea typeface="Arial"/>
                <a:cs typeface="Arial"/>
                <a:sym typeface="Arial"/>
              </a:defRPr>
            </a:lvl3pPr>
            <a:lvl4pPr marL="1828800" marR="0" lvl="3"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4pPr>
            <a:lvl5pPr marL="2286000" marR="0" lvl="4"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5pPr>
            <a:lvl6pPr marL="2743200" marR="0" lvl="5"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6pPr>
            <a:lvl7pPr marL="3200400" marR="0" lvl="6"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7pPr>
            <a:lvl8pPr marL="3657600" marR="0" lvl="7"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8pPr>
            <a:lvl9pPr marL="4114800" marR="0" lvl="8" indent="-355600" algn="l" rtl="0">
              <a:spcBef>
                <a:spcPts val="400"/>
              </a:spcBef>
              <a:spcAft>
                <a:spcPts val="0"/>
              </a:spcAft>
              <a:buClr>
                <a:srgbClr val="C82E32"/>
              </a:buClr>
              <a:buSzPts val="2000"/>
              <a:buFont typeface="Arial"/>
              <a:buChar char="»"/>
              <a:defRPr sz="2000" b="0" i="0" u="none" strike="noStrike" cap="none">
                <a:solidFill>
                  <a:srgbClr val="C82E32"/>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grpSp>
        <p:nvGrpSpPr>
          <p:cNvPr id="15" name="Google Shape;15;p1"/>
          <p:cNvGrpSpPr/>
          <p:nvPr/>
        </p:nvGrpSpPr>
        <p:grpSpPr>
          <a:xfrm>
            <a:off x="7772400" y="5486400"/>
            <a:ext cx="1371600" cy="1371600"/>
            <a:chOff x="7772400" y="5486400"/>
            <a:chExt cx="1371600" cy="1371600"/>
          </a:xfrm>
        </p:grpSpPr>
        <p:pic>
          <p:nvPicPr>
            <p:cNvPr id="16" name="Google Shape;16;p1" descr="spine icon"/>
            <p:cNvPicPr preferRelativeResize="0"/>
            <p:nvPr/>
          </p:nvPicPr>
          <p:blipFill rotWithShape="1">
            <a:blip r:embed="rId19">
              <a:alphaModFix/>
            </a:blip>
            <a:srcRect/>
            <a:stretch/>
          </p:blipFill>
          <p:spPr>
            <a:xfrm>
              <a:off x="7772400" y="5486400"/>
              <a:ext cx="1371600" cy="1371600"/>
            </a:xfrm>
            <a:prstGeom prst="rect">
              <a:avLst/>
            </a:prstGeom>
            <a:noFill/>
            <a:ln>
              <a:noFill/>
            </a:ln>
          </p:spPr>
        </p:pic>
        <p:sp>
          <p:nvSpPr>
            <p:cNvPr id="17" name="Google Shape;17;p1"/>
            <p:cNvSpPr txBox="1"/>
            <p:nvPr/>
          </p:nvSpPr>
          <p:spPr>
            <a:xfrm>
              <a:off x="8024812" y="5913437"/>
              <a:ext cx="865187" cy="517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82E32"/>
                </a:buClr>
                <a:buFont typeface="Times New Roman"/>
                <a:buNone/>
              </a:pPr>
              <a:r>
                <a:rPr lang="en-US" sz="1400" b="0" i="0" u="none" strike="noStrike" cap="none">
                  <a:solidFill>
                    <a:srgbClr val="C82E32"/>
                  </a:solidFill>
                  <a:latin typeface="Times New Roman"/>
                  <a:ea typeface="Times New Roman"/>
                  <a:cs typeface="Times New Roman"/>
                  <a:sym typeface="Times New Roman"/>
                </a:rPr>
                <a:t>Chemical</a:t>
              </a:r>
              <a:endParaRPr/>
            </a:p>
            <a:p>
              <a:pPr marL="0" marR="0" lvl="0" indent="0" algn="ctr" rtl="0">
                <a:lnSpc>
                  <a:spcPct val="100000"/>
                </a:lnSpc>
                <a:spcBef>
                  <a:spcPts val="0"/>
                </a:spcBef>
                <a:spcAft>
                  <a:spcPts val="0"/>
                </a:spcAft>
                <a:buClr>
                  <a:srgbClr val="C82E32"/>
                </a:buClr>
                <a:buFont typeface="Times New Roman"/>
                <a:buNone/>
              </a:pPr>
              <a:r>
                <a:rPr lang="en-US" sz="1400" b="0" i="0" u="none" strike="noStrike" cap="none">
                  <a:solidFill>
                    <a:srgbClr val="C82E32"/>
                  </a:solidFill>
                  <a:latin typeface="Times New Roman"/>
                  <a:ea typeface="Times New Roman"/>
                  <a:cs typeface="Times New Roman"/>
                  <a:sym typeface="Times New Roman"/>
                </a:rPr>
                <a:t>Kinetics</a:t>
              </a: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0" name="Google Shape;130;p19"/>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1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1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ttRV5ykP7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5400" b="0" i="0" u="none" strike="noStrike" cap="none">
                <a:solidFill>
                  <a:srgbClr val="C82E32"/>
                </a:solidFill>
                <a:latin typeface="Arial"/>
                <a:ea typeface="Arial"/>
                <a:cs typeface="Arial"/>
                <a:sym typeface="Arial"/>
              </a:rPr>
              <a:t>Chapter 1</a:t>
            </a:r>
            <a:r>
              <a:rPr lang="en-US" sz="5400"/>
              <a:t>2</a:t>
            </a:r>
            <a:r>
              <a:rPr lang="en-US" sz="5400" b="0" i="0" u="none" strike="noStrike" cap="none">
                <a:solidFill>
                  <a:srgbClr val="C82E32"/>
                </a:solidFill>
                <a:latin typeface="Arial"/>
                <a:ea typeface="Arial"/>
                <a:cs typeface="Arial"/>
                <a:sym typeface="Arial"/>
              </a:rPr>
              <a:t/>
            </a:r>
            <a:br>
              <a:rPr lang="en-US" sz="5400" b="0" i="0" u="none" strike="noStrike" cap="none">
                <a:solidFill>
                  <a:srgbClr val="C82E32"/>
                </a:solidFill>
                <a:latin typeface="Arial"/>
                <a:ea typeface="Arial"/>
                <a:cs typeface="Arial"/>
                <a:sym typeface="Arial"/>
              </a:rPr>
            </a:br>
            <a:r>
              <a:rPr lang="en-US" sz="6000" b="0" i="0" u="none" strike="noStrike" cap="none">
                <a:solidFill>
                  <a:srgbClr val="C82E32"/>
                </a:solidFill>
                <a:latin typeface="Arial"/>
                <a:ea typeface="Arial"/>
                <a:cs typeface="Arial"/>
                <a:sym typeface="Arial"/>
              </a:rPr>
              <a:t>Chemical</a:t>
            </a:r>
            <a:r>
              <a:rPr lang="en-US" sz="5400" b="0" i="0" u="none" strike="noStrike" cap="none">
                <a:solidFill>
                  <a:srgbClr val="C82E32"/>
                </a:solidFill>
                <a:latin typeface="Arial"/>
                <a:ea typeface="Arial"/>
                <a:cs typeface="Arial"/>
                <a:sym typeface="Arial"/>
              </a:rPr>
              <a:t> Kinetics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5"/>
          <p:cNvSpPr txBox="1">
            <a:spLocks noGrp="1"/>
          </p:cNvSpPr>
          <p:nvPr>
            <p:ph type="title"/>
          </p:nvPr>
        </p:nvSpPr>
        <p:spPr>
          <a:xfrm>
            <a:off x="685800" y="228600"/>
            <a:ext cx="7396800" cy="6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u="sng"/>
              <a:t>Practice Questions using data:</a:t>
            </a:r>
            <a:endParaRPr sz="3000" b="1" u="sng"/>
          </a:p>
        </p:txBody>
      </p:sp>
      <p:sp>
        <p:nvSpPr>
          <p:cNvPr id="343" name="Google Shape;343;p45"/>
          <p:cNvSpPr txBox="1">
            <a:spLocks noGrp="1"/>
          </p:cNvSpPr>
          <p:nvPr>
            <p:ph type="body" idx="1"/>
          </p:nvPr>
        </p:nvSpPr>
        <p:spPr>
          <a:xfrm>
            <a:off x="285750" y="1174975"/>
            <a:ext cx="85215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800" dirty="0">
                <a:solidFill>
                  <a:srgbClr val="000000"/>
                </a:solidFill>
              </a:rPr>
              <a:t>a.) Calculate the average rate of decomposition of N</a:t>
            </a:r>
            <a:r>
              <a:rPr lang="en-US" sz="2400" baseline="-25000" dirty="0">
                <a:solidFill>
                  <a:srgbClr val="000000"/>
                </a:solidFill>
              </a:rPr>
              <a:t>2</a:t>
            </a:r>
            <a:r>
              <a:rPr lang="en-US" sz="1800" dirty="0">
                <a:solidFill>
                  <a:srgbClr val="000000"/>
                </a:solidFill>
              </a:rPr>
              <a:t>O</a:t>
            </a:r>
            <a:r>
              <a:rPr lang="en-US" sz="2400" baseline="-25000" dirty="0">
                <a:solidFill>
                  <a:srgbClr val="000000"/>
                </a:solidFill>
              </a:rPr>
              <a:t>5(g)</a:t>
            </a:r>
            <a:r>
              <a:rPr lang="en-US" sz="1800" dirty="0">
                <a:solidFill>
                  <a:srgbClr val="000000"/>
                </a:solidFill>
              </a:rPr>
              <a:t> between </a:t>
            </a:r>
            <a:endParaRPr sz="1800" dirty="0">
              <a:solidFill>
                <a:srgbClr val="000000"/>
              </a:solidFill>
            </a:endParaRPr>
          </a:p>
          <a:p>
            <a:pPr marL="342900" lvl="0" indent="-139700" algn="l" rtl="0">
              <a:spcBef>
                <a:spcPts val="640"/>
              </a:spcBef>
              <a:spcAft>
                <a:spcPts val="0"/>
              </a:spcAft>
              <a:buNone/>
            </a:pPr>
            <a:r>
              <a:rPr lang="en-US" sz="1800" dirty="0">
                <a:solidFill>
                  <a:srgbClr val="000000"/>
                </a:solidFill>
              </a:rPr>
              <a:t>0 and 100 s. Use this rate to calculate the average rate of production of O</a:t>
            </a:r>
            <a:r>
              <a:rPr lang="en-US" sz="2400" baseline="-25000" dirty="0">
                <a:solidFill>
                  <a:srgbClr val="000000"/>
                </a:solidFill>
              </a:rPr>
              <a:t>2(g)</a:t>
            </a:r>
            <a:r>
              <a:rPr lang="en-US" sz="1800" dirty="0">
                <a:solidFill>
                  <a:srgbClr val="000000"/>
                </a:solidFill>
              </a:rPr>
              <a:t> over the same time period.</a:t>
            </a:r>
            <a:endParaRPr sz="1800" dirty="0">
              <a:solidFill>
                <a:srgbClr val="000000"/>
              </a:solidFill>
            </a:endParaRPr>
          </a:p>
          <a:p>
            <a:pPr marL="342900" lvl="0" indent="-139700" algn="l" rtl="0">
              <a:spcBef>
                <a:spcPts val="640"/>
              </a:spcBef>
              <a:spcAft>
                <a:spcPts val="0"/>
              </a:spcAft>
              <a:buNone/>
            </a:pPr>
            <a:endParaRPr sz="1800" dirty="0">
              <a:solidFill>
                <a:srgbClr val="000000"/>
              </a:solidFill>
            </a:endParaRPr>
          </a:p>
          <a:p>
            <a:pPr marL="342900" lvl="0" indent="-139700" algn="l" rtl="0">
              <a:spcBef>
                <a:spcPts val="640"/>
              </a:spcBef>
              <a:spcAft>
                <a:spcPts val="0"/>
              </a:spcAft>
              <a:buNone/>
            </a:pPr>
            <a:endParaRPr sz="1800" dirty="0">
              <a:solidFill>
                <a:srgbClr val="000000"/>
              </a:solidFill>
            </a:endParaRPr>
          </a:p>
          <a:p>
            <a:pPr marL="342900" lvl="0" indent="-139700" algn="l" rtl="0">
              <a:spcBef>
                <a:spcPts val="640"/>
              </a:spcBef>
              <a:spcAft>
                <a:spcPts val="0"/>
              </a:spcAft>
              <a:buNone/>
            </a:pPr>
            <a:endParaRPr sz="1800" dirty="0">
              <a:solidFill>
                <a:srgbClr val="000000"/>
              </a:solidFill>
            </a:endParaRPr>
          </a:p>
          <a:p>
            <a:pPr marL="342900" lvl="0" indent="-139700" algn="l" rtl="0">
              <a:spcBef>
                <a:spcPts val="640"/>
              </a:spcBef>
              <a:spcAft>
                <a:spcPts val="0"/>
              </a:spcAft>
              <a:buNone/>
            </a:pPr>
            <a:endParaRPr lang="en-US" sz="1800" dirty="0" smtClean="0">
              <a:solidFill>
                <a:srgbClr val="000000"/>
              </a:solidFill>
            </a:endParaRPr>
          </a:p>
          <a:p>
            <a:pPr marL="342900" lvl="0" indent="-139700" algn="l" rtl="0">
              <a:spcBef>
                <a:spcPts val="640"/>
              </a:spcBef>
              <a:spcAft>
                <a:spcPts val="0"/>
              </a:spcAft>
              <a:buNone/>
            </a:pPr>
            <a:r>
              <a:rPr lang="en-US" sz="1800" dirty="0" smtClean="0">
                <a:solidFill>
                  <a:srgbClr val="000000"/>
                </a:solidFill>
              </a:rPr>
              <a:t>b</a:t>
            </a:r>
            <a:r>
              <a:rPr lang="en-US" sz="1800" dirty="0">
                <a:solidFill>
                  <a:srgbClr val="000000"/>
                </a:solidFill>
              </a:rPr>
              <a:t>.) What would the average rate of production of NO</a:t>
            </a:r>
            <a:r>
              <a:rPr lang="en-US" sz="2400" baseline="-25000" dirty="0">
                <a:solidFill>
                  <a:srgbClr val="000000"/>
                </a:solidFill>
              </a:rPr>
              <a:t>2(g)</a:t>
            </a:r>
            <a:r>
              <a:rPr lang="en-US" sz="1800" dirty="0">
                <a:solidFill>
                  <a:srgbClr val="000000"/>
                </a:solidFill>
              </a:rPr>
              <a:t> be?</a:t>
            </a:r>
            <a:endParaRPr sz="1800" dirty="0">
              <a:solidFill>
                <a:srgbClr val="000000"/>
              </a:solidFill>
            </a:endParaRPr>
          </a:p>
        </p:txBody>
      </p:sp>
      <p:sp>
        <p:nvSpPr>
          <p:cNvPr id="344" name="Google Shape;344;p45"/>
          <p:cNvSpPr txBox="1">
            <a:spLocks noGrp="1"/>
          </p:cNvSpPr>
          <p:nvPr>
            <p:ph type="sldNum" idx="12"/>
          </p:nvPr>
        </p:nvSpPr>
        <p:spPr>
          <a:xfrm>
            <a:off x="7543757" y="437438"/>
            <a:ext cx="1077686" cy="594049"/>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2000" b="1" u="sng" dirty="0"/>
              <a:t>AVERAGE </a:t>
            </a:r>
            <a:r>
              <a:rPr lang="en-US" sz="2000" b="1" i="0" u="sng" strike="noStrike" cap="none" dirty="0">
                <a:solidFill>
                  <a:srgbClr val="C82E32"/>
                </a:solidFill>
              </a:rPr>
              <a:t>Reaction Rates </a:t>
            </a:r>
            <a:r>
              <a:rPr lang="en-US" sz="2000" b="1" i="0" u="sng" strike="noStrike" cap="none" dirty="0" smtClean="0">
                <a:solidFill>
                  <a:srgbClr val="C82E32"/>
                </a:solidFill>
              </a:rPr>
              <a:t>Practice Worksheet</a:t>
            </a:r>
            <a:endParaRPr sz="2000" b="1" u="sng" dirty="0"/>
          </a:p>
        </p:txBody>
      </p:sp>
      <p:sp>
        <p:nvSpPr>
          <p:cNvPr id="350" name="Google Shape;350;p46"/>
          <p:cNvSpPr txBox="1">
            <a:spLocks noGrp="1"/>
          </p:cNvSpPr>
          <p:nvPr>
            <p:ph type="body" idx="1"/>
          </p:nvPr>
        </p:nvSpPr>
        <p:spPr>
          <a:xfrm>
            <a:off x="3639325" y="1841491"/>
            <a:ext cx="5358600" cy="1244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dirty="0"/>
          </a:p>
          <a:p>
            <a:pPr marL="0" lvl="0" indent="0" algn="l" rtl="0">
              <a:spcBef>
                <a:spcPts val="0"/>
              </a:spcBef>
              <a:spcAft>
                <a:spcPts val="0"/>
              </a:spcAft>
              <a:buNone/>
            </a:pPr>
            <a:r>
              <a:rPr lang="en-US" sz="2400" dirty="0"/>
              <a:t>The </a:t>
            </a:r>
            <a:r>
              <a:rPr lang="en-US" sz="2400" b="1" u="sng" dirty="0">
                <a:solidFill>
                  <a:srgbClr val="00197D"/>
                </a:solidFill>
              </a:rPr>
              <a:t>average reaction rate</a:t>
            </a:r>
            <a:r>
              <a:rPr lang="en-US" sz="2400" b="1" dirty="0">
                <a:solidFill>
                  <a:srgbClr val="00197D"/>
                </a:solidFill>
              </a:rPr>
              <a:t> </a:t>
            </a:r>
            <a:r>
              <a:rPr lang="en-US" sz="2400" dirty="0"/>
              <a:t>over each interval is the change in concentration divided by the change in time.</a:t>
            </a:r>
            <a:endParaRPr sz="2400" dirty="0"/>
          </a:p>
          <a:p>
            <a:pPr marL="342900" marR="0" lvl="0" indent="-342900" algn="l" rtl="0">
              <a:lnSpc>
                <a:spcPct val="100000"/>
              </a:lnSpc>
              <a:spcBef>
                <a:spcPts val="0"/>
              </a:spcBef>
              <a:spcAft>
                <a:spcPts val="0"/>
              </a:spcAft>
              <a:buClr>
                <a:srgbClr val="C82E32"/>
              </a:buClr>
              <a:buFont typeface="Arial"/>
              <a:buNone/>
            </a:pPr>
            <a:endParaRPr sz="2400" dirty="0"/>
          </a:p>
        </p:txBody>
      </p:sp>
      <p:sp>
        <p:nvSpPr>
          <p:cNvPr id="351" name="Google Shape;351;p46"/>
          <p:cNvSpPr txBox="1"/>
          <p:nvPr/>
        </p:nvSpPr>
        <p:spPr>
          <a:xfrm>
            <a:off x="990600" y="1295400"/>
            <a:ext cx="71437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97D"/>
              </a:buClr>
              <a:buFont typeface="Arial"/>
              <a:buNone/>
            </a:pPr>
            <a:r>
              <a:rPr lang="en-US" sz="2400" b="1" i="0" u="none" strike="noStrike" cap="none">
                <a:solidFill>
                  <a:srgbClr val="00197D"/>
                </a:solidFill>
                <a:latin typeface="Arial"/>
                <a:ea typeface="Arial"/>
                <a:cs typeface="Arial"/>
                <a:sym typeface="Arial"/>
              </a:rPr>
              <a:t>C</a:t>
            </a:r>
            <a:r>
              <a:rPr lang="en-US" sz="2400" b="1" i="0" u="none" strike="noStrike" cap="none" baseline="-25000">
                <a:solidFill>
                  <a:srgbClr val="00197D"/>
                </a:solidFill>
                <a:latin typeface="Arial"/>
                <a:ea typeface="Arial"/>
                <a:cs typeface="Arial"/>
                <a:sym typeface="Arial"/>
              </a:rPr>
              <a:t>4</a:t>
            </a:r>
            <a:r>
              <a:rPr lang="en-US" sz="2400" b="1" i="0" u="none" strike="noStrike" cap="none">
                <a:solidFill>
                  <a:srgbClr val="00197D"/>
                </a:solidFill>
                <a:latin typeface="Arial"/>
                <a:ea typeface="Arial"/>
                <a:cs typeface="Arial"/>
                <a:sym typeface="Arial"/>
              </a:rPr>
              <a:t>H</a:t>
            </a:r>
            <a:r>
              <a:rPr lang="en-US" sz="2400" b="1" i="0" u="none" strike="noStrike" cap="none" baseline="-25000">
                <a:solidFill>
                  <a:srgbClr val="00197D"/>
                </a:solidFill>
                <a:latin typeface="Arial"/>
                <a:ea typeface="Arial"/>
                <a:cs typeface="Arial"/>
                <a:sym typeface="Arial"/>
              </a:rPr>
              <a:t>9</a:t>
            </a:r>
            <a:r>
              <a:rPr lang="en-US" sz="2400" b="1" i="0" u="none" strike="noStrike" cap="none">
                <a:solidFill>
                  <a:srgbClr val="00197D"/>
                </a:solidFill>
                <a:latin typeface="Arial"/>
                <a:ea typeface="Arial"/>
                <a:cs typeface="Arial"/>
                <a:sym typeface="Arial"/>
              </a:rPr>
              <a:t>Cl</a:t>
            </a:r>
            <a:r>
              <a:rPr lang="en-US" sz="2000" b="0" i="0" u="none" strike="noStrike" cap="none">
                <a:solidFill>
                  <a:srgbClr val="C82E32"/>
                </a:solidFill>
                <a:latin typeface="Arial"/>
                <a:ea typeface="Arial"/>
                <a:cs typeface="Arial"/>
                <a:sym typeface="Arial"/>
              </a:rPr>
              <a:t>(</a:t>
            </a:r>
            <a:r>
              <a:rPr lang="en-US" sz="2000" b="0" i="1" u="none" strike="noStrike" cap="none">
                <a:solidFill>
                  <a:srgbClr val="C82E32"/>
                </a:solidFill>
                <a:latin typeface="Arial"/>
                <a:ea typeface="Arial"/>
                <a:cs typeface="Arial"/>
                <a:sym typeface="Arial"/>
              </a:rPr>
              <a:t>aq</a:t>
            </a:r>
            <a:r>
              <a:rPr lang="en-US" sz="2000" b="0" i="0" u="none" strike="noStrike" cap="none">
                <a:solidFill>
                  <a:srgbClr val="C82E32"/>
                </a:solidFill>
                <a:latin typeface="Arial"/>
                <a:ea typeface="Arial"/>
                <a:cs typeface="Arial"/>
                <a:sym typeface="Arial"/>
              </a:rPr>
              <a:t>)</a:t>
            </a:r>
            <a:r>
              <a:rPr lang="en-US" sz="2400" b="0" i="0" u="none" strike="noStrike" cap="none">
                <a:solidFill>
                  <a:srgbClr val="C82E32"/>
                </a:solidFill>
                <a:latin typeface="Arial"/>
                <a:ea typeface="Arial"/>
                <a:cs typeface="Arial"/>
                <a:sym typeface="Arial"/>
              </a:rPr>
              <a:t> + H</a:t>
            </a:r>
            <a:r>
              <a:rPr lang="en-US" sz="2400" b="0" i="0" u="none" strike="noStrike" cap="none" baseline="-25000">
                <a:solidFill>
                  <a:srgbClr val="C82E32"/>
                </a:solidFill>
                <a:latin typeface="Arial"/>
                <a:ea typeface="Arial"/>
                <a:cs typeface="Arial"/>
                <a:sym typeface="Arial"/>
              </a:rPr>
              <a:t>2</a:t>
            </a:r>
            <a:r>
              <a:rPr lang="en-US" sz="2400" b="0" i="0" u="none" strike="noStrike" cap="none">
                <a:solidFill>
                  <a:srgbClr val="C82E32"/>
                </a:solidFill>
                <a:latin typeface="Arial"/>
                <a:ea typeface="Arial"/>
                <a:cs typeface="Arial"/>
                <a:sym typeface="Arial"/>
              </a:rPr>
              <a:t>O</a:t>
            </a:r>
            <a:r>
              <a:rPr lang="en-US" sz="2000" b="0" i="0" u="none" strike="noStrike" cap="none">
                <a:solidFill>
                  <a:srgbClr val="C82E32"/>
                </a:solidFill>
                <a:latin typeface="Arial"/>
                <a:ea typeface="Arial"/>
                <a:cs typeface="Arial"/>
                <a:sym typeface="Arial"/>
              </a:rPr>
              <a:t>(</a:t>
            </a:r>
            <a:r>
              <a:rPr lang="en-US" sz="2000" b="0" i="1" u="none" strike="noStrike" cap="none">
                <a:solidFill>
                  <a:srgbClr val="C82E32"/>
                </a:solidFill>
                <a:latin typeface="Arial"/>
                <a:ea typeface="Arial"/>
                <a:cs typeface="Arial"/>
                <a:sym typeface="Arial"/>
              </a:rPr>
              <a:t>l</a:t>
            </a:r>
            <a:r>
              <a:rPr lang="en-US" sz="2000" b="0" i="0" u="none" strike="noStrike" cap="none">
                <a:solidFill>
                  <a:srgbClr val="C82E32"/>
                </a:solidFill>
                <a:latin typeface="Arial"/>
                <a:ea typeface="Arial"/>
                <a:cs typeface="Arial"/>
                <a:sym typeface="Arial"/>
              </a:rPr>
              <a:t>)</a:t>
            </a:r>
            <a:r>
              <a:rPr lang="en-US" sz="2400" b="0" i="0" u="none" strike="noStrike" cap="none" baseline="-25000">
                <a:solidFill>
                  <a:srgbClr val="C82E32"/>
                </a:solidFill>
                <a:latin typeface="Arial"/>
                <a:ea typeface="Arial"/>
                <a:cs typeface="Arial"/>
                <a:sym typeface="Arial"/>
              </a:rPr>
              <a:t> </a:t>
            </a:r>
            <a:r>
              <a:rPr lang="en-US" sz="2400" b="0" i="0" u="none" strike="noStrike" cap="none">
                <a:solidFill>
                  <a:srgbClr val="C82E32"/>
                </a:solidFill>
                <a:latin typeface="Arial"/>
                <a:ea typeface="Arial"/>
                <a:cs typeface="Arial"/>
                <a:sym typeface="Arial"/>
              </a:rPr>
              <a:t>→ C</a:t>
            </a:r>
            <a:r>
              <a:rPr lang="en-US" sz="2400" b="0" i="0" u="none" strike="noStrike" cap="none" baseline="-25000">
                <a:solidFill>
                  <a:srgbClr val="C82E32"/>
                </a:solidFill>
                <a:latin typeface="Arial"/>
                <a:ea typeface="Arial"/>
                <a:cs typeface="Arial"/>
                <a:sym typeface="Arial"/>
              </a:rPr>
              <a:t>4</a:t>
            </a:r>
            <a:r>
              <a:rPr lang="en-US" sz="2400" b="0" i="0" u="none" strike="noStrike" cap="none">
                <a:solidFill>
                  <a:srgbClr val="C82E32"/>
                </a:solidFill>
                <a:latin typeface="Arial"/>
                <a:ea typeface="Arial"/>
                <a:cs typeface="Arial"/>
                <a:sym typeface="Arial"/>
              </a:rPr>
              <a:t>H</a:t>
            </a:r>
            <a:r>
              <a:rPr lang="en-US" sz="2400" b="0" i="0" u="none" strike="noStrike" cap="none" baseline="-25000">
                <a:solidFill>
                  <a:srgbClr val="C82E32"/>
                </a:solidFill>
                <a:latin typeface="Arial"/>
                <a:ea typeface="Arial"/>
                <a:cs typeface="Arial"/>
                <a:sym typeface="Arial"/>
              </a:rPr>
              <a:t>9</a:t>
            </a:r>
            <a:r>
              <a:rPr lang="en-US" sz="2400" b="0" i="0" u="none" strike="noStrike" cap="none">
                <a:solidFill>
                  <a:srgbClr val="C82E32"/>
                </a:solidFill>
                <a:latin typeface="Arial"/>
                <a:ea typeface="Arial"/>
                <a:cs typeface="Arial"/>
                <a:sym typeface="Arial"/>
              </a:rPr>
              <a:t>OH</a:t>
            </a:r>
            <a:r>
              <a:rPr lang="en-US" sz="2000" b="0" i="0" u="none" strike="noStrike" cap="none">
                <a:solidFill>
                  <a:srgbClr val="C82E32"/>
                </a:solidFill>
                <a:latin typeface="Arial"/>
                <a:ea typeface="Arial"/>
                <a:cs typeface="Arial"/>
                <a:sym typeface="Arial"/>
              </a:rPr>
              <a:t>(</a:t>
            </a:r>
            <a:r>
              <a:rPr lang="en-US" sz="2000" b="0" i="1" u="none" strike="noStrike" cap="none">
                <a:solidFill>
                  <a:srgbClr val="C82E32"/>
                </a:solidFill>
                <a:latin typeface="Arial"/>
                <a:ea typeface="Arial"/>
                <a:cs typeface="Arial"/>
                <a:sym typeface="Arial"/>
              </a:rPr>
              <a:t>aq</a:t>
            </a:r>
            <a:r>
              <a:rPr lang="en-US" sz="2000" b="0" i="0" u="none" strike="noStrike" cap="none">
                <a:solidFill>
                  <a:srgbClr val="C82E32"/>
                </a:solidFill>
                <a:latin typeface="Arial"/>
                <a:ea typeface="Arial"/>
                <a:cs typeface="Arial"/>
                <a:sym typeface="Arial"/>
              </a:rPr>
              <a:t>)</a:t>
            </a:r>
            <a:r>
              <a:rPr lang="en-US" sz="2400" b="0" i="0" u="none" strike="noStrike" cap="none">
                <a:solidFill>
                  <a:srgbClr val="C82E32"/>
                </a:solidFill>
                <a:latin typeface="Arial"/>
                <a:ea typeface="Arial"/>
                <a:cs typeface="Arial"/>
                <a:sym typeface="Arial"/>
              </a:rPr>
              <a:t> + HCl</a:t>
            </a:r>
            <a:r>
              <a:rPr lang="en-US" sz="2000" b="0" i="0" u="none" strike="noStrike" cap="none">
                <a:solidFill>
                  <a:srgbClr val="C82E32"/>
                </a:solidFill>
                <a:latin typeface="Arial"/>
                <a:ea typeface="Arial"/>
                <a:cs typeface="Arial"/>
                <a:sym typeface="Arial"/>
              </a:rPr>
              <a:t>(</a:t>
            </a:r>
            <a:r>
              <a:rPr lang="en-US" sz="2000" b="0" i="1" u="none" strike="noStrike" cap="none">
                <a:solidFill>
                  <a:srgbClr val="C82E32"/>
                </a:solidFill>
                <a:latin typeface="Arial"/>
                <a:ea typeface="Arial"/>
                <a:cs typeface="Arial"/>
                <a:sym typeface="Arial"/>
              </a:rPr>
              <a:t>aq</a:t>
            </a:r>
            <a:r>
              <a:rPr lang="en-US" sz="2000" b="0" i="0" u="none" strike="noStrike" cap="none">
                <a:solidFill>
                  <a:srgbClr val="C82E32"/>
                </a:solidFill>
                <a:latin typeface="Arial"/>
                <a:ea typeface="Arial"/>
                <a:cs typeface="Arial"/>
                <a:sym typeface="Arial"/>
              </a:rPr>
              <a:t>)</a:t>
            </a:r>
            <a:r>
              <a:rPr lang="en-US" sz="2400" b="0" i="0" u="none" strike="noStrike" cap="none">
                <a:solidFill>
                  <a:srgbClr val="C82E32"/>
                </a:solidFill>
                <a:latin typeface="Arial"/>
                <a:ea typeface="Arial"/>
                <a:cs typeface="Arial"/>
                <a:sym typeface="Arial"/>
              </a:rPr>
              <a:t> </a:t>
            </a:r>
            <a:endParaRPr/>
          </a:p>
        </p:txBody>
      </p:sp>
      <p:pic>
        <p:nvPicPr>
          <p:cNvPr id="352" name="Google Shape;352;p46" descr="14_T01b"/>
          <p:cNvPicPr preferRelativeResize="0">
            <a:picLocks noGrp="1"/>
          </p:cNvPicPr>
          <p:nvPr>
            <p:ph type="body" idx="1"/>
          </p:nvPr>
        </p:nvPicPr>
        <p:blipFill rotWithShape="1">
          <a:blip r:embed="rId3">
            <a:alphaModFix/>
          </a:blip>
          <a:srcRect/>
          <a:stretch/>
        </p:blipFill>
        <p:spPr>
          <a:xfrm>
            <a:off x="263425" y="2143325"/>
            <a:ext cx="3375900" cy="3589200"/>
          </a:xfrm>
          <a:prstGeom prst="rect">
            <a:avLst/>
          </a:prstGeom>
          <a:noFill/>
          <a:ln>
            <a:noFill/>
          </a:ln>
        </p:spPr>
      </p:pic>
      <p:sp>
        <p:nvSpPr>
          <p:cNvPr id="353" name="Google Shape;353;p46"/>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11</a:t>
            </a:fld>
            <a:endParaRPr/>
          </a:p>
        </p:txBody>
      </p:sp>
      <p:grpSp>
        <p:nvGrpSpPr>
          <p:cNvPr id="354" name="Google Shape;354;p46"/>
          <p:cNvGrpSpPr/>
          <p:nvPr/>
        </p:nvGrpSpPr>
        <p:grpSpPr>
          <a:xfrm>
            <a:off x="4203700" y="3766937"/>
            <a:ext cx="2854313" cy="1284479"/>
            <a:chOff x="304800" y="5859462"/>
            <a:chExt cx="2854313" cy="509108"/>
          </a:xfrm>
        </p:grpSpPr>
        <p:sp>
          <p:nvSpPr>
            <p:cNvPr id="355" name="Google Shape;355;p46"/>
            <p:cNvSpPr txBox="1"/>
            <p:nvPr/>
          </p:nvSpPr>
          <p:spPr>
            <a:xfrm>
              <a:off x="304800" y="5859462"/>
              <a:ext cx="10905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2400" b="0" i="0" u="none" dirty="0">
                  <a:latin typeface="Arial"/>
                  <a:ea typeface="Arial"/>
                  <a:cs typeface="Arial"/>
                  <a:sym typeface="Arial"/>
                </a:rPr>
                <a:t>Rate =</a:t>
              </a:r>
              <a:endParaRPr dirty="0"/>
            </a:p>
          </p:txBody>
        </p:sp>
        <p:grpSp>
          <p:nvGrpSpPr>
            <p:cNvPr id="356" name="Google Shape;356;p46"/>
            <p:cNvGrpSpPr/>
            <p:nvPr/>
          </p:nvGrpSpPr>
          <p:grpSpPr>
            <a:xfrm>
              <a:off x="1345196" y="5879870"/>
              <a:ext cx="1813917" cy="488700"/>
              <a:chOff x="1996071" y="5789382"/>
              <a:chExt cx="1813917" cy="488700"/>
            </a:xfrm>
          </p:grpSpPr>
          <p:sp>
            <p:nvSpPr>
              <p:cNvPr id="357" name="Google Shape;357;p46"/>
              <p:cNvSpPr txBox="1"/>
              <p:nvPr/>
            </p:nvSpPr>
            <p:spPr>
              <a:xfrm>
                <a:off x="1996071" y="5789382"/>
                <a:ext cx="1813917" cy="48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197D"/>
                  </a:buClr>
                  <a:buFont typeface="Arial"/>
                  <a:buNone/>
                </a:pPr>
                <a:r>
                  <a:rPr lang="en-US" sz="2400" b="0" i="0" u="none" dirty="0">
                    <a:solidFill>
                      <a:srgbClr val="FF0000"/>
                    </a:solidFill>
                    <a:latin typeface="Arial"/>
                    <a:ea typeface="Arial"/>
                    <a:cs typeface="Arial"/>
                    <a:sym typeface="Arial"/>
                  </a:rPr>
                  <a:t>-</a:t>
                </a:r>
                <a:r>
                  <a:rPr lang="en-US" sz="2400" b="0" i="0" u="none" dirty="0">
                    <a:solidFill>
                      <a:srgbClr val="FF0000"/>
                    </a:solidFill>
                    <a:latin typeface="Noto Sans Symbols"/>
                    <a:ea typeface="Noto Sans Symbols"/>
                    <a:cs typeface="Noto Sans Symbols"/>
                    <a:sym typeface="Noto Sans Symbols"/>
                  </a:rPr>
                  <a:t>Δ</a:t>
                </a:r>
                <a:r>
                  <a:rPr lang="en-US" sz="2400" b="0" i="0" u="none" dirty="0">
                    <a:solidFill>
                      <a:srgbClr val="FF0000"/>
                    </a:solidFill>
                    <a:latin typeface="Arial"/>
                    <a:ea typeface="Arial"/>
                    <a:cs typeface="Arial"/>
                    <a:sym typeface="Arial"/>
                  </a:rPr>
                  <a:t>[C</a:t>
                </a:r>
                <a:r>
                  <a:rPr lang="en-US" sz="2400" b="0" i="0" u="none" baseline="-25000" dirty="0">
                    <a:solidFill>
                      <a:srgbClr val="FF0000"/>
                    </a:solidFill>
                    <a:latin typeface="Arial"/>
                    <a:ea typeface="Arial"/>
                    <a:cs typeface="Arial"/>
                    <a:sym typeface="Arial"/>
                  </a:rPr>
                  <a:t>4</a:t>
                </a:r>
                <a:r>
                  <a:rPr lang="en-US" sz="2400" b="0" i="0" u="none" dirty="0">
                    <a:solidFill>
                      <a:srgbClr val="FF0000"/>
                    </a:solidFill>
                    <a:latin typeface="Arial"/>
                    <a:ea typeface="Arial"/>
                    <a:cs typeface="Arial"/>
                    <a:sym typeface="Arial"/>
                  </a:rPr>
                  <a:t>H</a:t>
                </a:r>
                <a:r>
                  <a:rPr lang="en-US" sz="2400" b="0" i="0" u="none" baseline="-25000" dirty="0">
                    <a:solidFill>
                      <a:srgbClr val="FF0000"/>
                    </a:solidFill>
                    <a:latin typeface="Arial"/>
                    <a:ea typeface="Arial"/>
                    <a:cs typeface="Arial"/>
                    <a:sym typeface="Arial"/>
                  </a:rPr>
                  <a:t>9</a:t>
                </a:r>
                <a:r>
                  <a:rPr lang="en-US" sz="2400" b="0" i="0" u="none" dirty="0">
                    <a:solidFill>
                      <a:srgbClr val="FF0000"/>
                    </a:solidFill>
                    <a:latin typeface="Arial"/>
                    <a:ea typeface="Arial"/>
                    <a:cs typeface="Arial"/>
                    <a:sym typeface="Arial"/>
                  </a:rPr>
                  <a:t>Cl]</a:t>
                </a:r>
                <a:endParaRPr sz="2400" b="0" i="0" u="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197D"/>
                  </a:buClr>
                  <a:buFont typeface="Arial"/>
                  <a:buNone/>
                </a:pPr>
                <a:endParaRPr sz="2400" dirty="0">
                  <a:solidFill>
                    <a:srgbClr val="FF0000"/>
                  </a:solidFill>
                </a:endParaRPr>
              </a:p>
              <a:p>
                <a:pPr marL="0" marR="0" lvl="0" indent="0" algn="ctr" rtl="0">
                  <a:lnSpc>
                    <a:spcPct val="100000"/>
                  </a:lnSpc>
                  <a:spcBef>
                    <a:spcPts val="0"/>
                  </a:spcBef>
                  <a:spcAft>
                    <a:spcPts val="0"/>
                  </a:spcAft>
                  <a:buClr>
                    <a:srgbClr val="00197D"/>
                  </a:buClr>
                  <a:buFont typeface="Noto Sans Symbols"/>
                  <a:buNone/>
                </a:pPr>
                <a:r>
                  <a:rPr lang="en-US" sz="2400" b="0" i="0" u="none" dirty="0" err="1">
                    <a:solidFill>
                      <a:srgbClr val="FF0000"/>
                    </a:solidFill>
                    <a:latin typeface="Noto Sans Symbols"/>
                    <a:ea typeface="Noto Sans Symbols"/>
                    <a:cs typeface="Noto Sans Symbols"/>
                    <a:sym typeface="Noto Sans Symbols"/>
                  </a:rPr>
                  <a:t>Δ</a:t>
                </a:r>
                <a:r>
                  <a:rPr lang="en-US" sz="2400" b="0" i="1" u="none" dirty="0" err="1">
                    <a:solidFill>
                      <a:srgbClr val="FF0000"/>
                    </a:solidFill>
                    <a:latin typeface="Arial"/>
                    <a:ea typeface="Arial"/>
                    <a:cs typeface="Arial"/>
                    <a:sym typeface="Arial"/>
                  </a:rPr>
                  <a:t>t</a:t>
                </a:r>
                <a:endParaRPr dirty="0">
                  <a:solidFill>
                    <a:srgbClr val="FF0000"/>
                  </a:solidFill>
                </a:endParaRPr>
              </a:p>
            </p:txBody>
          </p:sp>
          <p:cxnSp>
            <p:nvCxnSpPr>
              <p:cNvPr id="358" name="Google Shape;358;p46"/>
              <p:cNvCxnSpPr/>
              <p:nvPr/>
            </p:nvCxnSpPr>
            <p:spPr>
              <a:xfrm>
                <a:off x="2133588" y="6080950"/>
                <a:ext cx="1676400" cy="0"/>
              </a:xfrm>
              <a:prstGeom prst="straightConnector1">
                <a:avLst/>
              </a:prstGeom>
              <a:noFill/>
              <a:ln w="22225" cap="flat" cmpd="sng">
                <a:solidFill>
                  <a:srgbClr val="C82E32"/>
                </a:solidFill>
                <a:prstDash val="solid"/>
                <a:miter lim="8000"/>
                <a:headEnd type="none" w="sm" len="sm"/>
                <a:tailEnd type="none" w="sm" len="sm"/>
              </a:ln>
            </p:spPr>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164104" y="250446"/>
            <a:ext cx="8634496"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u="sng" dirty="0">
                <a:solidFill>
                  <a:schemeClr val="tx1"/>
                </a:solidFill>
              </a:rPr>
              <a:t>THE RATE </a:t>
            </a:r>
            <a:r>
              <a:rPr lang="en-US" sz="2800" b="1" u="sng" dirty="0" smtClean="0">
                <a:solidFill>
                  <a:schemeClr val="tx1"/>
                </a:solidFill>
              </a:rPr>
              <a:t>LAW: uses INITIAL </a:t>
            </a:r>
            <a:r>
              <a:rPr lang="en-US" sz="2800" b="1" u="sng" dirty="0">
                <a:solidFill>
                  <a:schemeClr val="tx1"/>
                </a:solidFill>
              </a:rPr>
              <a:t>RATES DATA</a:t>
            </a:r>
            <a:endParaRPr sz="2800" b="1" u="sng" dirty="0">
              <a:solidFill>
                <a:schemeClr val="tx1"/>
              </a:solidFill>
            </a:endParaRPr>
          </a:p>
        </p:txBody>
      </p:sp>
      <p:sp>
        <p:nvSpPr>
          <p:cNvPr id="373" name="Google Shape;373;p48"/>
          <p:cNvSpPr txBox="1"/>
          <p:nvPr/>
        </p:nvSpPr>
        <p:spPr>
          <a:xfrm>
            <a:off x="164104" y="1598749"/>
            <a:ext cx="8838494" cy="495288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rgbClr val="C82E32"/>
              </a:buClr>
              <a:buFont typeface="Arial" panose="020B0604020202020204" pitchFamily="34" charset="0"/>
              <a:buChar char="•"/>
            </a:pPr>
            <a:r>
              <a:rPr lang="en-US" sz="3200" b="1" u="sng" dirty="0">
                <a:solidFill>
                  <a:srgbClr val="FF0000"/>
                </a:solidFill>
              </a:rPr>
              <a:t>Time is not involved </a:t>
            </a:r>
            <a:r>
              <a:rPr lang="en-US" sz="3200" b="1" dirty="0"/>
              <a:t>in these calculations.</a:t>
            </a:r>
          </a:p>
          <a:p>
            <a:pPr marL="342900" lvl="0" indent="-342900" algn="l" rtl="0">
              <a:spcBef>
                <a:spcPts val="0"/>
              </a:spcBef>
              <a:spcAft>
                <a:spcPts val="0"/>
              </a:spcAft>
              <a:buClr>
                <a:srgbClr val="C82E32"/>
              </a:buClr>
              <a:buFont typeface="Arial"/>
              <a:buNone/>
            </a:pPr>
            <a:endParaRPr lang="en-US" sz="3200" b="1" dirty="0"/>
          </a:p>
          <a:p>
            <a:pPr marL="457200" lvl="0" indent="-457200" algn="l" rtl="0">
              <a:spcBef>
                <a:spcPts val="0"/>
              </a:spcBef>
              <a:spcAft>
                <a:spcPts val="0"/>
              </a:spcAft>
              <a:buClr>
                <a:srgbClr val="C82E32"/>
              </a:buClr>
              <a:buFont typeface="Arial" panose="020B0604020202020204" pitchFamily="34" charset="0"/>
              <a:buChar char="•"/>
            </a:pPr>
            <a:r>
              <a:rPr lang="en-US" sz="3200" b="1" dirty="0"/>
              <a:t>Each reaction has its own equation </a:t>
            </a:r>
            <a:endParaRPr sz="3200" b="1" dirty="0"/>
          </a:p>
          <a:p>
            <a:pPr marL="342900" lvl="0" indent="-342900" algn="l" rtl="0">
              <a:spcBef>
                <a:spcPts val="0"/>
              </a:spcBef>
              <a:spcAft>
                <a:spcPts val="0"/>
              </a:spcAft>
              <a:buClr>
                <a:srgbClr val="C82E32"/>
              </a:buClr>
              <a:buFont typeface="Arial"/>
              <a:buNone/>
            </a:pPr>
            <a:r>
              <a:rPr lang="en-US" sz="3200" b="1" dirty="0" smtClean="0"/>
              <a:t>   that </a:t>
            </a:r>
            <a:r>
              <a:rPr lang="en-US" sz="3200" b="1" dirty="0"/>
              <a:t>gives its rate </a:t>
            </a:r>
            <a:r>
              <a:rPr lang="en-US" sz="3200" b="1" dirty="0" smtClean="0"/>
              <a:t>based on </a:t>
            </a:r>
            <a:r>
              <a:rPr lang="en-US" sz="3200" b="1" u="sng" dirty="0" smtClean="0">
                <a:solidFill>
                  <a:srgbClr val="FF0000"/>
                </a:solidFill>
              </a:rPr>
              <a:t>initial </a:t>
            </a:r>
            <a:r>
              <a:rPr lang="en-US" sz="3200" b="1" u="sng" dirty="0">
                <a:solidFill>
                  <a:srgbClr val="FF0000"/>
                </a:solidFill>
              </a:rPr>
              <a:t>reactant </a:t>
            </a:r>
            <a:r>
              <a:rPr lang="en-US" sz="3200" b="1" u="sng" dirty="0" smtClean="0">
                <a:solidFill>
                  <a:srgbClr val="FF0000"/>
                </a:solidFill>
              </a:rPr>
              <a:t>concentrations.</a:t>
            </a:r>
          </a:p>
          <a:p>
            <a:pPr marL="342900" lvl="0" indent="-342900" algn="l" rtl="0">
              <a:spcBef>
                <a:spcPts val="0"/>
              </a:spcBef>
              <a:spcAft>
                <a:spcPts val="0"/>
              </a:spcAft>
              <a:buClr>
                <a:srgbClr val="C82E32"/>
              </a:buClr>
              <a:buFont typeface="Arial"/>
              <a:buNone/>
            </a:pPr>
            <a:endParaRPr lang="en-US" sz="3200" b="1" u="sng" dirty="0">
              <a:solidFill>
                <a:srgbClr val="FF0000"/>
              </a:solidFill>
            </a:endParaRPr>
          </a:p>
          <a:p>
            <a:pPr marL="457200" lvl="0" indent="-457200" algn="l" rtl="0">
              <a:spcBef>
                <a:spcPts val="0"/>
              </a:spcBef>
              <a:spcAft>
                <a:spcPts val="0"/>
              </a:spcAft>
              <a:buClr>
                <a:srgbClr val="C82E32"/>
              </a:buClr>
              <a:buFont typeface="Arial" panose="020B0604020202020204" pitchFamily="34" charset="0"/>
              <a:buChar char="•"/>
            </a:pPr>
            <a:r>
              <a:rPr lang="en-US" sz="3200" b="1" u="sng" dirty="0" smtClean="0">
                <a:solidFill>
                  <a:schemeClr val="tx1"/>
                </a:solidFill>
              </a:rPr>
              <a:t>It can give the speed of the </a:t>
            </a:r>
            <a:r>
              <a:rPr lang="en-US" sz="3200" b="1" u="sng" dirty="0" err="1" smtClean="0">
                <a:solidFill>
                  <a:schemeClr val="tx1"/>
                </a:solidFill>
              </a:rPr>
              <a:t>rx</a:t>
            </a:r>
            <a:r>
              <a:rPr lang="en-US" sz="3200" b="1" u="sng" dirty="0" smtClean="0">
                <a:solidFill>
                  <a:schemeClr val="tx1"/>
                </a:solidFill>
              </a:rPr>
              <a:t> at a </a:t>
            </a:r>
            <a:r>
              <a:rPr lang="en-US" sz="3200" b="1" u="sng" dirty="0" smtClean="0">
                <a:solidFill>
                  <a:srgbClr val="FF0000"/>
                </a:solidFill>
              </a:rPr>
              <a:t>given moment in time.</a:t>
            </a:r>
          </a:p>
          <a:p>
            <a:pPr marL="342900" lvl="0" indent="-342900" algn="l" rtl="0">
              <a:spcBef>
                <a:spcPts val="0"/>
              </a:spcBef>
              <a:spcAft>
                <a:spcPts val="0"/>
              </a:spcAft>
              <a:buClr>
                <a:srgbClr val="C82E32"/>
              </a:buClr>
              <a:buFont typeface="Arial"/>
              <a:buNone/>
            </a:pPr>
            <a:endParaRPr lang="en-US" sz="3200" b="1" u="sng" dirty="0">
              <a:solidFill>
                <a:srgbClr val="FF0000"/>
              </a:solidFill>
            </a:endParaRPr>
          </a:p>
          <a:p>
            <a:pPr marL="342900" lvl="0" indent="-342900" algn="l" rtl="0">
              <a:spcBef>
                <a:spcPts val="0"/>
              </a:spcBef>
              <a:spcAft>
                <a:spcPts val="0"/>
              </a:spcAft>
              <a:buClr>
                <a:srgbClr val="C82E32"/>
              </a:buClr>
              <a:buFont typeface="Arial"/>
              <a:buNone/>
            </a:pPr>
            <a:endParaRPr lang="en-US" sz="3200" b="1" u="sng" dirty="0">
              <a:solidFill>
                <a:srgbClr val="FF0000"/>
              </a:solidFill>
            </a:endParaRPr>
          </a:p>
          <a:p>
            <a:pPr marL="342900" lvl="0" indent="-342900" algn="l" rtl="0">
              <a:spcBef>
                <a:spcPts val="0"/>
              </a:spcBef>
              <a:spcAft>
                <a:spcPts val="0"/>
              </a:spcAft>
              <a:buClr>
                <a:srgbClr val="C82E32"/>
              </a:buClr>
              <a:buFont typeface="Arial"/>
              <a:buNone/>
            </a:pPr>
            <a:endParaRPr sz="3200" b="1" u="sng" dirty="0"/>
          </a:p>
          <a:p>
            <a:pPr marL="0" lvl="0" indent="0" algn="l" rtl="0">
              <a:spcBef>
                <a:spcPts val="0"/>
              </a:spcBef>
              <a:spcAft>
                <a:spcPts val="0"/>
              </a:spcAft>
              <a:buNone/>
            </a:pPr>
            <a:endParaRPr dirty="0"/>
          </a:p>
        </p:txBody>
      </p:sp>
      <p:sp>
        <p:nvSpPr>
          <p:cNvPr id="374" name="Google Shape;374;p48"/>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p:nvPr/>
        </p:nvSpPr>
        <p:spPr>
          <a:xfrm>
            <a:off x="2027000" y="141275"/>
            <a:ext cx="5817900" cy="51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800" b="1" u="sng">
                <a:solidFill>
                  <a:schemeClr val="dk1"/>
                </a:solidFill>
              </a:rPr>
              <a:t>Calculating </a:t>
            </a:r>
            <a:r>
              <a:rPr lang="en-US" sz="2800" b="1" i="0" u="sng">
                <a:solidFill>
                  <a:schemeClr val="dk1"/>
                </a:solidFill>
                <a:latin typeface="Arial"/>
                <a:ea typeface="Arial"/>
                <a:cs typeface="Arial"/>
                <a:sym typeface="Arial"/>
              </a:rPr>
              <a:t>The Initial Rate Law</a:t>
            </a:r>
            <a:endParaRPr b="1" u="sng"/>
          </a:p>
        </p:txBody>
      </p:sp>
      <p:sp>
        <p:nvSpPr>
          <p:cNvPr id="380" name="Google Shape;380;p49"/>
          <p:cNvSpPr txBox="1"/>
          <p:nvPr/>
        </p:nvSpPr>
        <p:spPr>
          <a:xfrm>
            <a:off x="76200" y="660275"/>
            <a:ext cx="8991600" cy="118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dirty="0">
                <a:solidFill>
                  <a:schemeClr val="dk1"/>
                </a:solidFill>
                <a:latin typeface="Arial"/>
                <a:ea typeface="Arial"/>
                <a:cs typeface="Arial"/>
                <a:sym typeface="Arial"/>
              </a:rPr>
              <a:t>The </a:t>
            </a:r>
            <a:r>
              <a:rPr lang="en-US" sz="2400" b="1" i="1" u="sng" dirty="0">
                <a:solidFill>
                  <a:srgbClr val="FF0000"/>
                </a:solidFill>
                <a:latin typeface="Arial"/>
                <a:ea typeface="Arial"/>
                <a:cs typeface="Arial"/>
                <a:sym typeface="Arial"/>
              </a:rPr>
              <a:t>rate law</a:t>
            </a:r>
            <a:r>
              <a:rPr lang="en-US" sz="2400" b="1" i="0" u="sng" dirty="0">
                <a:solidFill>
                  <a:srgbClr val="FF0000"/>
                </a:solidFill>
              </a:rPr>
              <a:t> </a:t>
            </a:r>
            <a:r>
              <a:rPr lang="en-US" sz="2400" b="0" i="0" u="none" dirty="0">
                <a:solidFill>
                  <a:schemeClr val="dk1"/>
                </a:solidFill>
                <a:latin typeface="Arial"/>
                <a:ea typeface="Arial"/>
                <a:cs typeface="Arial"/>
                <a:sym typeface="Arial"/>
              </a:rPr>
              <a:t>expresses the mathematical relationship </a:t>
            </a:r>
            <a:r>
              <a:rPr lang="en-US" sz="2400" dirty="0">
                <a:solidFill>
                  <a:schemeClr val="dk1"/>
                </a:solidFill>
              </a:rPr>
              <a:t>between</a:t>
            </a:r>
            <a:r>
              <a:rPr lang="en-US" sz="2400" b="0" i="0" u="none" dirty="0">
                <a:solidFill>
                  <a:schemeClr val="dk1"/>
                </a:solidFill>
                <a:latin typeface="Arial"/>
                <a:ea typeface="Arial"/>
                <a:cs typeface="Arial"/>
                <a:sym typeface="Arial"/>
              </a:rPr>
              <a:t> rate of a reaction </a:t>
            </a:r>
            <a:r>
              <a:rPr lang="en-US" sz="2400" dirty="0">
                <a:solidFill>
                  <a:schemeClr val="dk1"/>
                </a:solidFill>
              </a:rPr>
              <a:t>and</a:t>
            </a:r>
            <a:r>
              <a:rPr lang="en-US" sz="2400" b="0" i="0" u="none" dirty="0">
                <a:solidFill>
                  <a:schemeClr val="dk1"/>
                </a:solidFill>
                <a:latin typeface="Arial"/>
                <a:ea typeface="Arial"/>
                <a:cs typeface="Arial"/>
                <a:sym typeface="Arial"/>
              </a:rPr>
              <a:t> concentrations of the reactants</a:t>
            </a:r>
            <a:r>
              <a:rPr lang="en-US" sz="2400" dirty="0">
                <a:solidFill>
                  <a:schemeClr val="dk1"/>
                </a:solidFill>
              </a:rPr>
              <a:t>. </a:t>
            </a:r>
            <a:r>
              <a:rPr lang="en-US" sz="2400" b="1" u="sng" dirty="0">
                <a:solidFill>
                  <a:srgbClr val="FF0000"/>
                </a:solidFill>
              </a:rPr>
              <a:t>The products and time play no role in the calculations!!!</a:t>
            </a:r>
            <a:endParaRPr b="1" u="sng" dirty="0">
              <a:solidFill>
                <a:srgbClr val="FF0000"/>
              </a:solidFill>
            </a:endParaRPr>
          </a:p>
        </p:txBody>
      </p:sp>
      <p:grpSp>
        <p:nvGrpSpPr>
          <p:cNvPr id="381" name="Google Shape;381;p49"/>
          <p:cNvGrpSpPr/>
          <p:nvPr/>
        </p:nvGrpSpPr>
        <p:grpSpPr>
          <a:xfrm>
            <a:off x="1925775" y="2133600"/>
            <a:ext cx="4259100" cy="457200"/>
            <a:chOff x="1925775" y="3962400"/>
            <a:chExt cx="4259100" cy="457200"/>
          </a:xfrm>
        </p:grpSpPr>
        <p:sp>
          <p:nvSpPr>
            <p:cNvPr id="382" name="Google Shape;382;p49"/>
            <p:cNvSpPr txBox="1"/>
            <p:nvPr/>
          </p:nvSpPr>
          <p:spPr>
            <a:xfrm>
              <a:off x="1925775" y="3962400"/>
              <a:ext cx="42591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1" u="none">
                  <a:solidFill>
                    <a:srgbClr val="FF0000"/>
                  </a:solidFill>
                  <a:latin typeface="Arial"/>
                  <a:ea typeface="Arial"/>
                  <a:cs typeface="Arial"/>
                  <a:sym typeface="Arial"/>
                </a:rPr>
                <a:t>a</a:t>
              </a:r>
              <a:r>
                <a:rPr lang="en-US" sz="2400" b="1" i="0" u="none">
                  <a:solidFill>
                    <a:srgbClr val="FF0000"/>
                  </a:solidFill>
                  <a:latin typeface="Arial"/>
                  <a:ea typeface="Arial"/>
                  <a:cs typeface="Arial"/>
                  <a:sym typeface="Arial"/>
                </a:rPr>
                <a:t>A + </a:t>
              </a:r>
              <a:r>
                <a:rPr lang="en-US" sz="2400" b="1" i="1" u="none">
                  <a:solidFill>
                    <a:srgbClr val="FF0000"/>
                  </a:solidFill>
                  <a:latin typeface="Arial"/>
                  <a:ea typeface="Arial"/>
                  <a:cs typeface="Arial"/>
                  <a:sym typeface="Arial"/>
                </a:rPr>
                <a:t>b</a:t>
              </a:r>
              <a:r>
                <a:rPr lang="en-US" sz="2400" b="1" i="0" u="none">
                  <a:solidFill>
                    <a:srgbClr val="FF0000"/>
                  </a:solidFill>
                  <a:latin typeface="Arial"/>
                  <a:ea typeface="Arial"/>
                  <a:cs typeface="Arial"/>
                  <a:sym typeface="Arial"/>
                </a:rPr>
                <a:t>B          </a:t>
              </a:r>
              <a:r>
                <a:rPr lang="en-US" sz="2400" b="1" i="1">
                  <a:solidFill>
                    <a:srgbClr val="FF0000"/>
                  </a:solidFill>
                </a:rPr>
                <a:t>products</a:t>
              </a:r>
              <a:endParaRPr b="1">
                <a:solidFill>
                  <a:srgbClr val="FF0000"/>
                </a:solidFill>
              </a:endParaRPr>
            </a:p>
          </p:txBody>
        </p:sp>
        <p:cxnSp>
          <p:nvCxnSpPr>
            <p:cNvPr id="383" name="Google Shape;383;p49"/>
            <p:cNvCxnSpPr/>
            <p:nvPr/>
          </p:nvCxnSpPr>
          <p:spPr>
            <a:xfrm>
              <a:off x="3267450" y="4191000"/>
              <a:ext cx="660300" cy="0"/>
            </a:xfrm>
            <a:prstGeom prst="straightConnector1">
              <a:avLst/>
            </a:prstGeom>
            <a:noFill/>
            <a:ln w="28575" cap="flat" cmpd="sng">
              <a:solidFill>
                <a:schemeClr val="dk1"/>
              </a:solidFill>
              <a:prstDash val="solid"/>
              <a:miter lim="8000"/>
              <a:headEnd type="none" w="sm" len="sm"/>
              <a:tailEnd type="triangle" w="med" len="med"/>
            </a:ln>
          </p:spPr>
        </p:cxnSp>
      </p:grpSp>
      <p:sp>
        <p:nvSpPr>
          <p:cNvPr id="384" name="Google Shape;384;p49"/>
          <p:cNvSpPr txBox="1"/>
          <p:nvPr/>
        </p:nvSpPr>
        <p:spPr>
          <a:xfrm>
            <a:off x="1816043" y="2760625"/>
            <a:ext cx="36525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400" b="1" i="0" u="none">
                <a:solidFill>
                  <a:srgbClr val="FF0000"/>
                </a:solidFill>
                <a:latin typeface="Arial"/>
                <a:ea typeface="Arial"/>
                <a:cs typeface="Arial"/>
                <a:sym typeface="Arial"/>
              </a:rPr>
              <a:t>Rate = </a:t>
            </a:r>
            <a:r>
              <a:rPr lang="en-US" sz="2400" b="1" i="1" u="none">
                <a:solidFill>
                  <a:srgbClr val="FF0000"/>
                </a:solidFill>
                <a:latin typeface="Arial"/>
                <a:ea typeface="Arial"/>
                <a:cs typeface="Arial"/>
                <a:sym typeface="Arial"/>
              </a:rPr>
              <a:t>k [A] </a:t>
            </a:r>
            <a:r>
              <a:rPr lang="en-US" sz="2400" b="1" i="1" u="none" baseline="30000">
                <a:solidFill>
                  <a:srgbClr val="FF0000"/>
                </a:solidFill>
                <a:latin typeface="Arial"/>
                <a:ea typeface="Arial"/>
                <a:cs typeface="Arial"/>
                <a:sym typeface="Arial"/>
              </a:rPr>
              <a:t>x </a:t>
            </a:r>
            <a:r>
              <a:rPr lang="en-US" sz="2400" b="1" i="1" u="none">
                <a:solidFill>
                  <a:srgbClr val="FF0000"/>
                </a:solidFill>
                <a:latin typeface="Arial"/>
                <a:ea typeface="Arial"/>
                <a:cs typeface="Arial"/>
                <a:sym typeface="Arial"/>
              </a:rPr>
              <a:t>[B] </a:t>
            </a:r>
            <a:r>
              <a:rPr lang="en-US" sz="2400" b="1" i="1" u="none" baseline="30000">
                <a:solidFill>
                  <a:srgbClr val="FF0000"/>
                </a:solidFill>
                <a:latin typeface="Arial"/>
                <a:ea typeface="Arial"/>
                <a:cs typeface="Arial"/>
                <a:sym typeface="Arial"/>
              </a:rPr>
              <a:t>y</a:t>
            </a:r>
            <a:r>
              <a:rPr lang="en-US" sz="2400" b="1" i="0" u="none">
                <a:solidFill>
                  <a:srgbClr val="FF0000"/>
                </a:solidFill>
                <a:latin typeface="Arial"/>
                <a:ea typeface="Arial"/>
                <a:cs typeface="Arial"/>
                <a:sym typeface="Arial"/>
              </a:rPr>
              <a:t> </a:t>
            </a:r>
            <a:endParaRPr b="1">
              <a:solidFill>
                <a:srgbClr val="FF0000"/>
              </a:solidFill>
            </a:endParaRPr>
          </a:p>
        </p:txBody>
      </p:sp>
      <p:sp>
        <p:nvSpPr>
          <p:cNvPr id="385" name="Google Shape;385;p49"/>
          <p:cNvSpPr txBox="1"/>
          <p:nvPr/>
        </p:nvSpPr>
        <p:spPr>
          <a:xfrm>
            <a:off x="148575" y="3275013"/>
            <a:ext cx="8663700" cy="22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FF0000"/>
                </a:solidFill>
              </a:rPr>
              <a:t>Rate</a:t>
            </a:r>
            <a:r>
              <a:rPr lang="en-US" sz="2400"/>
              <a:t> = </a:t>
            </a:r>
            <a:r>
              <a:rPr lang="en-US" sz="2400">
                <a:solidFill>
                  <a:srgbClr val="FF0000"/>
                </a:solidFill>
              </a:rPr>
              <a:t>Molarity /sec</a:t>
            </a:r>
            <a:endParaRPr sz="2400">
              <a:solidFill>
                <a:srgbClr val="FF0000"/>
              </a:solidFill>
            </a:endParaRPr>
          </a:p>
          <a:p>
            <a:pPr marL="0" lvl="0" indent="0" algn="l" rtl="0">
              <a:spcBef>
                <a:spcPts val="0"/>
              </a:spcBef>
              <a:spcAft>
                <a:spcPts val="0"/>
              </a:spcAft>
              <a:buNone/>
            </a:pPr>
            <a:r>
              <a:rPr lang="en-US" sz="2400" b="1" u="sng">
                <a:solidFill>
                  <a:srgbClr val="FF0000"/>
                </a:solidFill>
              </a:rPr>
              <a:t>k=</a:t>
            </a:r>
            <a:r>
              <a:rPr lang="en-US" sz="2400">
                <a:solidFill>
                  <a:srgbClr val="FF0000"/>
                </a:solidFill>
              </a:rPr>
              <a:t> </a:t>
            </a:r>
            <a:r>
              <a:rPr lang="en-US" sz="2200">
                <a:solidFill>
                  <a:srgbClr val="FF0000"/>
                </a:solidFill>
              </a:rPr>
              <a:t>rate constant</a:t>
            </a:r>
            <a:r>
              <a:rPr lang="en-US" sz="2200"/>
              <a:t> (varies with each reaction, temperature dependent) </a:t>
            </a:r>
            <a:endParaRPr sz="2200"/>
          </a:p>
          <a:p>
            <a:pPr marL="0" lvl="0" indent="0" algn="l" rtl="0">
              <a:spcBef>
                <a:spcPts val="0"/>
              </a:spcBef>
              <a:spcAft>
                <a:spcPts val="0"/>
              </a:spcAft>
              <a:buNone/>
            </a:pPr>
            <a:r>
              <a:rPr lang="en-US" sz="2400" b="1" u="sng">
                <a:solidFill>
                  <a:srgbClr val="FF0000"/>
                </a:solidFill>
              </a:rPr>
              <a:t>[A] [B]</a:t>
            </a:r>
            <a:r>
              <a:rPr lang="en-US" sz="2400"/>
              <a:t> = </a:t>
            </a:r>
            <a:r>
              <a:rPr lang="en-US" sz="2400">
                <a:solidFill>
                  <a:srgbClr val="FF0000"/>
                </a:solidFill>
              </a:rPr>
              <a:t>Concentrations of reactants</a:t>
            </a:r>
            <a:r>
              <a:rPr lang="en-US" sz="2400"/>
              <a:t> in  M (moles/liter)</a:t>
            </a:r>
            <a:endParaRPr sz="2400"/>
          </a:p>
          <a:p>
            <a:pPr marL="0" lvl="0" indent="0" algn="l" rtl="0">
              <a:spcBef>
                <a:spcPts val="0"/>
              </a:spcBef>
              <a:spcAft>
                <a:spcPts val="0"/>
              </a:spcAft>
              <a:buNone/>
            </a:pPr>
            <a:r>
              <a:rPr lang="en-US" sz="2400" b="1" u="sng">
                <a:solidFill>
                  <a:srgbClr val="FF0000"/>
                </a:solidFill>
              </a:rPr>
              <a:t>x and y</a:t>
            </a:r>
            <a:r>
              <a:rPr lang="en-US" sz="2400" b="1"/>
              <a:t> </a:t>
            </a:r>
            <a:r>
              <a:rPr lang="en-US" sz="2400"/>
              <a:t>= </a:t>
            </a:r>
            <a:r>
              <a:rPr lang="en-US" sz="2400">
                <a:solidFill>
                  <a:srgbClr val="FF0000"/>
                </a:solidFill>
              </a:rPr>
              <a:t>Values for the reaction order</a:t>
            </a:r>
            <a:r>
              <a:rPr lang="en-US" sz="2400"/>
              <a:t>. </a:t>
            </a:r>
            <a:endParaRPr sz="2400"/>
          </a:p>
          <a:p>
            <a:pPr marL="914400" lvl="0" indent="-381000" algn="l" rtl="0">
              <a:spcBef>
                <a:spcPts val="0"/>
              </a:spcBef>
              <a:spcAft>
                <a:spcPts val="0"/>
              </a:spcAft>
              <a:buSzPts val="2400"/>
              <a:buChar char="●"/>
            </a:pPr>
            <a:r>
              <a:rPr lang="en-US" sz="2400"/>
              <a:t>They tell us how important each of the reactants is in regard to speed.The higher the number the more value it has to overall speed.</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3000" b="1" u="sng">
                <a:solidFill>
                  <a:srgbClr val="FF0000"/>
                </a:solidFill>
              </a:rPr>
              <a:t>x does not equal a</a:t>
            </a:r>
            <a:r>
              <a:rPr lang="en-US" sz="3000" b="1"/>
              <a:t>  </a:t>
            </a:r>
            <a:r>
              <a:rPr lang="en-US" sz="3000"/>
              <a:t>and </a:t>
            </a:r>
            <a:r>
              <a:rPr lang="en-US" sz="3000" b="1" u="sng">
                <a:solidFill>
                  <a:srgbClr val="FF0000"/>
                </a:solidFill>
              </a:rPr>
              <a:t>y does not equal b</a:t>
            </a:r>
            <a:endParaRPr sz="3000" b="1" u="sng">
              <a:solidFill>
                <a:srgbClr val="FF0000"/>
              </a:solidFill>
            </a:endParaRPr>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386" name="Google Shape;386;p49"/>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aphicFrame>
        <p:nvGraphicFramePr>
          <p:cNvPr id="392" name="Google Shape;392;p50"/>
          <p:cNvGraphicFramePr/>
          <p:nvPr/>
        </p:nvGraphicFramePr>
        <p:xfrm>
          <a:off x="772000" y="2094925"/>
          <a:ext cx="7600000" cy="2194440"/>
        </p:xfrm>
        <a:graphic>
          <a:graphicData uri="http://schemas.openxmlformats.org/drawingml/2006/table">
            <a:tbl>
              <a:tblPr>
                <a:noFill/>
                <a:tableStyleId>{BC76473A-C42C-4234-9B69-ED7F7D815617}</a:tableStyleId>
              </a:tblPr>
              <a:tblGrid>
                <a:gridCol w="1900000">
                  <a:extLst>
                    <a:ext uri="{9D8B030D-6E8A-4147-A177-3AD203B41FA5}">
                      <a16:colId xmlns:a16="http://schemas.microsoft.com/office/drawing/2014/main" val="20000"/>
                    </a:ext>
                  </a:extLst>
                </a:gridCol>
                <a:gridCol w="1900000">
                  <a:extLst>
                    <a:ext uri="{9D8B030D-6E8A-4147-A177-3AD203B41FA5}">
                      <a16:colId xmlns:a16="http://schemas.microsoft.com/office/drawing/2014/main" val="20001"/>
                    </a:ext>
                  </a:extLst>
                </a:gridCol>
                <a:gridCol w="1705975">
                  <a:extLst>
                    <a:ext uri="{9D8B030D-6E8A-4147-A177-3AD203B41FA5}">
                      <a16:colId xmlns:a16="http://schemas.microsoft.com/office/drawing/2014/main" val="20002"/>
                    </a:ext>
                  </a:extLst>
                </a:gridCol>
                <a:gridCol w="20940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2400"/>
                        <a:t>Trial</a:t>
                      </a:r>
                      <a:endParaRPr sz="2400"/>
                    </a:p>
                  </a:txBody>
                  <a:tcPr marL="91425" marR="91425" marT="91425" marB="91425"/>
                </a:tc>
                <a:tc>
                  <a:txBody>
                    <a:bodyPr/>
                    <a:lstStyle/>
                    <a:p>
                      <a:pPr marL="0" lvl="0" indent="0" algn="ctr" rtl="0">
                        <a:spcBef>
                          <a:spcPts val="0"/>
                        </a:spcBef>
                        <a:spcAft>
                          <a:spcPts val="0"/>
                        </a:spcAft>
                        <a:buNone/>
                      </a:pPr>
                      <a:r>
                        <a:rPr lang="en-US" sz="2400"/>
                        <a:t>[A] M/S</a:t>
                      </a:r>
                      <a:endParaRPr sz="2400"/>
                    </a:p>
                  </a:txBody>
                  <a:tcPr marL="91425" marR="91425" marT="91425" marB="91425"/>
                </a:tc>
                <a:tc>
                  <a:txBody>
                    <a:bodyPr/>
                    <a:lstStyle/>
                    <a:p>
                      <a:pPr marL="0" lvl="0" indent="0" algn="ctr" rtl="0">
                        <a:spcBef>
                          <a:spcPts val="0"/>
                        </a:spcBef>
                        <a:spcAft>
                          <a:spcPts val="0"/>
                        </a:spcAft>
                        <a:buNone/>
                      </a:pPr>
                      <a:r>
                        <a:rPr lang="en-US" sz="2400"/>
                        <a:t>[B] M/S</a:t>
                      </a:r>
                      <a:endParaRPr sz="2400"/>
                    </a:p>
                  </a:txBody>
                  <a:tcPr marL="91425" marR="91425" marT="91425" marB="91425"/>
                </a:tc>
                <a:tc>
                  <a:txBody>
                    <a:bodyPr/>
                    <a:lstStyle/>
                    <a:p>
                      <a:pPr marL="0" lvl="0" indent="0" algn="ctr" rtl="0">
                        <a:spcBef>
                          <a:spcPts val="0"/>
                        </a:spcBef>
                        <a:spcAft>
                          <a:spcPts val="0"/>
                        </a:spcAft>
                        <a:buNone/>
                      </a:pPr>
                      <a:r>
                        <a:rPr lang="en-US" sz="2400"/>
                        <a:t>Rate M/S</a:t>
                      </a:r>
                      <a:endParaRPr sz="2400"/>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2400"/>
                        <a:t>1</a:t>
                      </a:r>
                      <a:endParaRPr sz="2400"/>
                    </a:p>
                  </a:txBody>
                  <a:tcPr marL="91425" marR="91425" marT="91425" marB="91425"/>
                </a:tc>
                <a:tc>
                  <a:txBody>
                    <a:bodyPr/>
                    <a:lstStyle/>
                    <a:p>
                      <a:pPr marL="0" lvl="0" indent="0" algn="ctr" rtl="0">
                        <a:spcBef>
                          <a:spcPts val="0"/>
                        </a:spcBef>
                        <a:spcAft>
                          <a:spcPts val="0"/>
                        </a:spcAft>
                        <a:buNone/>
                      </a:pPr>
                      <a:r>
                        <a:rPr lang="en-US" sz="2400"/>
                        <a:t>0.100</a:t>
                      </a:r>
                      <a:endParaRPr sz="2400"/>
                    </a:p>
                  </a:txBody>
                  <a:tcPr marL="91425" marR="91425" marT="91425" marB="91425"/>
                </a:tc>
                <a:tc>
                  <a:txBody>
                    <a:bodyPr/>
                    <a:lstStyle/>
                    <a:p>
                      <a:pPr marL="0" lvl="0" indent="0" algn="ctr" rtl="0">
                        <a:spcBef>
                          <a:spcPts val="0"/>
                        </a:spcBef>
                        <a:spcAft>
                          <a:spcPts val="0"/>
                        </a:spcAft>
                        <a:buNone/>
                      </a:pPr>
                      <a:r>
                        <a:rPr lang="en-US" sz="2400"/>
                        <a:t>.100</a:t>
                      </a:r>
                      <a:endParaRPr sz="2400"/>
                    </a:p>
                  </a:txBody>
                  <a:tcPr marL="91425" marR="91425" marT="91425" marB="91425"/>
                </a:tc>
                <a:tc>
                  <a:txBody>
                    <a:bodyPr/>
                    <a:lstStyle/>
                    <a:p>
                      <a:pPr marL="0" lvl="0" indent="0" algn="ctr" rtl="0">
                        <a:spcBef>
                          <a:spcPts val="0"/>
                        </a:spcBef>
                        <a:spcAft>
                          <a:spcPts val="0"/>
                        </a:spcAft>
                        <a:buNone/>
                      </a:pPr>
                      <a:r>
                        <a:rPr lang="en-US" sz="2400"/>
                        <a:t>2.00 x10-3</a:t>
                      </a:r>
                      <a:endParaRPr sz="24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2400"/>
                        <a:t>2</a:t>
                      </a:r>
                      <a:endParaRPr sz="2400"/>
                    </a:p>
                  </a:txBody>
                  <a:tcPr marL="91425" marR="91425" marT="91425" marB="91425"/>
                </a:tc>
                <a:tc>
                  <a:txBody>
                    <a:bodyPr/>
                    <a:lstStyle/>
                    <a:p>
                      <a:pPr marL="0" lvl="0" indent="0" algn="ctr" rtl="0">
                        <a:spcBef>
                          <a:spcPts val="0"/>
                        </a:spcBef>
                        <a:spcAft>
                          <a:spcPts val="0"/>
                        </a:spcAft>
                        <a:buNone/>
                      </a:pPr>
                      <a:r>
                        <a:rPr lang="en-US" sz="2400"/>
                        <a:t>0.200</a:t>
                      </a:r>
                      <a:endParaRPr sz="2400"/>
                    </a:p>
                  </a:txBody>
                  <a:tcPr marL="91425" marR="91425" marT="91425" marB="91425"/>
                </a:tc>
                <a:tc>
                  <a:txBody>
                    <a:bodyPr/>
                    <a:lstStyle/>
                    <a:p>
                      <a:pPr marL="0" lvl="0" indent="0" algn="ctr" rtl="0">
                        <a:spcBef>
                          <a:spcPts val="0"/>
                        </a:spcBef>
                        <a:spcAft>
                          <a:spcPts val="0"/>
                        </a:spcAft>
                        <a:buNone/>
                      </a:pPr>
                      <a:r>
                        <a:rPr lang="en-US" sz="2400"/>
                        <a:t>.100</a:t>
                      </a:r>
                      <a:endParaRPr sz="2400"/>
                    </a:p>
                  </a:txBody>
                  <a:tcPr marL="91425" marR="91425" marT="91425" marB="91425"/>
                </a:tc>
                <a:tc>
                  <a:txBody>
                    <a:bodyPr/>
                    <a:lstStyle/>
                    <a:p>
                      <a:pPr marL="0" lvl="0" indent="0" algn="ctr" rtl="0">
                        <a:spcBef>
                          <a:spcPts val="0"/>
                        </a:spcBef>
                        <a:spcAft>
                          <a:spcPts val="0"/>
                        </a:spcAft>
                        <a:buNone/>
                      </a:pPr>
                      <a:r>
                        <a:rPr lang="en-US" sz="2400"/>
                        <a:t>4.00 x 10 -3</a:t>
                      </a:r>
                      <a:endParaRPr sz="24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2400"/>
                        <a:t>3</a:t>
                      </a:r>
                      <a:endParaRPr sz="2400"/>
                    </a:p>
                  </a:txBody>
                  <a:tcPr marL="91425" marR="91425" marT="91425" marB="91425"/>
                </a:tc>
                <a:tc>
                  <a:txBody>
                    <a:bodyPr/>
                    <a:lstStyle/>
                    <a:p>
                      <a:pPr marL="0" lvl="0" indent="0" algn="ctr" rtl="0">
                        <a:spcBef>
                          <a:spcPts val="0"/>
                        </a:spcBef>
                        <a:spcAft>
                          <a:spcPts val="0"/>
                        </a:spcAft>
                        <a:buNone/>
                      </a:pPr>
                      <a:r>
                        <a:rPr lang="en-US" sz="2400"/>
                        <a:t>0.200</a:t>
                      </a:r>
                      <a:endParaRPr sz="2400"/>
                    </a:p>
                  </a:txBody>
                  <a:tcPr marL="91425" marR="91425" marT="91425" marB="91425"/>
                </a:tc>
                <a:tc>
                  <a:txBody>
                    <a:bodyPr/>
                    <a:lstStyle/>
                    <a:p>
                      <a:pPr marL="0" lvl="0" indent="0" algn="ctr" rtl="0">
                        <a:spcBef>
                          <a:spcPts val="0"/>
                        </a:spcBef>
                        <a:spcAft>
                          <a:spcPts val="0"/>
                        </a:spcAft>
                        <a:buNone/>
                      </a:pPr>
                      <a:r>
                        <a:rPr lang="en-US" sz="2400"/>
                        <a:t>.200</a:t>
                      </a:r>
                      <a:endParaRPr sz="2400"/>
                    </a:p>
                  </a:txBody>
                  <a:tcPr marL="91425" marR="91425" marT="91425" marB="91425"/>
                </a:tc>
                <a:tc>
                  <a:txBody>
                    <a:bodyPr/>
                    <a:lstStyle/>
                    <a:p>
                      <a:pPr marL="0" lvl="0" indent="0" algn="ctr" rtl="0">
                        <a:spcBef>
                          <a:spcPts val="0"/>
                        </a:spcBef>
                        <a:spcAft>
                          <a:spcPts val="0"/>
                        </a:spcAft>
                        <a:buNone/>
                      </a:pPr>
                      <a:r>
                        <a:rPr lang="en-US" sz="2400"/>
                        <a:t>16.00 x 10 -3</a:t>
                      </a:r>
                      <a:endParaRPr sz="2400"/>
                    </a:p>
                  </a:txBody>
                  <a:tcPr marL="91425" marR="91425" marT="91425" marB="91425"/>
                </a:tc>
                <a:extLst>
                  <a:ext uri="{0D108BD9-81ED-4DB2-BD59-A6C34878D82A}">
                    <a16:rowId xmlns:a16="http://schemas.microsoft.com/office/drawing/2014/main" val="10003"/>
                  </a:ext>
                </a:extLst>
              </a:tr>
            </a:tbl>
          </a:graphicData>
        </a:graphic>
      </p:graphicFrame>
      <p:sp>
        <p:nvSpPr>
          <p:cNvPr id="393" name="Google Shape;393;p50"/>
          <p:cNvSpPr txBox="1"/>
          <p:nvPr/>
        </p:nvSpPr>
        <p:spPr>
          <a:xfrm>
            <a:off x="263000" y="1019650"/>
            <a:ext cx="8109000" cy="8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i="1">
                <a:solidFill>
                  <a:srgbClr val="FF0000"/>
                </a:solidFill>
              </a:rPr>
              <a:t>                        a</a:t>
            </a:r>
            <a:r>
              <a:rPr lang="en-US" sz="2400" b="1">
                <a:solidFill>
                  <a:srgbClr val="FF0000"/>
                </a:solidFill>
              </a:rPr>
              <a:t>A + </a:t>
            </a:r>
            <a:r>
              <a:rPr lang="en-US" sz="2400" b="1" i="1">
                <a:solidFill>
                  <a:srgbClr val="FF0000"/>
                </a:solidFill>
              </a:rPr>
              <a:t>b</a:t>
            </a:r>
            <a:r>
              <a:rPr lang="en-US" sz="2400" b="1">
                <a:solidFill>
                  <a:srgbClr val="FF0000"/>
                </a:solidFill>
              </a:rPr>
              <a:t>B          </a:t>
            </a:r>
            <a:r>
              <a:rPr lang="en-US" sz="2400" b="1" i="1">
                <a:solidFill>
                  <a:srgbClr val="FF0000"/>
                </a:solidFill>
              </a:rPr>
              <a:t>products</a:t>
            </a:r>
            <a:endParaRPr b="1">
              <a:solidFill>
                <a:srgbClr val="FF0000"/>
              </a:solidFill>
            </a:endParaRPr>
          </a:p>
        </p:txBody>
      </p:sp>
      <p:cxnSp>
        <p:nvCxnSpPr>
          <p:cNvPr id="394" name="Google Shape;394;p50"/>
          <p:cNvCxnSpPr/>
          <p:nvPr/>
        </p:nvCxnSpPr>
        <p:spPr>
          <a:xfrm>
            <a:off x="3574025" y="1439350"/>
            <a:ext cx="660300" cy="0"/>
          </a:xfrm>
          <a:prstGeom prst="straightConnector1">
            <a:avLst/>
          </a:prstGeom>
          <a:noFill/>
          <a:ln w="28575" cap="flat" cmpd="sng">
            <a:solidFill>
              <a:schemeClr val="dk1"/>
            </a:solidFill>
            <a:prstDash val="solid"/>
            <a:miter lim="8000"/>
            <a:headEnd type="none" w="sm" len="sm"/>
            <a:tailEnd type="triangle" w="med" len="med"/>
          </a:ln>
        </p:spPr>
      </p:cxnSp>
      <p:sp>
        <p:nvSpPr>
          <p:cNvPr id="395" name="Google Shape;395;p50"/>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14</a:t>
            </a:fld>
            <a:endParaRPr/>
          </a:p>
        </p:txBody>
      </p:sp>
      <p:sp>
        <p:nvSpPr>
          <p:cNvPr id="396" name="Google Shape;396;p50"/>
          <p:cNvSpPr txBox="1"/>
          <p:nvPr/>
        </p:nvSpPr>
        <p:spPr>
          <a:xfrm>
            <a:off x="1414375" y="1578800"/>
            <a:ext cx="9472800" cy="11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50"/>
          <p:cNvSpPr txBox="1"/>
          <p:nvPr/>
        </p:nvSpPr>
        <p:spPr>
          <a:xfrm>
            <a:off x="246700" y="246700"/>
            <a:ext cx="8025600" cy="6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dirty="0"/>
              <a:t>Initial Rate Data Practice Problem</a:t>
            </a:r>
            <a:endParaRPr sz="2400" b="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15</a:t>
            </a:fld>
            <a:endParaRPr/>
          </a:p>
        </p:txBody>
      </p:sp>
      <p:pic>
        <p:nvPicPr>
          <p:cNvPr id="404" name="Google Shape;404;p51"/>
          <p:cNvPicPr preferRelativeResize="0"/>
          <p:nvPr/>
        </p:nvPicPr>
        <p:blipFill>
          <a:blip r:embed="rId3">
            <a:alphaModFix/>
          </a:blip>
          <a:stretch>
            <a:fillRect/>
          </a:stretch>
        </p:blipFill>
        <p:spPr>
          <a:xfrm>
            <a:off x="283975" y="1546050"/>
            <a:ext cx="8731800" cy="4699175"/>
          </a:xfrm>
          <a:prstGeom prst="rect">
            <a:avLst/>
          </a:prstGeom>
          <a:noFill/>
          <a:ln>
            <a:noFill/>
          </a:ln>
        </p:spPr>
      </p:pic>
      <p:sp>
        <p:nvSpPr>
          <p:cNvPr id="405" name="Google Shape;405;p51"/>
          <p:cNvSpPr txBox="1"/>
          <p:nvPr/>
        </p:nvSpPr>
        <p:spPr>
          <a:xfrm>
            <a:off x="772975" y="460500"/>
            <a:ext cx="7269000" cy="9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u="sng">
                <a:solidFill>
                  <a:srgbClr val="FF0000"/>
                </a:solidFill>
              </a:rPr>
              <a:t>Determining Rate Order</a:t>
            </a:r>
            <a:endParaRPr sz="4800" b="1" u="sng">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2"/>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16</a:t>
            </a:fld>
            <a:endParaRPr/>
          </a:p>
        </p:txBody>
      </p:sp>
      <p:pic>
        <p:nvPicPr>
          <p:cNvPr id="412" name="Google Shape;412;p52"/>
          <p:cNvPicPr preferRelativeResize="0"/>
          <p:nvPr/>
        </p:nvPicPr>
        <p:blipFill rotWithShape="1">
          <a:blip r:embed="rId3">
            <a:alphaModFix/>
          </a:blip>
          <a:srcRect t="-10120" b="10119"/>
          <a:stretch/>
        </p:blipFill>
        <p:spPr>
          <a:xfrm>
            <a:off x="888075" y="1073750"/>
            <a:ext cx="7006026" cy="4304475"/>
          </a:xfrm>
          <a:prstGeom prst="rect">
            <a:avLst/>
          </a:prstGeom>
          <a:noFill/>
          <a:ln>
            <a:noFill/>
          </a:ln>
        </p:spPr>
      </p:pic>
      <p:sp>
        <p:nvSpPr>
          <p:cNvPr id="413" name="Google Shape;413;p52"/>
          <p:cNvSpPr txBox="1"/>
          <p:nvPr/>
        </p:nvSpPr>
        <p:spPr>
          <a:xfrm>
            <a:off x="198438" y="0"/>
            <a:ext cx="8646982" cy="15488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dirty="0">
                <a:solidFill>
                  <a:srgbClr val="FF0000"/>
                </a:solidFill>
              </a:rPr>
              <a:t>Proper Units for the Rate Constant</a:t>
            </a:r>
          </a:p>
          <a:p>
            <a:pPr marL="342900" lvl="0" indent="-342900" algn="l" rtl="0">
              <a:spcBef>
                <a:spcPts val="0"/>
              </a:spcBef>
              <a:spcAft>
                <a:spcPts val="0"/>
              </a:spcAft>
              <a:buFont typeface="Arial" panose="020B0604020202020204" pitchFamily="34" charset="0"/>
              <a:buChar char="•"/>
            </a:pPr>
            <a:r>
              <a:rPr lang="en-US" sz="2400" b="1" dirty="0">
                <a:solidFill>
                  <a:schemeClr val="tx1"/>
                </a:solidFill>
              </a:rPr>
              <a:t>The </a:t>
            </a:r>
            <a:r>
              <a:rPr lang="en-US" sz="2400" b="1" u="sng" dirty="0">
                <a:solidFill>
                  <a:srgbClr val="FF0000"/>
                </a:solidFill>
              </a:rPr>
              <a:t>larger the k value</a:t>
            </a:r>
            <a:r>
              <a:rPr lang="en-US" sz="2400" b="1" dirty="0">
                <a:solidFill>
                  <a:schemeClr val="tx1"/>
                </a:solidFill>
              </a:rPr>
              <a:t>, the </a:t>
            </a:r>
            <a:r>
              <a:rPr lang="en-US" sz="2400" b="1" u="sng" dirty="0">
                <a:solidFill>
                  <a:srgbClr val="FF0000"/>
                </a:solidFill>
              </a:rPr>
              <a:t>faster the reaction </a:t>
            </a:r>
            <a:r>
              <a:rPr lang="en-US" sz="2400" b="1" dirty="0">
                <a:solidFill>
                  <a:schemeClr val="tx1"/>
                </a:solidFill>
              </a:rPr>
              <a:t>proceeds</a:t>
            </a:r>
            <a:endParaRPr sz="2400" b="1" dirty="0">
              <a:solidFill>
                <a:schemeClr val="tx1"/>
              </a:solidFill>
            </a:endParaRPr>
          </a:p>
        </p:txBody>
      </p:sp>
      <p:graphicFrame>
        <p:nvGraphicFramePr>
          <p:cNvPr id="414" name="Google Shape;414;p52"/>
          <p:cNvGraphicFramePr/>
          <p:nvPr/>
        </p:nvGraphicFramePr>
        <p:xfrm>
          <a:off x="1223838" y="5444075"/>
          <a:ext cx="6375300" cy="731490"/>
        </p:xfrm>
        <a:graphic>
          <a:graphicData uri="http://schemas.openxmlformats.org/drawingml/2006/table">
            <a:tbl>
              <a:tblPr>
                <a:noFill/>
                <a:tableStyleId>{BC76473A-C42C-4234-9B69-ED7F7D815617}</a:tableStyleId>
              </a:tblPr>
              <a:tblGrid>
                <a:gridCol w="4137300">
                  <a:extLst>
                    <a:ext uri="{9D8B030D-6E8A-4147-A177-3AD203B41FA5}">
                      <a16:colId xmlns:a16="http://schemas.microsoft.com/office/drawing/2014/main" val="20000"/>
                    </a:ext>
                  </a:extLst>
                </a:gridCol>
                <a:gridCol w="22380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US" sz="3600" b="1" dirty="0"/>
                        <a:t>3</a:t>
                      </a:r>
                      <a:endParaRPr sz="3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600" b="1" dirty="0"/>
                        <a:t>1/(M</a:t>
                      </a:r>
                      <a:r>
                        <a:rPr lang="en-US" sz="3600" b="1" baseline="30000" dirty="0"/>
                        <a:t>2</a:t>
                      </a:r>
                      <a:r>
                        <a:rPr lang="en-US" sz="2400" b="1" dirty="0"/>
                        <a:t>●</a:t>
                      </a:r>
                      <a:r>
                        <a:rPr lang="en-US" sz="3600" b="1" dirty="0"/>
                        <a:t>s)</a:t>
                      </a:r>
                      <a:endParaRPr sz="3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3"/>
          <p:cNvSpPr txBox="1">
            <a:spLocks noGrp="1"/>
          </p:cNvSpPr>
          <p:nvPr>
            <p:ph type="title"/>
          </p:nvPr>
        </p:nvSpPr>
        <p:spPr>
          <a:xfrm>
            <a:off x="93306" y="228600"/>
            <a:ext cx="8892074" cy="48247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2800" b="1" i="0" u="sng" strike="noStrike" cap="none" dirty="0">
                <a:solidFill>
                  <a:srgbClr val="FF0000"/>
                </a:solidFill>
                <a:latin typeface="Arial"/>
                <a:ea typeface="Arial"/>
                <a:cs typeface="Arial"/>
                <a:sym typeface="Arial"/>
              </a:rPr>
              <a:t>Concentration and Rate</a:t>
            </a:r>
            <a:r>
              <a:rPr lang="en-US" sz="2800" b="1" u="sng" dirty="0">
                <a:solidFill>
                  <a:srgbClr val="FF0000"/>
                </a:solidFill>
              </a:rPr>
              <a:t> Homework</a:t>
            </a:r>
            <a:endParaRPr sz="2800" b="1" u="sng" dirty="0">
              <a:solidFill>
                <a:srgbClr val="FF0000"/>
              </a:solidFill>
            </a:endParaRPr>
          </a:p>
        </p:txBody>
      </p:sp>
      <p:sp>
        <p:nvSpPr>
          <p:cNvPr id="421" name="Google Shape;421;p53"/>
          <p:cNvSpPr txBox="1">
            <a:spLocks noGrp="1"/>
          </p:cNvSpPr>
          <p:nvPr>
            <p:ph type="body" idx="1"/>
          </p:nvPr>
        </p:nvSpPr>
        <p:spPr>
          <a:xfrm>
            <a:off x="685800" y="4380300"/>
            <a:ext cx="7772400" cy="114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82E32"/>
              </a:buClr>
              <a:buFont typeface="Arial"/>
              <a:buNone/>
            </a:pPr>
            <a:r>
              <a:rPr lang="en-US" sz="2800" b="0" i="0" u="none" strike="noStrike" cap="none" dirty="0">
                <a:solidFill>
                  <a:srgbClr val="C82E32"/>
                </a:solidFill>
                <a:latin typeface="Arial"/>
                <a:ea typeface="Arial"/>
                <a:cs typeface="Arial"/>
                <a:sym typeface="Arial"/>
              </a:rPr>
              <a:t>Compare Experiments 1 and 2:</a:t>
            </a:r>
            <a:br>
              <a:rPr lang="en-US" sz="2800" b="0" i="0" u="none" strike="noStrike" cap="none" dirty="0">
                <a:solidFill>
                  <a:srgbClr val="C82E32"/>
                </a:solidFill>
                <a:latin typeface="Arial"/>
                <a:ea typeface="Arial"/>
                <a:cs typeface="Arial"/>
                <a:sym typeface="Arial"/>
              </a:rPr>
            </a:br>
            <a:r>
              <a:rPr lang="en-US" sz="2800" b="0" i="0" u="none" strike="noStrike" cap="none" dirty="0">
                <a:solidFill>
                  <a:srgbClr val="C82E32"/>
                </a:solidFill>
                <a:latin typeface="Arial"/>
                <a:ea typeface="Arial"/>
                <a:cs typeface="Arial"/>
                <a:sym typeface="Arial"/>
              </a:rPr>
              <a:t>when [NH</a:t>
            </a:r>
            <a:r>
              <a:rPr lang="en-US" sz="2800" b="0" i="0" u="none" strike="noStrike" cap="none" baseline="-25000" dirty="0">
                <a:solidFill>
                  <a:srgbClr val="C82E32"/>
                </a:solidFill>
                <a:latin typeface="Arial"/>
                <a:ea typeface="Arial"/>
                <a:cs typeface="Arial"/>
                <a:sym typeface="Arial"/>
              </a:rPr>
              <a:t>4</a:t>
            </a:r>
            <a:r>
              <a:rPr lang="en-US" sz="2800" b="0" i="0" u="none" strike="noStrike" cap="none" baseline="30000" dirty="0">
                <a:solidFill>
                  <a:srgbClr val="C82E32"/>
                </a:solidFill>
                <a:latin typeface="Arial"/>
                <a:ea typeface="Arial"/>
                <a:cs typeface="Arial"/>
                <a:sym typeface="Arial"/>
              </a:rPr>
              <a:t>+</a:t>
            </a:r>
            <a:r>
              <a:rPr lang="en-US" sz="2800" b="0" i="0" u="none" strike="noStrike" cap="none" dirty="0">
                <a:solidFill>
                  <a:srgbClr val="C82E32"/>
                </a:solidFill>
                <a:latin typeface="Arial"/>
                <a:ea typeface="Arial"/>
                <a:cs typeface="Arial"/>
                <a:sym typeface="Arial"/>
              </a:rPr>
              <a:t>] </a:t>
            </a:r>
            <a:r>
              <a:rPr lang="en-US" sz="2800" b="0" i="0" u="none" strike="noStrike" cap="none" dirty="0">
                <a:solidFill>
                  <a:srgbClr val="00197D"/>
                </a:solidFill>
                <a:latin typeface="Arial"/>
                <a:ea typeface="Arial"/>
                <a:cs typeface="Arial"/>
                <a:sym typeface="Arial"/>
              </a:rPr>
              <a:t>doubles</a:t>
            </a:r>
            <a:r>
              <a:rPr lang="en-US" sz="2800" b="0" i="0" u="none" strike="noStrike" cap="none" dirty="0">
                <a:solidFill>
                  <a:srgbClr val="C82E32"/>
                </a:solidFill>
                <a:latin typeface="Arial"/>
                <a:ea typeface="Arial"/>
                <a:cs typeface="Arial"/>
                <a:sym typeface="Arial"/>
              </a:rPr>
              <a:t>, the initial rate </a:t>
            </a:r>
            <a:r>
              <a:rPr lang="en-US" sz="2800" b="0" i="0" u="none" strike="noStrike" cap="none" dirty="0">
                <a:solidFill>
                  <a:srgbClr val="00197D"/>
                </a:solidFill>
                <a:latin typeface="Arial"/>
                <a:ea typeface="Arial"/>
                <a:cs typeface="Arial"/>
                <a:sym typeface="Arial"/>
              </a:rPr>
              <a:t>doubles</a:t>
            </a:r>
            <a:r>
              <a:rPr lang="en-US" sz="2800" b="0" i="0" u="none" strike="noStrike" cap="none" dirty="0">
                <a:solidFill>
                  <a:srgbClr val="C82E32"/>
                </a:solidFill>
                <a:latin typeface="Arial"/>
                <a:ea typeface="Arial"/>
                <a:cs typeface="Arial"/>
                <a:sym typeface="Arial"/>
              </a:rPr>
              <a:t>.</a:t>
            </a:r>
            <a:endParaRPr dirty="0"/>
          </a:p>
        </p:txBody>
      </p:sp>
      <p:pic>
        <p:nvPicPr>
          <p:cNvPr id="422" name="Google Shape;422;p53" descr="14_T02a"/>
          <p:cNvPicPr preferRelativeResize="0">
            <a:picLocks noGrp="1"/>
          </p:cNvPicPr>
          <p:nvPr>
            <p:ph type="body" idx="1"/>
          </p:nvPr>
        </p:nvPicPr>
        <p:blipFill rotWithShape="1">
          <a:blip r:embed="rId3">
            <a:alphaModFix/>
          </a:blip>
          <a:srcRect/>
          <a:stretch/>
        </p:blipFill>
        <p:spPr>
          <a:xfrm>
            <a:off x="1130398" y="993000"/>
            <a:ext cx="6416700" cy="2281200"/>
          </a:xfrm>
          <a:prstGeom prst="rect">
            <a:avLst/>
          </a:prstGeom>
          <a:noFill/>
          <a:ln>
            <a:noFill/>
          </a:ln>
        </p:spPr>
      </p:pic>
      <p:pic>
        <p:nvPicPr>
          <p:cNvPr id="423" name="Google Shape;423;p53" descr="image-100.tiff                                                 0030DB78magic_metal                    B74677AA:"/>
          <p:cNvPicPr preferRelativeResize="0"/>
          <p:nvPr/>
        </p:nvPicPr>
        <p:blipFill rotWithShape="1">
          <a:blip r:embed="rId4">
            <a:alphaModFix/>
          </a:blip>
          <a:srcRect/>
          <a:stretch/>
        </p:blipFill>
        <p:spPr>
          <a:xfrm>
            <a:off x="1239548" y="3542100"/>
            <a:ext cx="6426300" cy="457200"/>
          </a:xfrm>
          <a:prstGeom prst="rect">
            <a:avLst/>
          </a:prstGeom>
          <a:noFill/>
          <a:ln>
            <a:noFill/>
          </a:ln>
        </p:spPr>
      </p:pic>
      <p:sp>
        <p:nvSpPr>
          <p:cNvPr id="424" name="Google Shape;424;p53"/>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5"/>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0" i="0" u="none" strike="noStrike" cap="none">
                <a:solidFill>
                  <a:srgbClr val="C82E32"/>
                </a:solidFill>
                <a:latin typeface="Arial"/>
                <a:ea typeface="Arial"/>
                <a:cs typeface="Arial"/>
                <a:sym typeface="Arial"/>
              </a:rPr>
              <a:t>Concentration and Rate</a:t>
            </a:r>
            <a:endParaRPr/>
          </a:p>
          <a:p>
            <a:pPr marL="0" marR="0" lvl="0" indent="0" algn="ctr" rtl="0">
              <a:lnSpc>
                <a:spcPct val="100000"/>
              </a:lnSpc>
              <a:spcBef>
                <a:spcPts val="0"/>
              </a:spcBef>
              <a:spcAft>
                <a:spcPts val="0"/>
              </a:spcAft>
              <a:buClr>
                <a:srgbClr val="C82E32"/>
              </a:buClr>
              <a:buFont typeface="Arial"/>
              <a:buNone/>
            </a:pPr>
            <a:r>
              <a:rPr lang="en-US"/>
              <a:t>Homework</a:t>
            </a:r>
            <a:endParaRPr/>
          </a:p>
        </p:txBody>
      </p:sp>
      <p:sp>
        <p:nvSpPr>
          <p:cNvPr id="441" name="Google Shape;441;p55"/>
          <p:cNvSpPr txBox="1">
            <a:spLocks noGrp="1"/>
          </p:cNvSpPr>
          <p:nvPr>
            <p:ph type="body" idx="1"/>
          </p:nvPr>
        </p:nvSpPr>
        <p:spPr>
          <a:xfrm>
            <a:off x="685800" y="4724400"/>
            <a:ext cx="7772400" cy="114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82E32"/>
              </a:buClr>
              <a:buFont typeface="Arial"/>
              <a:buNone/>
            </a:pPr>
            <a:r>
              <a:rPr lang="en-US" sz="2800" b="0" i="0" u="none" strike="noStrike" cap="none">
                <a:solidFill>
                  <a:srgbClr val="C82E32"/>
                </a:solidFill>
                <a:latin typeface="Arial"/>
                <a:ea typeface="Arial"/>
                <a:cs typeface="Arial"/>
                <a:sym typeface="Arial"/>
              </a:rPr>
              <a:t>Likewise, compare Experiments 5 and 6: </a:t>
            </a:r>
            <a:br>
              <a:rPr lang="en-US" sz="2800" b="0" i="0" u="none" strike="noStrike" cap="none">
                <a:solidFill>
                  <a:srgbClr val="C82E32"/>
                </a:solidFill>
                <a:latin typeface="Arial"/>
                <a:ea typeface="Arial"/>
                <a:cs typeface="Arial"/>
                <a:sym typeface="Arial"/>
              </a:rPr>
            </a:br>
            <a:r>
              <a:rPr lang="en-US" sz="2800" b="0" i="0" u="none" strike="noStrike" cap="none">
                <a:solidFill>
                  <a:srgbClr val="C82E32"/>
                </a:solidFill>
                <a:latin typeface="Arial"/>
                <a:ea typeface="Arial"/>
                <a:cs typeface="Arial"/>
                <a:sym typeface="Arial"/>
              </a:rPr>
              <a:t>when [NO</a:t>
            </a:r>
            <a:r>
              <a:rPr lang="en-US" sz="2800" b="0" i="0" u="none" strike="noStrike" cap="none" baseline="-25000">
                <a:solidFill>
                  <a:srgbClr val="C82E32"/>
                </a:solidFill>
                <a:latin typeface="Arial"/>
                <a:ea typeface="Arial"/>
                <a:cs typeface="Arial"/>
                <a:sym typeface="Arial"/>
              </a:rPr>
              <a:t>2</a:t>
            </a:r>
            <a:r>
              <a:rPr lang="en-US" sz="4400" b="0" i="0" u="none" strike="noStrike" cap="none" baseline="30000">
                <a:solidFill>
                  <a:srgbClr val="C82E32"/>
                </a:solidFill>
                <a:latin typeface="Arial"/>
                <a:ea typeface="Arial"/>
                <a:cs typeface="Arial"/>
                <a:sym typeface="Arial"/>
              </a:rPr>
              <a:t>-</a:t>
            </a:r>
            <a:r>
              <a:rPr lang="en-US" sz="2800" b="0" i="0" u="none" strike="noStrike" cap="none">
                <a:solidFill>
                  <a:srgbClr val="C82E32"/>
                </a:solidFill>
                <a:latin typeface="Arial"/>
                <a:ea typeface="Arial"/>
                <a:cs typeface="Arial"/>
                <a:sym typeface="Arial"/>
              </a:rPr>
              <a:t>] doubles, the initial rate doubles.</a:t>
            </a:r>
            <a:endParaRPr/>
          </a:p>
        </p:txBody>
      </p:sp>
      <p:pic>
        <p:nvPicPr>
          <p:cNvPr id="442" name="Google Shape;442;p55" descr="14_T02a"/>
          <p:cNvPicPr preferRelativeResize="0">
            <a:picLocks noGrp="1"/>
          </p:cNvPicPr>
          <p:nvPr>
            <p:ph type="body" idx="1"/>
          </p:nvPr>
        </p:nvPicPr>
        <p:blipFill rotWithShape="1">
          <a:blip r:embed="rId3">
            <a:alphaModFix/>
          </a:blip>
          <a:srcRect/>
          <a:stretch/>
        </p:blipFill>
        <p:spPr>
          <a:xfrm>
            <a:off x="1363663" y="1616500"/>
            <a:ext cx="6416700" cy="2281200"/>
          </a:xfrm>
          <a:prstGeom prst="rect">
            <a:avLst/>
          </a:prstGeom>
          <a:noFill/>
          <a:ln>
            <a:noFill/>
          </a:ln>
        </p:spPr>
      </p:pic>
      <p:pic>
        <p:nvPicPr>
          <p:cNvPr id="443" name="Google Shape;443;p55" descr="image-100.tiff                                                 0030DB78magic_metal                    B74677AA:"/>
          <p:cNvPicPr preferRelativeResize="0"/>
          <p:nvPr/>
        </p:nvPicPr>
        <p:blipFill rotWithShape="1">
          <a:blip r:embed="rId4">
            <a:alphaModFix/>
          </a:blip>
          <a:srcRect/>
          <a:stretch/>
        </p:blipFill>
        <p:spPr>
          <a:xfrm>
            <a:off x="1193800" y="4038600"/>
            <a:ext cx="6426200" cy="457200"/>
          </a:xfrm>
          <a:prstGeom prst="rect">
            <a:avLst/>
          </a:prstGeom>
          <a:noFill/>
          <a:ln>
            <a:noFill/>
          </a:ln>
        </p:spPr>
      </p:pic>
      <p:sp>
        <p:nvSpPr>
          <p:cNvPr id="444" name="Google Shape;444;p55"/>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27" y="178718"/>
            <a:ext cx="4998564" cy="666946"/>
          </a:xfrm>
        </p:spPr>
        <p:txBody>
          <a:bodyPr/>
          <a:lstStyle/>
          <a:p>
            <a:pPr algn="l"/>
            <a:r>
              <a:rPr lang="en-US" sz="3600" b="1" u="sng" dirty="0" smtClean="0">
                <a:solidFill>
                  <a:srgbClr val="FF0000"/>
                </a:solidFill>
                <a:effectLst>
                  <a:outerShdw blurRad="38100" dist="38100" dir="2700000" algn="tl">
                    <a:srgbClr val="000000">
                      <a:alpha val="43137"/>
                    </a:srgbClr>
                  </a:outerShdw>
                </a:effectLst>
              </a:rPr>
              <a:t>THE STORY SO FAR:  First came…</a:t>
            </a:r>
            <a:endParaRPr lang="en-US" sz="3600" b="1" u="sng" dirty="0">
              <a:solidFill>
                <a:srgbClr val="FF000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08727" y="4876800"/>
            <a:ext cx="7772400" cy="1981200"/>
          </a:xfrm>
        </p:spPr>
        <p:txBody>
          <a:bodyPr/>
          <a:lstStyle/>
          <a:p>
            <a:pPr marL="25400" indent="0">
              <a:buNone/>
            </a:pPr>
            <a:r>
              <a:rPr lang="en-US" sz="2800" b="1" u="sng" dirty="0" smtClean="0">
                <a:solidFill>
                  <a:srgbClr val="FF0000"/>
                </a:solidFill>
              </a:rPr>
              <a:t>Average (Initial) reaction rate limitations: </a:t>
            </a:r>
          </a:p>
          <a:p>
            <a:pPr marL="25400" indent="0">
              <a:buNone/>
            </a:pPr>
            <a:r>
              <a:rPr lang="en-US" sz="2400" b="1" i="1" dirty="0" smtClean="0">
                <a:solidFill>
                  <a:srgbClr val="FF0000"/>
                </a:solidFill>
              </a:rPr>
              <a:t>They only accurately give the rate at the moment that the reactants are mixed and the reaction begins.</a:t>
            </a:r>
            <a:endParaRPr lang="en-US" sz="2400" b="1" i="1" dirty="0">
              <a:solidFill>
                <a:srgbClr val="FF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5"/>
          <p:cNvPicPr>
            <a:picLocks noChangeAspect="1"/>
          </p:cNvPicPr>
          <p:nvPr/>
        </p:nvPicPr>
        <p:blipFill>
          <a:blip r:embed="rId2"/>
          <a:stretch>
            <a:fillRect/>
          </a:stretch>
        </p:blipFill>
        <p:spPr>
          <a:xfrm>
            <a:off x="195605" y="1018586"/>
            <a:ext cx="8496300" cy="3762375"/>
          </a:xfrm>
          <a:prstGeom prst="rect">
            <a:avLst/>
          </a:prstGeom>
        </p:spPr>
      </p:pic>
    </p:spTree>
    <p:extLst>
      <p:ext uri="{BB962C8B-B14F-4D97-AF65-F5344CB8AC3E}">
        <p14:creationId xmlns:p14="http://schemas.microsoft.com/office/powerpoint/2010/main" val="375000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u="sng" dirty="0">
                <a:solidFill>
                  <a:schemeClr val="tx1"/>
                </a:solidFill>
              </a:rPr>
              <a:t>Chemical </a:t>
            </a:r>
            <a:r>
              <a:rPr lang="en-US" sz="4400" b="0" i="0" u="sng" strike="noStrike" cap="none" dirty="0">
                <a:solidFill>
                  <a:schemeClr val="tx1"/>
                </a:solidFill>
                <a:sym typeface="Arial"/>
              </a:rPr>
              <a:t>Kinetics</a:t>
            </a:r>
            <a:endParaRPr u="sng" dirty="0">
              <a:solidFill>
                <a:schemeClr val="tx1"/>
              </a:solidFill>
            </a:endParaRPr>
          </a:p>
        </p:txBody>
      </p:sp>
      <p:sp>
        <p:nvSpPr>
          <p:cNvPr id="233" name="Google Shape;233;p35"/>
          <p:cNvSpPr txBox="1">
            <a:spLocks noGrp="1"/>
          </p:cNvSpPr>
          <p:nvPr>
            <p:ph type="body" idx="1"/>
          </p:nvPr>
        </p:nvSpPr>
        <p:spPr>
          <a:xfrm>
            <a:off x="132475" y="1264125"/>
            <a:ext cx="8590200" cy="4923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C82E32"/>
              </a:buClr>
              <a:buSzPts val="2400"/>
              <a:buFont typeface="Arial"/>
              <a:buChar char="★"/>
            </a:pPr>
            <a:r>
              <a:rPr lang="en-US" sz="2400" b="1" i="0" u="none" strike="noStrike" cap="none" dirty="0">
                <a:solidFill>
                  <a:srgbClr val="C82E32"/>
                </a:solidFill>
                <a:latin typeface="Arial"/>
                <a:ea typeface="Arial"/>
                <a:cs typeface="Arial"/>
                <a:sym typeface="Arial"/>
              </a:rPr>
              <a:t>Studies the </a:t>
            </a:r>
            <a:r>
              <a:rPr lang="en-US" sz="2400" b="1" i="0" u="sng" strike="noStrike" cap="none" dirty="0">
                <a:solidFill>
                  <a:schemeClr val="tx1"/>
                </a:solidFill>
                <a:sym typeface="Arial"/>
              </a:rPr>
              <a:t>rate</a:t>
            </a:r>
            <a:r>
              <a:rPr lang="en-US" sz="2400" b="1" u="sng" dirty="0">
                <a:solidFill>
                  <a:schemeClr val="tx1"/>
                </a:solidFill>
              </a:rPr>
              <a:t>(Speed)</a:t>
            </a:r>
            <a:r>
              <a:rPr lang="en-US" sz="2400" b="1" i="0" u="none" strike="noStrike" cap="none" dirty="0">
                <a:solidFill>
                  <a:srgbClr val="C82E32"/>
                </a:solidFill>
                <a:latin typeface="Arial"/>
                <a:ea typeface="Arial"/>
                <a:cs typeface="Arial"/>
                <a:sym typeface="Arial"/>
              </a:rPr>
              <a:t> at which a chemical process occurs.</a:t>
            </a:r>
            <a:endParaRPr sz="2400" b="1" i="0" u="none" strike="noStrike" cap="none" dirty="0">
              <a:solidFill>
                <a:srgbClr val="C82E32"/>
              </a:solidFill>
              <a:latin typeface="Arial"/>
              <a:ea typeface="Arial"/>
              <a:cs typeface="Arial"/>
              <a:sym typeface="Arial"/>
            </a:endParaRPr>
          </a:p>
          <a:p>
            <a:pPr marL="0" marR="0" lvl="0" indent="0" algn="l" rtl="0">
              <a:lnSpc>
                <a:spcPct val="100000"/>
              </a:lnSpc>
              <a:spcBef>
                <a:spcPts val="0"/>
              </a:spcBef>
              <a:spcAft>
                <a:spcPts val="0"/>
              </a:spcAft>
              <a:buNone/>
            </a:pPr>
            <a:endParaRPr sz="2400" b="1" dirty="0">
              <a:solidFill>
                <a:srgbClr val="C82E32"/>
              </a:solidFill>
            </a:endParaRPr>
          </a:p>
          <a:p>
            <a:pPr marL="457200" lvl="0" indent="-381000" algn="l" rtl="0">
              <a:lnSpc>
                <a:spcPct val="115000"/>
              </a:lnSpc>
              <a:spcBef>
                <a:spcPts val="400"/>
              </a:spcBef>
              <a:spcAft>
                <a:spcPts val="0"/>
              </a:spcAft>
              <a:buClr>
                <a:srgbClr val="C82E32"/>
              </a:buClr>
              <a:buSzPts val="2400"/>
              <a:buChar char="★"/>
            </a:pPr>
            <a:r>
              <a:rPr lang="en-US" sz="2400" b="1" u="sng" dirty="0">
                <a:solidFill>
                  <a:srgbClr val="000000"/>
                </a:solidFill>
              </a:rPr>
              <a:t>Speed of a reaction</a:t>
            </a:r>
            <a:r>
              <a:rPr lang="en-US" sz="2400" b="1" dirty="0">
                <a:solidFill>
                  <a:srgbClr val="C82E32"/>
                </a:solidFill>
              </a:rPr>
              <a:t> is measured by the </a:t>
            </a:r>
            <a:r>
              <a:rPr lang="en-US" sz="2400" b="1" u="sng" dirty="0">
                <a:solidFill>
                  <a:schemeClr val="tx1"/>
                </a:solidFill>
              </a:rPr>
              <a:t>change in concentration over time</a:t>
            </a:r>
            <a:endParaRPr sz="2400" b="1" dirty="0">
              <a:solidFill>
                <a:srgbClr val="C82E32"/>
              </a:solidFill>
            </a:endParaRPr>
          </a:p>
          <a:p>
            <a:pPr marL="0" marR="0" lvl="0" indent="0" algn="l" rtl="0">
              <a:lnSpc>
                <a:spcPct val="100000"/>
              </a:lnSpc>
              <a:spcBef>
                <a:spcPts val="0"/>
              </a:spcBef>
              <a:spcAft>
                <a:spcPts val="0"/>
              </a:spcAft>
              <a:buNone/>
            </a:pPr>
            <a:endParaRPr sz="2400" b="1" dirty="0">
              <a:solidFill>
                <a:srgbClr val="C82E32"/>
              </a:solidFill>
            </a:endParaRPr>
          </a:p>
          <a:p>
            <a:pPr marL="0" lvl="0" indent="0" algn="l" rtl="0">
              <a:lnSpc>
                <a:spcPct val="115000"/>
              </a:lnSpc>
              <a:spcBef>
                <a:spcPts val="400"/>
              </a:spcBef>
              <a:spcAft>
                <a:spcPts val="0"/>
              </a:spcAft>
              <a:buNone/>
            </a:pPr>
            <a:endParaRPr sz="2400" b="1" dirty="0">
              <a:solidFill>
                <a:srgbClr val="C82E32"/>
              </a:solidFill>
            </a:endParaRPr>
          </a:p>
        </p:txBody>
      </p:sp>
      <p:sp>
        <p:nvSpPr>
          <p:cNvPr id="234" name="Google Shape;234;p35"/>
          <p:cNvSpPr txBox="1">
            <a:spLocks noGrp="1"/>
          </p:cNvSpPr>
          <p:nvPr>
            <p:ph type="sldNum" idx="12"/>
          </p:nvPr>
        </p:nvSpPr>
        <p:spPr>
          <a:xfrm>
            <a:off x="8495253" y="346941"/>
            <a:ext cx="454843"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a:t>
            </a:fld>
            <a:endParaRPr dirty="0"/>
          </a:p>
        </p:txBody>
      </p:sp>
      <p:pic>
        <p:nvPicPr>
          <p:cNvPr id="2" name="Picture 1"/>
          <p:cNvPicPr>
            <a:picLocks noChangeAspect="1"/>
          </p:cNvPicPr>
          <p:nvPr/>
        </p:nvPicPr>
        <p:blipFill>
          <a:blip r:embed="rId3"/>
          <a:stretch>
            <a:fillRect/>
          </a:stretch>
        </p:blipFill>
        <p:spPr>
          <a:xfrm>
            <a:off x="1661180" y="3426250"/>
            <a:ext cx="5086350" cy="2362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92" y="106052"/>
            <a:ext cx="7072460" cy="816907"/>
          </a:xfrm>
        </p:spPr>
        <p:txBody>
          <a:bodyPr/>
          <a:lstStyle/>
          <a:p>
            <a:pPr algn="l"/>
            <a:r>
              <a:rPr lang="en-US" sz="3200" b="1" u="sng" dirty="0" smtClean="0">
                <a:solidFill>
                  <a:srgbClr val="FF0000"/>
                </a:solidFill>
                <a:effectLst>
                  <a:outerShdw blurRad="38100" dist="38100" dir="2700000" algn="tl">
                    <a:srgbClr val="000000">
                      <a:alpha val="43137"/>
                    </a:srgbClr>
                  </a:outerShdw>
                </a:effectLst>
              </a:rPr>
              <a:t>Second </a:t>
            </a:r>
            <a:r>
              <a:rPr lang="en-US" sz="3200" b="1" u="sng" dirty="0" err="1" smtClean="0">
                <a:solidFill>
                  <a:srgbClr val="FF0000"/>
                </a:solidFill>
                <a:effectLst>
                  <a:outerShdw blurRad="38100" dist="38100" dir="2700000" algn="tl">
                    <a:srgbClr val="000000">
                      <a:alpha val="43137"/>
                    </a:srgbClr>
                  </a:outerShdw>
                </a:effectLst>
              </a:rPr>
              <a:t>was:Rate</a:t>
            </a:r>
            <a:r>
              <a:rPr lang="en-US" sz="3200" b="1" u="sng" dirty="0" smtClean="0">
                <a:solidFill>
                  <a:srgbClr val="FF0000"/>
                </a:solidFill>
                <a:effectLst>
                  <a:outerShdw blurRad="38100" dist="38100" dir="2700000" algn="tl">
                    <a:srgbClr val="000000">
                      <a:alpha val="43137"/>
                    </a:srgbClr>
                  </a:outerShdw>
                </a:effectLst>
              </a:rPr>
              <a:t> Law Expressions</a:t>
            </a:r>
            <a:endParaRPr lang="en-US" sz="3200" b="1" u="sng"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194692" y="1197907"/>
            <a:ext cx="8754615" cy="2773920"/>
          </a:xfrm>
          <a:prstGeom prst="rect">
            <a:avLst/>
          </a:prstGeom>
        </p:spPr>
      </p:pic>
      <p:sp>
        <p:nvSpPr>
          <p:cNvPr id="4" name="Text Placeholder 3"/>
          <p:cNvSpPr>
            <a:spLocks noGrp="1"/>
          </p:cNvSpPr>
          <p:nvPr>
            <p:ph type="body" idx="2"/>
          </p:nvPr>
        </p:nvSpPr>
        <p:spPr>
          <a:xfrm>
            <a:off x="-1" y="4114800"/>
            <a:ext cx="8949307" cy="1981200"/>
          </a:xfrm>
        </p:spPr>
        <p:txBody>
          <a:bodyPr/>
          <a:lstStyle/>
          <a:p>
            <a:pPr lvl="0" indent="-457200">
              <a:spcBef>
                <a:spcPts val="0"/>
              </a:spcBef>
              <a:buSzTx/>
              <a:buFont typeface="Arial" panose="020B0604020202020204" pitchFamily="34" charset="0"/>
              <a:buChar char="•"/>
            </a:pPr>
            <a:r>
              <a:rPr lang="en-US" sz="2400" b="1" dirty="0">
                <a:solidFill>
                  <a:srgbClr val="000000"/>
                </a:solidFill>
              </a:rPr>
              <a:t>Each reaction has its own equation </a:t>
            </a:r>
          </a:p>
          <a:p>
            <a:pPr marL="342900" lvl="0" indent="-342900">
              <a:spcBef>
                <a:spcPts val="0"/>
              </a:spcBef>
              <a:buSzTx/>
              <a:buNone/>
            </a:pPr>
            <a:r>
              <a:rPr lang="en-US" sz="2400" b="1" dirty="0">
                <a:solidFill>
                  <a:srgbClr val="000000"/>
                </a:solidFill>
              </a:rPr>
              <a:t>   that gives its rate based on </a:t>
            </a:r>
            <a:r>
              <a:rPr lang="en-US" sz="2400" b="1" u="sng" dirty="0">
                <a:solidFill>
                  <a:srgbClr val="FF0000"/>
                </a:solidFill>
              </a:rPr>
              <a:t>initial reactant concentrations.</a:t>
            </a:r>
          </a:p>
          <a:p>
            <a:pPr marL="342900" lvl="0" indent="-342900">
              <a:spcBef>
                <a:spcPts val="0"/>
              </a:spcBef>
              <a:buSzTx/>
              <a:buNone/>
            </a:pPr>
            <a:endParaRPr lang="en-US" sz="2400" b="1" u="sng" dirty="0">
              <a:solidFill>
                <a:srgbClr val="FF0000"/>
              </a:solidFill>
            </a:endParaRPr>
          </a:p>
          <a:p>
            <a:pPr lvl="0" indent="-457200">
              <a:spcBef>
                <a:spcPts val="0"/>
              </a:spcBef>
              <a:buSzTx/>
              <a:buFont typeface="Arial" panose="020B0604020202020204" pitchFamily="34" charset="0"/>
              <a:buChar char="•"/>
            </a:pPr>
            <a:r>
              <a:rPr lang="en-US" sz="2400" b="1" u="sng" dirty="0">
                <a:solidFill>
                  <a:srgbClr val="000000"/>
                </a:solidFill>
              </a:rPr>
              <a:t>It can give the speed of the </a:t>
            </a:r>
            <a:r>
              <a:rPr lang="en-US" sz="2400" b="1" u="sng" dirty="0" err="1">
                <a:solidFill>
                  <a:srgbClr val="000000"/>
                </a:solidFill>
              </a:rPr>
              <a:t>rx</a:t>
            </a:r>
            <a:r>
              <a:rPr lang="en-US" sz="2400" b="1" u="sng" dirty="0">
                <a:solidFill>
                  <a:srgbClr val="000000"/>
                </a:solidFill>
              </a:rPr>
              <a:t> at a </a:t>
            </a:r>
            <a:r>
              <a:rPr lang="en-US" sz="2400" b="1" u="sng" dirty="0">
                <a:solidFill>
                  <a:srgbClr val="FF0000"/>
                </a:solidFill>
              </a:rPr>
              <a:t>given moment in time.</a:t>
            </a:r>
          </a:p>
          <a:p>
            <a:endParaRPr lang="en-US" sz="28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16192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516278" cy="864909"/>
          </a:xfrm>
        </p:spPr>
        <p:txBody>
          <a:bodyPr/>
          <a:lstStyle/>
          <a:p>
            <a:pPr algn="l"/>
            <a:r>
              <a:rPr lang="en-US" sz="2800" b="1" u="sng" dirty="0" smtClean="0">
                <a:solidFill>
                  <a:srgbClr val="FF0000"/>
                </a:solidFill>
              </a:rPr>
              <a:t>NOW!  Integrated Rate Laws</a:t>
            </a:r>
            <a:endParaRPr lang="en-US" sz="2800" b="1" u="sng" dirty="0">
              <a:solidFill>
                <a:srgbClr val="FF0000"/>
              </a:solidFill>
            </a:endParaRPr>
          </a:p>
        </p:txBody>
      </p:sp>
      <p:sp>
        <p:nvSpPr>
          <p:cNvPr id="4" name="Text Placeholder 3"/>
          <p:cNvSpPr>
            <a:spLocks noGrp="1"/>
          </p:cNvSpPr>
          <p:nvPr>
            <p:ph type="body" idx="2"/>
          </p:nvPr>
        </p:nvSpPr>
        <p:spPr>
          <a:xfrm>
            <a:off x="337008" y="1333892"/>
            <a:ext cx="7772400" cy="5255443"/>
          </a:xfrm>
        </p:spPr>
        <p:txBody>
          <a:bodyPr/>
          <a:lstStyle/>
          <a:p>
            <a:pPr marL="101600" lvl="0" indent="0">
              <a:spcBef>
                <a:spcPts val="0"/>
              </a:spcBef>
              <a:buClr>
                <a:srgbClr val="373D3F"/>
              </a:buClr>
              <a:buSzPts val="2000"/>
              <a:buNone/>
            </a:pPr>
            <a:r>
              <a:rPr lang="en-US" sz="2800" b="1" u="sng" dirty="0">
                <a:solidFill>
                  <a:schemeClr val="tx1"/>
                </a:solidFill>
                <a:highlight>
                  <a:srgbClr val="FFFFFF"/>
                </a:highlight>
              </a:rPr>
              <a:t>They can be used </a:t>
            </a:r>
            <a:r>
              <a:rPr lang="en-US" sz="2800" b="1" u="sng" dirty="0" smtClean="0">
                <a:solidFill>
                  <a:schemeClr val="tx1"/>
                </a:solidFill>
                <a:highlight>
                  <a:srgbClr val="FFFFFF"/>
                </a:highlight>
              </a:rPr>
              <a:t>to:</a:t>
            </a:r>
          </a:p>
          <a:p>
            <a:pPr marL="101600" lvl="0" indent="0">
              <a:spcBef>
                <a:spcPts val="0"/>
              </a:spcBef>
              <a:buClr>
                <a:srgbClr val="373D3F"/>
              </a:buClr>
              <a:buSzPts val="2000"/>
              <a:buNone/>
            </a:pPr>
            <a:r>
              <a:rPr lang="en-US" sz="2800" b="1" u="sng" dirty="0" smtClean="0">
                <a:solidFill>
                  <a:srgbClr val="373D3F"/>
                </a:solidFill>
                <a:highlight>
                  <a:srgbClr val="FFFFFF"/>
                </a:highlight>
              </a:rPr>
              <a:t> </a:t>
            </a:r>
          </a:p>
          <a:p>
            <a:pPr lvl="0" indent="-355600">
              <a:spcBef>
                <a:spcPts val="0"/>
              </a:spcBef>
              <a:buClr>
                <a:srgbClr val="373D3F"/>
              </a:buClr>
              <a:buSzPts val="2000"/>
              <a:buFont typeface="Arial"/>
              <a:buChar char="●"/>
            </a:pPr>
            <a:r>
              <a:rPr lang="en-US" sz="2800" b="1" u="sng" dirty="0">
                <a:solidFill>
                  <a:srgbClr val="FF0000"/>
                </a:solidFill>
                <a:highlight>
                  <a:srgbClr val="FFFFFF"/>
                </a:highlight>
              </a:rPr>
              <a:t>D</a:t>
            </a:r>
            <a:r>
              <a:rPr lang="en-US" sz="2800" b="1" u="sng" dirty="0" smtClean="0">
                <a:solidFill>
                  <a:srgbClr val="FF0000"/>
                </a:solidFill>
                <a:highlight>
                  <a:srgbClr val="FFFFFF"/>
                </a:highlight>
              </a:rPr>
              <a:t>etermine </a:t>
            </a:r>
            <a:r>
              <a:rPr lang="en-US" sz="2800" b="1" u="sng" dirty="0">
                <a:solidFill>
                  <a:srgbClr val="FF0000"/>
                </a:solidFill>
                <a:highlight>
                  <a:srgbClr val="FFFFFF"/>
                </a:highlight>
              </a:rPr>
              <a:t>the amount of reactant or product present after a period of time </a:t>
            </a:r>
            <a:endParaRPr lang="en-US" sz="2800" b="1" u="sng" dirty="0" smtClean="0">
              <a:solidFill>
                <a:srgbClr val="FF0000"/>
              </a:solidFill>
              <a:highlight>
                <a:srgbClr val="FFFFFF"/>
              </a:highlight>
            </a:endParaRPr>
          </a:p>
          <a:p>
            <a:pPr lvl="0" indent="-355600">
              <a:spcBef>
                <a:spcPts val="0"/>
              </a:spcBef>
              <a:buClr>
                <a:srgbClr val="373D3F"/>
              </a:buClr>
              <a:buSzPts val="2000"/>
              <a:buFont typeface="Arial"/>
              <a:buChar char="●"/>
            </a:pPr>
            <a:endParaRPr lang="en-US" sz="2800" dirty="0">
              <a:solidFill>
                <a:srgbClr val="FF0000"/>
              </a:solidFill>
              <a:highlight>
                <a:srgbClr val="FFFFFF"/>
              </a:highlight>
            </a:endParaRPr>
          </a:p>
          <a:p>
            <a:pPr marL="558800" indent="-457200">
              <a:spcBef>
                <a:spcPts val="0"/>
              </a:spcBef>
              <a:buClr>
                <a:srgbClr val="373D3F"/>
              </a:buClr>
              <a:buSzPts val="2000"/>
            </a:pPr>
            <a:r>
              <a:rPr lang="en-US" sz="2800" b="1" u="sng" dirty="0" smtClean="0">
                <a:solidFill>
                  <a:srgbClr val="FF0000"/>
                </a:solidFill>
                <a:highlight>
                  <a:srgbClr val="FFFFFF"/>
                </a:highlight>
              </a:rPr>
              <a:t>To estimate </a:t>
            </a:r>
            <a:r>
              <a:rPr lang="en-US" sz="2800" b="1" u="sng" dirty="0">
                <a:solidFill>
                  <a:srgbClr val="FF0000"/>
                </a:solidFill>
                <a:highlight>
                  <a:srgbClr val="FFFFFF"/>
                </a:highlight>
              </a:rPr>
              <a:t>the time required for a reaction to proceed to a certain extent. </a:t>
            </a:r>
            <a:endParaRPr lang="en-US" sz="2800" b="1" u="sng" dirty="0" smtClean="0">
              <a:solidFill>
                <a:srgbClr val="FF0000"/>
              </a:solidFill>
              <a:highlight>
                <a:srgbClr val="FFFFFF"/>
              </a:highlight>
            </a:endParaRPr>
          </a:p>
          <a:p>
            <a:pPr marL="101600" lvl="0" indent="0">
              <a:spcBef>
                <a:spcPts val="0"/>
              </a:spcBef>
              <a:buClr>
                <a:srgbClr val="373D3F"/>
              </a:buClr>
              <a:buSzPts val="2000"/>
              <a:buNone/>
            </a:pPr>
            <a:endParaRPr lang="en-US" sz="2800" dirty="0" smtClean="0">
              <a:solidFill>
                <a:srgbClr val="373D3F"/>
              </a:solidFill>
              <a:highlight>
                <a:srgbClr val="FFFFFF"/>
              </a:highlight>
            </a:endParaRPr>
          </a:p>
          <a:p>
            <a:pPr lvl="0" indent="-355600">
              <a:spcBef>
                <a:spcPts val="0"/>
              </a:spcBef>
              <a:buClr>
                <a:srgbClr val="373D3F"/>
              </a:buClr>
              <a:buSzPts val="2000"/>
              <a:buFont typeface="Arial"/>
              <a:buChar char="●"/>
            </a:pPr>
            <a:r>
              <a:rPr lang="en-US" sz="2800" b="1" u="sng" dirty="0" smtClean="0">
                <a:solidFill>
                  <a:srgbClr val="FF0000"/>
                </a:solidFill>
                <a:highlight>
                  <a:srgbClr val="FFFFFF"/>
                </a:highlight>
              </a:rPr>
              <a:t>To determine half-life</a:t>
            </a:r>
            <a:r>
              <a:rPr lang="en-US" sz="2800" dirty="0" smtClean="0">
                <a:solidFill>
                  <a:schemeClr val="tx1"/>
                </a:solidFill>
                <a:highlight>
                  <a:srgbClr val="FFFFFF"/>
                </a:highlight>
              </a:rPr>
              <a:t>, </a:t>
            </a:r>
            <a:r>
              <a:rPr lang="en-US" sz="2800" dirty="0">
                <a:solidFill>
                  <a:schemeClr val="tx1"/>
                </a:solidFill>
                <a:highlight>
                  <a:srgbClr val="FFFFFF"/>
                </a:highlight>
              </a:rPr>
              <a:t>the length of time a radioactive material must be stored for its radioactivity to decay to a safe level</a:t>
            </a:r>
          </a:p>
          <a:p>
            <a:endParaRPr lang="en-US" sz="28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67342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500"/>
            <a:ext cx="8729221" cy="1143000"/>
          </a:xfrm>
        </p:spPr>
        <p:txBody>
          <a:bodyPr/>
          <a:lstStyle/>
          <a:p>
            <a:r>
              <a:rPr lang="en-US" sz="2800" b="1" u="sng" dirty="0" smtClean="0">
                <a:solidFill>
                  <a:srgbClr val="FF0000"/>
                </a:solidFill>
              </a:rPr>
              <a:t>Where do the integrated expressions come from?</a:t>
            </a:r>
            <a:endParaRPr lang="en-US" sz="2800" b="1" u="sng" dirty="0">
              <a:solidFill>
                <a:srgbClr val="FF0000"/>
              </a:solidFill>
            </a:endParaRPr>
          </a:p>
        </p:txBody>
      </p:sp>
      <p:sp>
        <p:nvSpPr>
          <p:cNvPr id="3" name="Text Placeholder 2"/>
          <p:cNvSpPr>
            <a:spLocks noGrp="1"/>
          </p:cNvSpPr>
          <p:nvPr>
            <p:ph type="body" idx="1"/>
          </p:nvPr>
        </p:nvSpPr>
        <p:spPr>
          <a:xfrm>
            <a:off x="223887" y="1165389"/>
            <a:ext cx="7772400" cy="1981200"/>
          </a:xfrm>
        </p:spPr>
        <p:txBody>
          <a:bodyPr/>
          <a:lstStyle/>
          <a:p>
            <a:r>
              <a:rPr lang="en-US" dirty="0" smtClean="0">
                <a:solidFill>
                  <a:srgbClr val="FF0000"/>
                </a:solidFill>
              </a:rPr>
              <a:t>They have been derived through setting the </a:t>
            </a:r>
            <a:r>
              <a:rPr lang="en-US" u="sng" dirty="0" smtClean="0">
                <a:solidFill>
                  <a:schemeClr val="tx1"/>
                </a:solidFill>
              </a:rPr>
              <a:t>AVERAGE REACTION RATE FORMULA </a:t>
            </a:r>
            <a:r>
              <a:rPr lang="en-US" dirty="0" smtClean="0">
                <a:solidFill>
                  <a:srgbClr val="FF0000"/>
                </a:solidFill>
              </a:rPr>
              <a:t>equal to the </a:t>
            </a:r>
            <a:r>
              <a:rPr lang="en-US" u="sng" dirty="0" smtClean="0">
                <a:solidFill>
                  <a:schemeClr val="tx1"/>
                </a:solidFill>
              </a:rPr>
              <a:t>RATE ORDER EXPRESSION </a:t>
            </a:r>
            <a:endParaRPr lang="en-US" u="sng" dirty="0">
              <a:solidFill>
                <a:schemeClr val="tx1"/>
              </a:solidFill>
            </a:endParaRPr>
          </a:p>
        </p:txBody>
      </p:sp>
      <p:pic>
        <p:nvPicPr>
          <p:cNvPr id="6" name="Picture 5"/>
          <p:cNvPicPr>
            <a:picLocks noChangeAspect="1"/>
          </p:cNvPicPr>
          <p:nvPr/>
        </p:nvPicPr>
        <p:blipFill>
          <a:blip r:embed="rId2"/>
          <a:stretch>
            <a:fillRect/>
          </a:stretch>
        </p:blipFill>
        <p:spPr>
          <a:xfrm>
            <a:off x="898027" y="3787219"/>
            <a:ext cx="4399051" cy="2689781"/>
          </a:xfrm>
          <a:prstGeom prst="rect">
            <a:avLst/>
          </a:prstGeom>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7" name="Oval Callout 6"/>
          <p:cNvSpPr/>
          <p:nvPr/>
        </p:nvSpPr>
        <p:spPr>
          <a:xfrm>
            <a:off x="6477392" y="2960016"/>
            <a:ext cx="1885361" cy="1970202"/>
          </a:xfrm>
          <a:prstGeom prst="wedgeEllipseCallout">
            <a:avLst>
              <a:gd name="adj1" fmla="val -79333"/>
              <a:gd name="adj2" fmla="val 8116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98690" y="3146589"/>
            <a:ext cx="1414020" cy="1477328"/>
          </a:xfrm>
          <a:prstGeom prst="rect">
            <a:avLst/>
          </a:prstGeom>
          <a:noFill/>
        </p:spPr>
        <p:txBody>
          <a:bodyPr wrap="square" rtlCol="0">
            <a:spAutoFit/>
          </a:bodyPr>
          <a:lstStyle/>
          <a:p>
            <a:r>
              <a:rPr lang="en-US" sz="1800" dirty="0" smtClean="0"/>
              <a:t>You do not need to learn the derivation process!</a:t>
            </a:r>
            <a:endParaRPr lang="en-US" sz="1800" dirty="0"/>
          </a:p>
        </p:txBody>
      </p:sp>
    </p:spTree>
    <p:extLst>
      <p:ext uri="{BB962C8B-B14F-4D97-AF65-F5344CB8AC3E}">
        <p14:creationId xmlns:p14="http://schemas.microsoft.com/office/powerpoint/2010/main" val="201333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a:off x="356450" y="228600"/>
            <a:ext cx="85263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rgbClr val="000000"/>
                </a:solidFill>
              </a:rPr>
              <a:t>Zero Order Integrated Rate Law</a:t>
            </a:r>
            <a:endParaRPr u="sng">
              <a:solidFill>
                <a:srgbClr val="000000"/>
              </a:solidFill>
            </a:endParaRPr>
          </a:p>
        </p:txBody>
      </p:sp>
      <p:sp>
        <p:nvSpPr>
          <p:cNvPr id="459" name="Google Shape;459;p57"/>
          <p:cNvSpPr txBox="1">
            <a:spLocks noGrp="1"/>
          </p:cNvSpPr>
          <p:nvPr>
            <p:ph type="body" idx="1"/>
          </p:nvPr>
        </p:nvSpPr>
        <p:spPr>
          <a:xfrm>
            <a:off x="356450" y="1263875"/>
            <a:ext cx="8221942" cy="1236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sz="2400" dirty="0">
                <a:solidFill>
                  <a:schemeClr val="tx1"/>
                </a:solidFill>
              </a:rPr>
              <a:t>The rate of change is independent of the concentration of the reactant.</a:t>
            </a:r>
            <a:endParaRPr sz="2400" dirty="0">
              <a:solidFill>
                <a:schemeClr val="tx1"/>
              </a:solidFill>
            </a:endParaRPr>
          </a:p>
          <a:p>
            <a:pPr marL="342900" lvl="0" indent="-139700" algn="l" rtl="0">
              <a:spcBef>
                <a:spcPts val="640"/>
              </a:spcBef>
              <a:spcAft>
                <a:spcPts val="0"/>
              </a:spcAft>
              <a:buNone/>
            </a:pPr>
            <a:endParaRPr dirty="0"/>
          </a:p>
        </p:txBody>
      </p:sp>
      <p:sp>
        <p:nvSpPr>
          <p:cNvPr id="460" name="Google Shape;460;p57"/>
          <p:cNvSpPr txBox="1">
            <a:spLocks noGrp="1"/>
          </p:cNvSpPr>
          <p:nvPr>
            <p:ph type="body" idx="2"/>
          </p:nvPr>
        </p:nvSpPr>
        <p:spPr>
          <a:xfrm>
            <a:off x="286825" y="2500775"/>
            <a:ext cx="8001900" cy="34419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3000" b="1" dirty="0">
                <a:solidFill>
                  <a:srgbClr val="0000FF"/>
                </a:solidFill>
              </a:rPr>
              <a:t>[A]</a:t>
            </a:r>
            <a:r>
              <a:rPr lang="en-US" sz="3000" b="1" baseline="-25000" dirty="0">
                <a:solidFill>
                  <a:srgbClr val="0000FF"/>
                </a:solidFill>
              </a:rPr>
              <a:t>t</a:t>
            </a:r>
            <a:r>
              <a:rPr lang="en-US" sz="3000" b="1" dirty="0">
                <a:solidFill>
                  <a:srgbClr val="0000FF"/>
                </a:solidFill>
              </a:rPr>
              <a:t> </a:t>
            </a:r>
            <a:r>
              <a:rPr lang="en-US" sz="3000" b="1" dirty="0"/>
              <a:t>= - </a:t>
            </a:r>
            <a:r>
              <a:rPr lang="en-US" sz="3000" b="1" dirty="0" err="1"/>
              <a:t>k</a:t>
            </a:r>
            <a:r>
              <a:rPr lang="en-US" sz="3000" b="1" dirty="0" err="1">
                <a:solidFill>
                  <a:srgbClr val="0000FF"/>
                </a:solidFill>
              </a:rPr>
              <a:t>t</a:t>
            </a:r>
            <a:r>
              <a:rPr lang="en-US" sz="3000" b="1" dirty="0">
                <a:solidFill>
                  <a:srgbClr val="0000FF"/>
                </a:solidFill>
              </a:rPr>
              <a:t> </a:t>
            </a:r>
            <a:r>
              <a:rPr lang="en-US" sz="3000" b="1" dirty="0"/>
              <a:t>+ [A]</a:t>
            </a:r>
            <a:r>
              <a:rPr lang="en-US" sz="3000" b="1" baseline="-25000" dirty="0"/>
              <a:t>0     </a:t>
            </a:r>
            <a:endParaRPr sz="3000" b="1" baseline="-25000" dirty="0"/>
          </a:p>
          <a:p>
            <a:pPr marL="342900" lvl="0" indent="-139700" algn="l" rtl="0">
              <a:spcBef>
                <a:spcPts val="640"/>
              </a:spcBef>
              <a:spcAft>
                <a:spcPts val="0"/>
              </a:spcAft>
              <a:buNone/>
            </a:pPr>
            <a:endParaRPr sz="3000" baseline="-25000" dirty="0"/>
          </a:p>
          <a:p>
            <a:pPr marL="342900" lvl="0" indent="-139700" algn="l" rtl="0">
              <a:spcBef>
                <a:spcPts val="640"/>
              </a:spcBef>
              <a:spcAft>
                <a:spcPts val="0"/>
              </a:spcAft>
              <a:buClr>
                <a:schemeClr val="dk1"/>
              </a:buClr>
              <a:buSzPts val="1100"/>
              <a:buFont typeface="Arial"/>
              <a:buNone/>
            </a:pPr>
            <a:r>
              <a:rPr lang="en-US" sz="3000" b="1" dirty="0">
                <a:solidFill>
                  <a:srgbClr val="0000FF"/>
                </a:solidFill>
              </a:rPr>
              <a:t>Y</a:t>
            </a:r>
            <a:r>
              <a:rPr lang="en-US" sz="3000" b="1" dirty="0">
                <a:solidFill>
                  <a:srgbClr val="1155CC"/>
                </a:solidFill>
              </a:rPr>
              <a:t> </a:t>
            </a:r>
            <a:r>
              <a:rPr lang="en-US" sz="3000" b="1" dirty="0"/>
              <a:t>  =  m</a:t>
            </a:r>
            <a:r>
              <a:rPr lang="en-US" sz="3000" b="1" dirty="0">
                <a:solidFill>
                  <a:srgbClr val="0000FF"/>
                </a:solidFill>
              </a:rPr>
              <a:t>x</a:t>
            </a:r>
            <a:r>
              <a:rPr lang="en-US" sz="3000" b="1" dirty="0">
                <a:solidFill>
                  <a:srgbClr val="3C78D8"/>
                </a:solidFill>
              </a:rPr>
              <a:t> </a:t>
            </a:r>
            <a:r>
              <a:rPr lang="en-US" sz="3000" b="1" dirty="0"/>
              <a:t>+ b</a:t>
            </a:r>
            <a:endParaRPr sz="3000" b="1" dirty="0"/>
          </a:p>
          <a:p>
            <a:pPr marL="342900" lvl="0" indent="-139700" algn="l" rtl="0">
              <a:spcBef>
                <a:spcPts val="640"/>
              </a:spcBef>
              <a:spcAft>
                <a:spcPts val="0"/>
              </a:spcAft>
              <a:buNone/>
            </a:pPr>
            <a:r>
              <a:rPr lang="en-US" dirty="0"/>
              <a:t> </a:t>
            </a:r>
            <a:r>
              <a:rPr lang="en-US" sz="2400" dirty="0">
                <a:solidFill>
                  <a:srgbClr val="000000"/>
                </a:solidFill>
              </a:rPr>
              <a:t>This means that we can graph the </a:t>
            </a:r>
            <a:r>
              <a:rPr lang="en-US" sz="2400" b="1" u="sng" dirty="0">
                <a:solidFill>
                  <a:srgbClr val="FF0000"/>
                </a:solidFill>
              </a:rPr>
              <a:t>concentration</a:t>
            </a:r>
            <a:r>
              <a:rPr lang="en-US" sz="2400" dirty="0">
                <a:solidFill>
                  <a:srgbClr val="000000"/>
                </a:solidFill>
              </a:rPr>
              <a:t> as a function of </a:t>
            </a:r>
            <a:r>
              <a:rPr lang="en-US" sz="2400" b="1" u="sng" dirty="0">
                <a:solidFill>
                  <a:srgbClr val="FF0000"/>
                </a:solidFill>
              </a:rPr>
              <a:t>time</a:t>
            </a:r>
            <a:r>
              <a:rPr lang="en-US" sz="2400" dirty="0">
                <a:solidFill>
                  <a:srgbClr val="000000"/>
                </a:solidFill>
              </a:rPr>
              <a:t> and it should create a </a:t>
            </a:r>
            <a:r>
              <a:rPr lang="en-US" sz="2400" b="1" u="sng" dirty="0">
                <a:solidFill>
                  <a:srgbClr val="FF0000"/>
                </a:solidFill>
              </a:rPr>
              <a:t>straight line </a:t>
            </a:r>
            <a:r>
              <a:rPr lang="en-US" sz="2400" dirty="0">
                <a:solidFill>
                  <a:srgbClr val="000000"/>
                </a:solidFill>
              </a:rPr>
              <a:t>that will give a slope and then you can find the value of -k</a:t>
            </a:r>
            <a:endParaRPr sz="24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8"/>
          <p:cNvSpPr txBox="1">
            <a:spLocks noGrp="1"/>
          </p:cNvSpPr>
          <p:nvPr>
            <p:ph type="title"/>
          </p:nvPr>
        </p:nvSpPr>
        <p:spPr>
          <a:xfrm>
            <a:off x="685800" y="143050"/>
            <a:ext cx="77724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u="sng"/>
              <a:t>Zero Order Integration</a:t>
            </a:r>
            <a:endParaRPr u="sng"/>
          </a:p>
        </p:txBody>
      </p:sp>
      <p:sp>
        <p:nvSpPr>
          <p:cNvPr id="467" name="Google Shape;467;p58"/>
          <p:cNvSpPr txBox="1">
            <a:spLocks noGrp="1"/>
          </p:cNvSpPr>
          <p:nvPr>
            <p:ph type="body" idx="1"/>
          </p:nvPr>
        </p:nvSpPr>
        <p:spPr>
          <a:xfrm>
            <a:off x="164125" y="1069325"/>
            <a:ext cx="8294100" cy="5026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rgbClr val="000000"/>
              </a:buClr>
              <a:buSzPts val="1100"/>
              <a:buFont typeface="Arial"/>
              <a:buNone/>
            </a:pPr>
            <a:r>
              <a:rPr lang="en-US"/>
              <a:t>2NH</a:t>
            </a:r>
            <a:r>
              <a:rPr lang="en-US" baseline="-25000"/>
              <a:t>3(g)</a:t>
            </a:r>
            <a:r>
              <a:rPr lang="en-US"/>
              <a:t>       N</a:t>
            </a:r>
            <a:r>
              <a:rPr lang="en-US" baseline="-25000"/>
              <a:t>2(g)</a:t>
            </a:r>
            <a:r>
              <a:rPr lang="en-US"/>
              <a:t> + 3 H</a:t>
            </a:r>
            <a:r>
              <a:rPr lang="en-US" baseline="-25000"/>
              <a:t>2</a:t>
            </a:r>
            <a:r>
              <a:rPr lang="en-US"/>
              <a:t> </a:t>
            </a:r>
            <a:r>
              <a:rPr lang="en-US" baseline="-25000"/>
              <a:t>(g)           </a:t>
            </a:r>
            <a:r>
              <a:rPr lang="en-US" sz="3000" b="1">
                <a:solidFill>
                  <a:srgbClr val="C82E32"/>
                </a:solidFill>
              </a:rPr>
              <a:t>[A]</a:t>
            </a:r>
            <a:r>
              <a:rPr lang="en-US" sz="3000" b="1" baseline="-25000">
                <a:solidFill>
                  <a:srgbClr val="C82E32"/>
                </a:solidFill>
              </a:rPr>
              <a:t>t</a:t>
            </a:r>
            <a:r>
              <a:rPr lang="en-US" sz="3000" b="1">
                <a:solidFill>
                  <a:srgbClr val="C82E32"/>
                </a:solidFill>
              </a:rPr>
              <a:t> </a:t>
            </a:r>
            <a:r>
              <a:rPr lang="en-US" sz="3000" b="1"/>
              <a:t>= - k</a:t>
            </a:r>
            <a:r>
              <a:rPr lang="en-US" sz="3000" b="1">
                <a:solidFill>
                  <a:srgbClr val="C82E32"/>
                </a:solidFill>
              </a:rPr>
              <a:t>t</a:t>
            </a:r>
            <a:r>
              <a:rPr lang="en-US" sz="3000" b="1">
                <a:solidFill>
                  <a:srgbClr val="0000FF"/>
                </a:solidFill>
              </a:rPr>
              <a:t> </a:t>
            </a:r>
            <a:r>
              <a:rPr lang="en-US" sz="3000" b="1"/>
              <a:t>+ [A]</a:t>
            </a:r>
            <a:r>
              <a:rPr lang="en-US" sz="3000" b="1" baseline="-25000"/>
              <a:t>0    </a:t>
            </a:r>
            <a:endParaRPr baseline="-25000"/>
          </a:p>
        </p:txBody>
      </p:sp>
      <p:pic>
        <p:nvPicPr>
          <p:cNvPr id="468" name="Google Shape;468;p58"/>
          <p:cNvPicPr preferRelativeResize="0"/>
          <p:nvPr/>
        </p:nvPicPr>
        <p:blipFill>
          <a:blip r:embed="rId3">
            <a:alphaModFix/>
          </a:blip>
          <a:stretch>
            <a:fillRect/>
          </a:stretch>
        </p:blipFill>
        <p:spPr>
          <a:xfrm>
            <a:off x="333585" y="2441688"/>
            <a:ext cx="2012766" cy="3224775"/>
          </a:xfrm>
          <a:prstGeom prst="rect">
            <a:avLst/>
          </a:prstGeom>
          <a:noFill/>
          <a:ln>
            <a:noFill/>
          </a:ln>
        </p:spPr>
      </p:pic>
      <p:pic>
        <p:nvPicPr>
          <p:cNvPr id="469" name="Google Shape;469;p58"/>
          <p:cNvPicPr preferRelativeResize="0"/>
          <p:nvPr/>
        </p:nvPicPr>
        <p:blipFill>
          <a:blip r:embed="rId4">
            <a:alphaModFix/>
          </a:blip>
          <a:stretch>
            <a:fillRect/>
          </a:stretch>
        </p:blipFill>
        <p:spPr>
          <a:xfrm>
            <a:off x="2625925" y="2042700"/>
            <a:ext cx="5832275" cy="4022761"/>
          </a:xfrm>
          <a:prstGeom prst="rect">
            <a:avLst/>
          </a:prstGeom>
          <a:noFill/>
          <a:ln>
            <a:noFill/>
          </a:ln>
        </p:spPr>
      </p:pic>
      <p:cxnSp>
        <p:nvCxnSpPr>
          <p:cNvPr id="470" name="Google Shape;470;p58"/>
          <p:cNvCxnSpPr/>
          <p:nvPr/>
        </p:nvCxnSpPr>
        <p:spPr>
          <a:xfrm rot="10800000" flipH="1">
            <a:off x="1500550" y="1463575"/>
            <a:ext cx="613500" cy="1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9"/>
          <p:cNvSpPr txBox="1">
            <a:spLocks noGrp="1"/>
          </p:cNvSpPr>
          <p:nvPr>
            <p:ph type="title"/>
          </p:nvPr>
        </p:nvSpPr>
        <p:spPr>
          <a:xfrm>
            <a:off x="270900" y="228600"/>
            <a:ext cx="86688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rgbClr val="000000"/>
                </a:solidFill>
              </a:rPr>
              <a:t>First Order Integrated Rate Law</a:t>
            </a:r>
            <a:endParaRPr u="sng">
              <a:solidFill>
                <a:srgbClr val="000000"/>
              </a:solidFill>
            </a:endParaRPr>
          </a:p>
        </p:txBody>
      </p:sp>
      <p:sp>
        <p:nvSpPr>
          <p:cNvPr id="477" name="Google Shape;477;p59"/>
          <p:cNvSpPr txBox="1">
            <a:spLocks noGrp="1"/>
          </p:cNvSpPr>
          <p:nvPr>
            <p:ph type="body" idx="1"/>
          </p:nvPr>
        </p:nvSpPr>
        <p:spPr>
          <a:xfrm>
            <a:off x="270900" y="1225525"/>
            <a:ext cx="8187300" cy="12837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400" dirty="0">
                <a:solidFill>
                  <a:schemeClr val="tx1"/>
                </a:solidFill>
              </a:rPr>
              <a:t>The rate is proportional to the concentration of a single reactant raised to the first power</a:t>
            </a:r>
            <a:endParaRPr sz="2400" dirty="0">
              <a:solidFill>
                <a:schemeClr val="tx1"/>
              </a:solidFill>
            </a:endParaRPr>
          </a:p>
        </p:txBody>
      </p:sp>
      <p:sp>
        <p:nvSpPr>
          <p:cNvPr id="478" name="Google Shape;478;p59"/>
          <p:cNvSpPr txBox="1">
            <a:spLocks noGrp="1"/>
          </p:cNvSpPr>
          <p:nvPr>
            <p:ph type="body" idx="2"/>
          </p:nvPr>
        </p:nvSpPr>
        <p:spPr>
          <a:xfrm>
            <a:off x="142575" y="2632000"/>
            <a:ext cx="8583300" cy="39693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3000" b="1" dirty="0" smtClean="0">
                <a:solidFill>
                  <a:schemeClr val="tx1"/>
                </a:solidFill>
              </a:rPr>
              <a:t>ln[A]</a:t>
            </a:r>
            <a:r>
              <a:rPr lang="en-US" sz="3000" b="1" baseline="-25000" dirty="0" smtClean="0">
                <a:solidFill>
                  <a:schemeClr val="tx1"/>
                </a:solidFill>
              </a:rPr>
              <a:t>t</a:t>
            </a:r>
            <a:r>
              <a:rPr lang="en-US" sz="3000" dirty="0" smtClean="0"/>
              <a:t> </a:t>
            </a:r>
            <a:r>
              <a:rPr lang="en-US" sz="3000" dirty="0"/>
              <a:t>=   -</a:t>
            </a:r>
            <a:r>
              <a:rPr lang="en-US" sz="3000" dirty="0" err="1"/>
              <a:t>k</a:t>
            </a:r>
            <a:r>
              <a:rPr lang="en-US" sz="3000" b="1" dirty="0" err="1">
                <a:solidFill>
                  <a:schemeClr val="tx1"/>
                </a:solidFill>
              </a:rPr>
              <a:t>t</a:t>
            </a:r>
            <a:r>
              <a:rPr lang="en-US" sz="3000" dirty="0"/>
              <a:t>   + ln [A]</a:t>
            </a:r>
            <a:r>
              <a:rPr lang="en-US" sz="3000" baseline="-25000" dirty="0"/>
              <a:t>0</a:t>
            </a:r>
            <a:endParaRPr sz="3000" baseline="-25000" dirty="0"/>
          </a:p>
          <a:p>
            <a:pPr marL="0" lvl="0" indent="0" algn="l" rtl="0">
              <a:spcBef>
                <a:spcPts val="640"/>
              </a:spcBef>
              <a:spcAft>
                <a:spcPts val="0"/>
              </a:spcAft>
              <a:buNone/>
            </a:pPr>
            <a:r>
              <a:rPr lang="en-US" sz="3000" baseline="-25000" dirty="0">
                <a:solidFill>
                  <a:schemeClr val="tx1"/>
                </a:solidFill>
              </a:rPr>
              <a:t>     </a:t>
            </a:r>
            <a:r>
              <a:rPr lang="en-US" sz="3000" dirty="0">
                <a:solidFill>
                  <a:schemeClr val="tx1"/>
                </a:solidFill>
              </a:rPr>
              <a:t>  </a:t>
            </a:r>
            <a:r>
              <a:rPr lang="en-US" sz="3000" b="1" dirty="0">
                <a:solidFill>
                  <a:schemeClr val="tx1"/>
                </a:solidFill>
              </a:rPr>
              <a:t>Y</a:t>
            </a:r>
            <a:r>
              <a:rPr lang="en-US" sz="3000" b="1" dirty="0">
                <a:solidFill>
                  <a:srgbClr val="1155CC"/>
                </a:solidFill>
              </a:rPr>
              <a:t> </a:t>
            </a:r>
            <a:r>
              <a:rPr lang="en-US" sz="3000" b="1" dirty="0"/>
              <a:t>    =  m</a:t>
            </a:r>
            <a:r>
              <a:rPr lang="en-US" sz="3000" b="1" dirty="0">
                <a:solidFill>
                  <a:schemeClr val="tx1"/>
                </a:solidFill>
              </a:rPr>
              <a:t>x</a:t>
            </a:r>
            <a:r>
              <a:rPr lang="en-US" sz="3000" b="1" dirty="0">
                <a:solidFill>
                  <a:srgbClr val="3C78D8"/>
                </a:solidFill>
              </a:rPr>
              <a:t> </a:t>
            </a:r>
            <a:r>
              <a:rPr lang="en-US" sz="3000" b="1" dirty="0"/>
              <a:t>+ b</a:t>
            </a:r>
            <a:endParaRPr sz="3000" b="1" dirty="0"/>
          </a:p>
          <a:p>
            <a:pPr marL="0" lvl="0" indent="0" algn="l" rtl="0">
              <a:spcBef>
                <a:spcPts val="640"/>
              </a:spcBef>
              <a:spcAft>
                <a:spcPts val="0"/>
              </a:spcAft>
              <a:buNone/>
            </a:pPr>
            <a:endParaRPr sz="3000" b="1" dirty="0"/>
          </a:p>
          <a:p>
            <a:pPr marL="342900" lvl="0" indent="-342900" algn="l" rtl="0">
              <a:spcBef>
                <a:spcPts val="0"/>
              </a:spcBef>
              <a:spcAft>
                <a:spcPts val="0"/>
              </a:spcAft>
              <a:buNone/>
            </a:pPr>
            <a:r>
              <a:rPr lang="en-US" sz="3000" dirty="0">
                <a:solidFill>
                  <a:schemeClr val="tx1"/>
                </a:solidFill>
              </a:rPr>
              <a:t>If a reaction is first-order, a plot of  </a:t>
            </a:r>
            <a:r>
              <a:rPr lang="en-US" sz="3000" b="1" u="sng" dirty="0">
                <a:solidFill>
                  <a:srgbClr val="FF0000"/>
                </a:solidFill>
              </a:rPr>
              <a:t>ln[A]</a:t>
            </a:r>
            <a:r>
              <a:rPr lang="en-US" sz="3000" b="1" i="1" u="sng" baseline="-25000" dirty="0">
                <a:solidFill>
                  <a:srgbClr val="FF0000"/>
                </a:solidFill>
              </a:rPr>
              <a:t>t</a:t>
            </a:r>
            <a:r>
              <a:rPr lang="en-US" sz="3000" b="1" u="sng" dirty="0">
                <a:solidFill>
                  <a:srgbClr val="FF0000"/>
                </a:solidFill>
              </a:rPr>
              <a:t> vs  </a:t>
            </a:r>
            <a:r>
              <a:rPr lang="en-US" sz="3000" b="1" i="1" u="sng" dirty="0">
                <a:solidFill>
                  <a:srgbClr val="FF0000"/>
                </a:solidFill>
              </a:rPr>
              <a:t>t</a:t>
            </a:r>
            <a:endParaRPr sz="3000" u="sng" dirty="0">
              <a:solidFill>
                <a:srgbClr val="FF0000"/>
              </a:solidFill>
            </a:endParaRPr>
          </a:p>
          <a:p>
            <a:pPr marL="342900" lvl="0" indent="-342900" algn="l" rtl="0">
              <a:spcBef>
                <a:spcPts val="0"/>
              </a:spcBef>
              <a:spcAft>
                <a:spcPts val="0"/>
              </a:spcAft>
              <a:buClr>
                <a:srgbClr val="C82E32"/>
              </a:buClr>
              <a:buFont typeface="Arial"/>
              <a:buNone/>
            </a:pPr>
            <a:r>
              <a:rPr lang="en-US" sz="3000" dirty="0">
                <a:solidFill>
                  <a:schemeClr val="tx1"/>
                </a:solidFill>
              </a:rPr>
              <a:t>will give a </a:t>
            </a:r>
            <a:r>
              <a:rPr lang="en-US" sz="3000" u="sng" dirty="0">
                <a:solidFill>
                  <a:srgbClr val="FF0000"/>
                </a:solidFill>
              </a:rPr>
              <a:t>straight line with a slope of -</a:t>
            </a:r>
            <a:r>
              <a:rPr lang="en-US" sz="3000" i="1" u="sng" dirty="0">
                <a:solidFill>
                  <a:srgbClr val="FF0000"/>
                </a:solidFill>
              </a:rPr>
              <a:t>k</a:t>
            </a:r>
            <a:r>
              <a:rPr lang="en-US" sz="3000" dirty="0">
                <a:solidFill>
                  <a:schemeClr val="tx1"/>
                </a:solidFill>
              </a:rPr>
              <a:t>.</a:t>
            </a:r>
            <a:endParaRPr sz="3000" dirty="0">
              <a:solidFill>
                <a:schemeClr val="tx1"/>
              </a:solidFill>
            </a:endParaRPr>
          </a:p>
          <a:p>
            <a:pPr marL="0" lvl="0" indent="0" algn="l" rtl="0">
              <a:spcBef>
                <a:spcPts val="640"/>
              </a:spcBef>
              <a:spcAft>
                <a:spcPts val="0"/>
              </a:spcAft>
              <a:buNone/>
            </a:pPr>
            <a:endParaRPr sz="3000" b="1" dirty="0"/>
          </a:p>
          <a:p>
            <a:pPr marL="342900" lvl="0" indent="-139700" algn="l" rtl="0">
              <a:spcBef>
                <a:spcPts val="640"/>
              </a:spcBef>
              <a:spcAft>
                <a:spcPts val="0"/>
              </a:spcAft>
              <a:buNone/>
            </a:pPr>
            <a:r>
              <a:rPr lang="en-US" sz="3000" baseline="-25000" dirty="0"/>
              <a:t>  </a:t>
            </a:r>
            <a:endParaRPr sz="3000" baseline="-25000" dirty="0"/>
          </a:p>
        </p:txBody>
      </p:sp>
      <p:sp>
        <p:nvSpPr>
          <p:cNvPr id="479" name="Google Shape;479;p59"/>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0"/>
          <p:cNvSpPr txBox="1">
            <a:spLocks noGrp="1"/>
          </p:cNvSpPr>
          <p:nvPr>
            <p:ph type="title"/>
          </p:nvPr>
        </p:nvSpPr>
        <p:spPr>
          <a:xfrm>
            <a:off x="0" y="0"/>
            <a:ext cx="3339300" cy="59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2400" b="0" i="0" u="sng" strike="noStrike" cap="none">
                <a:solidFill>
                  <a:srgbClr val="C82E32"/>
                </a:solidFill>
                <a:latin typeface="Arial"/>
                <a:ea typeface="Arial"/>
                <a:cs typeface="Arial"/>
                <a:sym typeface="Arial"/>
              </a:rPr>
              <a:t>First-Order </a:t>
            </a:r>
            <a:r>
              <a:rPr lang="en-US" sz="2400" u="sng"/>
              <a:t>Integration</a:t>
            </a:r>
            <a:endParaRPr sz="2400" u="sng"/>
          </a:p>
        </p:txBody>
      </p:sp>
      <p:sp>
        <p:nvSpPr>
          <p:cNvPr id="486" name="Google Shape;486;p60"/>
          <p:cNvSpPr txBox="1">
            <a:spLocks noGrp="1"/>
          </p:cNvSpPr>
          <p:nvPr>
            <p:ph type="body" idx="1"/>
          </p:nvPr>
        </p:nvSpPr>
        <p:spPr>
          <a:xfrm>
            <a:off x="123600" y="5706600"/>
            <a:ext cx="7539300" cy="999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SzPts val="1800"/>
              <a:buChar char="•"/>
            </a:pPr>
            <a:r>
              <a:rPr lang="en-US" sz="1800" b="0" i="0" u="none" strike="noStrike" cap="none">
                <a:solidFill>
                  <a:srgbClr val="C82E32"/>
                </a:solidFill>
                <a:latin typeface="Arial"/>
                <a:ea typeface="Arial"/>
                <a:cs typeface="Arial"/>
                <a:sym typeface="Arial"/>
              </a:rPr>
              <a:t>When ln</a:t>
            </a:r>
            <a:r>
              <a:rPr lang="en-US" sz="1800" i="1"/>
              <a:t>N</a:t>
            </a:r>
            <a:r>
              <a:rPr lang="en-US" sz="1800" i="1" baseline="-25000"/>
              <a:t>2</a:t>
            </a:r>
            <a:r>
              <a:rPr lang="en-US" sz="1800" i="1"/>
              <a:t>O</a:t>
            </a:r>
            <a:r>
              <a:rPr lang="en-US" sz="1800" i="1" baseline="-25000"/>
              <a:t>5</a:t>
            </a:r>
            <a:r>
              <a:rPr lang="en-US" sz="1800" b="0" i="0" u="none" strike="noStrike" cap="none" baseline="-25000">
                <a:solidFill>
                  <a:srgbClr val="C82E32"/>
                </a:solidFill>
                <a:latin typeface="Arial"/>
                <a:ea typeface="Arial"/>
                <a:cs typeface="Arial"/>
                <a:sym typeface="Arial"/>
              </a:rPr>
              <a:t> </a:t>
            </a:r>
            <a:r>
              <a:rPr lang="en-US" sz="1800" b="0" i="0" u="none" strike="noStrike" cap="none">
                <a:solidFill>
                  <a:srgbClr val="C82E32"/>
                </a:solidFill>
                <a:latin typeface="Arial"/>
                <a:ea typeface="Arial"/>
                <a:cs typeface="Arial"/>
                <a:sym typeface="Arial"/>
              </a:rPr>
              <a:t>is plotted as a function of time, a straight line results.</a:t>
            </a:r>
            <a:endParaRPr sz="1800" b="0" i="0" u="none" strike="noStrike" cap="none">
              <a:solidFill>
                <a:srgbClr val="C82E32"/>
              </a:solidFill>
              <a:latin typeface="Arial"/>
              <a:ea typeface="Arial"/>
              <a:cs typeface="Arial"/>
              <a:sym typeface="Arial"/>
            </a:endParaRPr>
          </a:p>
          <a:p>
            <a:pPr marL="457200" lvl="0" indent="-342900" algn="l" rtl="0">
              <a:spcBef>
                <a:spcPts val="0"/>
              </a:spcBef>
              <a:spcAft>
                <a:spcPts val="0"/>
              </a:spcAft>
              <a:buSzPts val="1800"/>
              <a:buChar char="•"/>
            </a:pPr>
            <a:r>
              <a:rPr lang="en-US" sz="1800"/>
              <a:t>The reaction is first-order, a plot of </a:t>
            </a:r>
            <a:r>
              <a:rPr lang="en-US" sz="1800">
                <a:solidFill>
                  <a:srgbClr val="00197D"/>
                </a:solidFill>
              </a:rPr>
              <a:t>ln [A]</a:t>
            </a:r>
            <a:r>
              <a:rPr lang="en-US" sz="1800" i="1" baseline="-25000">
                <a:solidFill>
                  <a:srgbClr val="00197D"/>
                </a:solidFill>
              </a:rPr>
              <a:t>t</a:t>
            </a:r>
            <a:r>
              <a:rPr lang="en-US" sz="1800">
                <a:solidFill>
                  <a:srgbClr val="00197D"/>
                </a:solidFill>
              </a:rPr>
              <a:t> vs. </a:t>
            </a:r>
            <a:r>
              <a:rPr lang="en-US" sz="1800" i="1">
                <a:solidFill>
                  <a:srgbClr val="00197D"/>
                </a:solidFill>
              </a:rPr>
              <a:t>t</a:t>
            </a:r>
            <a:r>
              <a:rPr lang="en-US" sz="1800"/>
              <a:t> will yield a straight line with a slope of </a:t>
            </a:r>
            <a:r>
              <a:rPr lang="en-US" sz="1800">
                <a:solidFill>
                  <a:srgbClr val="00197D"/>
                </a:solidFill>
              </a:rPr>
              <a:t>-</a:t>
            </a:r>
            <a:r>
              <a:rPr lang="en-US" sz="1800" i="1">
                <a:solidFill>
                  <a:srgbClr val="00197D"/>
                </a:solidFill>
              </a:rPr>
              <a:t>k</a:t>
            </a:r>
            <a:r>
              <a:rPr lang="en-US" sz="1800"/>
              <a:t>.</a:t>
            </a:r>
            <a:endParaRPr sz="1800">
              <a:solidFill>
                <a:schemeClr val="dk1"/>
              </a:solidFill>
            </a:endParaRPr>
          </a:p>
          <a:p>
            <a:pPr marL="0" marR="0" lvl="0" indent="0" algn="l" rtl="0">
              <a:lnSpc>
                <a:spcPct val="100000"/>
              </a:lnSpc>
              <a:spcBef>
                <a:spcPts val="480"/>
              </a:spcBef>
              <a:spcAft>
                <a:spcPts val="0"/>
              </a:spcAft>
              <a:buNone/>
            </a:pPr>
            <a:endParaRPr sz="2400"/>
          </a:p>
        </p:txBody>
      </p:sp>
      <p:pic>
        <p:nvPicPr>
          <p:cNvPr id="487" name="Google Shape;487;p60" descr="image-126.tiff                                                 0030DB78magic_metal                    B74677AA:"/>
          <p:cNvPicPr preferRelativeResize="0"/>
          <p:nvPr/>
        </p:nvPicPr>
        <p:blipFill rotWithShape="1">
          <a:blip r:embed="rId3">
            <a:alphaModFix/>
          </a:blip>
          <a:srcRect/>
          <a:stretch/>
        </p:blipFill>
        <p:spPr>
          <a:xfrm>
            <a:off x="123600" y="512875"/>
            <a:ext cx="2613900" cy="294600"/>
          </a:xfrm>
          <a:prstGeom prst="rect">
            <a:avLst/>
          </a:prstGeom>
          <a:noFill/>
          <a:ln>
            <a:noFill/>
          </a:ln>
        </p:spPr>
      </p:pic>
      <p:sp>
        <p:nvSpPr>
          <p:cNvPr id="488" name="Google Shape;488;p60"/>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26</a:t>
            </a:fld>
            <a:endParaRPr/>
          </a:p>
        </p:txBody>
      </p:sp>
      <p:pic>
        <p:nvPicPr>
          <p:cNvPr id="489" name="Google Shape;489;p60"/>
          <p:cNvPicPr preferRelativeResize="0"/>
          <p:nvPr/>
        </p:nvPicPr>
        <p:blipFill>
          <a:blip r:embed="rId4">
            <a:alphaModFix/>
          </a:blip>
          <a:stretch>
            <a:fillRect/>
          </a:stretch>
        </p:blipFill>
        <p:spPr>
          <a:xfrm>
            <a:off x="1090350" y="807475"/>
            <a:ext cx="6435374" cy="48265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1"/>
          <p:cNvSpPr txBox="1">
            <a:spLocks noGrp="1"/>
          </p:cNvSpPr>
          <p:nvPr>
            <p:ph type="title"/>
          </p:nvPr>
        </p:nvSpPr>
        <p:spPr>
          <a:xfrm>
            <a:off x="213875" y="228600"/>
            <a:ext cx="86973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82E32"/>
              </a:buClr>
              <a:buFont typeface="Arial"/>
              <a:buNone/>
            </a:pPr>
            <a:r>
              <a:rPr lang="en-US" sz="4200" b="0" i="0" u="sng" strike="noStrike" cap="none">
                <a:solidFill>
                  <a:srgbClr val="000000"/>
                </a:solidFill>
                <a:latin typeface="Arial"/>
                <a:ea typeface="Arial"/>
                <a:cs typeface="Arial"/>
                <a:sym typeface="Arial"/>
              </a:rPr>
              <a:t>Seco</a:t>
            </a:r>
            <a:r>
              <a:rPr lang="en-US" sz="4200" u="sng">
                <a:solidFill>
                  <a:srgbClr val="000000"/>
                </a:solidFill>
              </a:rPr>
              <a:t>nd O</a:t>
            </a:r>
            <a:r>
              <a:rPr lang="en-US" sz="4200" b="0" i="0" u="sng" strike="noStrike" cap="none">
                <a:solidFill>
                  <a:srgbClr val="000000"/>
                </a:solidFill>
                <a:latin typeface="Arial"/>
                <a:ea typeface="Arial"/>
                <a:cs typeface="Arial"/>
                <a:sym typeface="Arial"/>
              </a:rPr>
              <a:t>rder </a:t>
            </a:r>
            <a:r>
              <a:rPr lang="en-US" sz="4200" u="sng">
                <a:solidFill>
                  <a:srgbClr val="000000"/>
                </a:solidFill>
              </a:rPr>
              <a:t>Integrated Rate Law</a:t>
            </a:r>
            <a:endParaRPr sz="4200" u="sng">
              <a:solidFill>
                <a:srgbClr val="000000"/>
              </a:solidFill>
            </a:endParaRPr>
          </a:p>
        </p:txBody>
      </p:sp>
      <p:sp>
        <p:nvSpPr>
          <p:cNvPr id="496" name="Google Shape;496;p61"/>
          <p:cNvSpPr txBox="1">
            <a:spLocks noGrp="1"/>
          </p:cNvSpPr>
          <p:nvPr>
            <p:ph type="body" idx="1"/>
          </p:nvPr>
        </p:nvSpPr>
        <p:spPr>
          <a:xfrm>
            <a:off x="142575" y="1371600"/>
            <a:ext cx="8697300" cy="167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82E32"/>
              </a:buClr>
              <a:buFont typeface="Arial"/>
              <a:buNone/>
            </a:pPr>
            <a:r>
              <a:rPr lang="en-US" sz="2800" b="0" i="0" u="none" strike="noStrike" cap="none">
                <a:solidFill>
                  <a:srgbClr val="C82E32"/>
                </a:solidFill>
                <a:latin typeface="Arial"/>
                <a:ea typeface="Arial"/>
                <a:cs typeface="Arial"/>
                <a:sym typeface="Arial"/>
              </a:rPr>
              <a:t>	The rate is proportional to </a:t>
            </a:r>
            <a:r>
              <a:rPr lang="en-US" sz="2800"/>
              <a:t>either the concentration of a single reactant raised to the second power or two reactants each raised to the first power.</a:t>
            </a:r>
            <a:endParaRPr/>
          </a:p>
        </p:txBody>
      </p:sp>
      <p:sp>
        <p:nvSpPr>
          <p:cNvPr id="497" name="Google Shape;497;p61"/>
          <p:cNvSpPr txBox="1"/>
          <p:nvPr/>
        </p:nvSpPr>
        <p:spPr>
          <a:xfrm>
            <a:off x="457200" y="5105400"/>
            <a:ext cx="2962275"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3200" b="0" i="0" u="none">
                <a:solidFill>
                  <a:srgbClr val="C82E32"/>
                </a:solidFill>
                <a:latin typeface="Arial"/>
                <a:ea typeface="Arial"/>
                <a:cs typeface="Arial"/>
                <a:sym typeface="Arial"/>
              </a:rPr>
              <a:t>also in the form</a:t>
            </a:r>
            <a:endParaRPr/>
          </a:p>
        </p:txBody>
      </p:sp>
      <p:sp>
        <p:nvSpPr>
          <p:cNvPr id="498" name="Google Shape;498;p61"/>
          <p:cNvSpPr txBox="1"/>
          <p:nvPr/>
        </p:nvSpPr>
        <p:spPr>
          <a:xfrm>
            <a:off x="4267200" y="5029200"/>
            <a:ext cx="241935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97D"/>
              </a:buClr>
              <a:buFont typeface="Arial"/>
              <a:buNone/>
            </a:pPr>
            <a:r>
              <a:rPr lang="en-US" sz="3200" b="0" i="1" u="none">
                <a:solidFill>
                  <a:srgbClr val="00197D"/>
                </a:solidFill>
                <a:latin typeface="Arial"/>
                <a:ea typeface="Arial"/>
                <a:cs typeface="Arial"/>
                <a:sym typeface="Arial"/>
              </a:rPr>
              <a:t>y</a:t>
            </a:r>
            <a:r>
              <a:rPr lang="en-US" sz="3200" b="0" i="0" u="none">
                <a:solidFill>
                  <a:srgbClr val="00197D"/>
                </a:solidFill>
                <a:latin typeface="Arial"/>
                <a:ea typeface="Arial"/>
                <a:cs typeface="Arial"/>
                <a:sym typeface="Arial"/>
              </a:rPr>
              <a:t>   =  mx + </a:t>
            </a:r>
            <a:r>
              <a:rPr lang="en-US" sz="3200" b="0" i="1" u="none">
                <a:solidFill>
                  <a:srgbClr val="00197D"/>
                </a:solidFill>
                <a:latin typeface="Arial"/>
                <a:ea typeface="Arial"/>
                <a:cs typeface="Arial"/>
                <a:sym typeface="Arial"/>
              </a:rPr>
              <a:t>b</a:t>
            </a:r>
            <a:endParaRPr/>
          </a:p>
        </p:txBody>
      </p:sp>
      <p:sp>
        <p:nvSpPr>
          <p:cNvPr id="499" name="Google Shape;499;p61"/>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27</a:t>
            </a:fld>
            <a:endParaRPr/>
          </a:p>
        </p:txBody>
      </p:sp>
      <p:pic>
        <p:nvPicPr>
          <p:cNvPr id="500" name="Google Shape;500;p61"/>
          <p:cNvPicPr preferRelativeResize="0"/>
          <p:nvPr/>
        </p:nvPicPr>
        <p:blipFill>
          <a:blip r:embed="rId3">
            <a:alphaModFix/>
          </a:blip>
          <a:stretch>
            <a:fillRect/>
          </a:stretch>
        </p:blipFill>
        <p:spPr>
          <a:xfrm>
            <a:off x="4320200" y="3165450"/>
            <a:ext cx="3549695" cy="1289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2"/>
          <p:cNvSpPr txBox="1">
            <a:spLocks noGrp="1"/>
          </p:cNvSpPr>
          <p:nvPr>
            <p:ph type="title"/>
          </p:nvPr>
        </p:nvSpPr>
        <p:spPr>
          <a:xfrm>
            <a:off x="685800" y="228600"/>
            <a:ext cx="7772400" cy="6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0" i="0" u="sng" strike="noStrike" cap="none">
                <a:solidFill>
                  <a:srgbClr val="C82E32"/>
                </a:solidFill>
                <a:latin typeface="Arial"/>
                <a:ea typeface="Arial"/>
                <a:cs typeface="Arial"/>
                <a:sym typeface="Arial"/>
              </a:rPr>
              <a:t>Second-Order </a:t>
            </a:r>
            <a:r>
              <a:rPr lang="en-US" u="sng"/>
              <a:t>Integration</a:t>
            </a:r>
            <a:endParaRPr u="sng"/>
          </a:p>
        </p:txBody>
      </p:sp>
      <p:sp>
        <p:nvSpPr>
          <p:cNvPr id="507" name="Google Shape;507;p62"/>
          <p:cNvSpPr txBox="1">
            <a:spLocks noGrp="1"/>
          </p:cNvSpPr>
          <p:nvPr>
            <p:ph type="body" idx="1"/>
          </p:nvPr>
        </p:nvSpPr>
        <p:spPr>
          <a:xfrm>
            <a:off x="97200" y="1199600"/>
            <a:ext cx="8797200" cy="175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82E32"/>
              </a:buClr>
              <a:buFont typeface="Arial"/>
              <a:buNone/>
            </a:pPr>
            <a:r>
              <a:rPr lang="en-US" sz="3200" b="0" i="0" u="none" strike="noStrike" cap="none">
                <a:solidFill>
                  <a:srgbClr val="C82E32"/>
                </a:solidFill>
                <a:latin typeface="Arial"/>
                <a:ea typeface="Arial"/>
                <a:cs typeface="Arial"/>
                <a:sym typeface="Arial"/>
              </a:rPr>
              <a:t>	</a:t>
            </a:r>
            <a:r>
              <a:rPr lang="en-US" sz="3000" b="0" i="0" u="none" strike="noStrike" cap="none">
                <a:solidFill>
                  <a:srgbClr val="C82E32"/>
                </a:solidFill>
                <a:latin typeface="Arial"/>
                <a:ea typeface="Arial"/>
                <a:cs typeface="Arial"/>
                <a:sym typeface="Arial"/>
              </a:rPr>
              <a:t>So if a </a:t>
            </a:r>
            <a:r>
              <a:rPr lang="en-US" sz="3000"/>
              <a:t>reaction</a:t>
            </a:r>
            <a:r>
              <a:rPr lang="en-US" sz="3000" b="0" i="0" u="none" strike="noStrike" cap="none">
                <a:solidFill>
                  <a:srgbClr val="C82E32"/>
                </a:solidFill>
                <a:latin typeface="Arial"/>
                <a:ea typeface="Arial"/>
                <a:cs typeface="Arial"/>
                <a:sym typeface="Arial"/>
              </a:rPr>
              <a:t> is second-order in A, a plot of</a:t>
            </a:r>
            <a:endParaRPr sz="3000" b="0" i="0" u="none" strike="noStrike" cap="none">
              <a:solidFill>
                <a:srgbClr val="C82E32"/>
              </a:solidFill>
              <a:latin typeface="Arial"/>
              <a:ea typeface="Arial"/>
              <a:cs typeface="Arial"/>
              <a:sym typeface="Arial"/>
            </a:endParaRPr>
          </a:p>
          <a:p>
            <a:pPr marL="342900" marR="0" lvl="0" indent="-342900" algn="l" rtl="0">
              <a:lnSpc>
                <a:spcPct val="100000"/>
              </a:lnSpc>
              <a:spcBef>
                <a:spcPts val="0"/>
              </a:spcBef>
              <a:spcAft>
                <a:spcPts val="0"/>
              </a:spcAft>
              <a:buClr>
                <a:srgbClr val="C82E32"/>
              </a:buClr>
              <a:buFont typeface="Arial"/>
              <a:buNone/>
            </a:pPr>
            <a:r>
              <a:rPr lang="en-US" sz="3000"/>
              <a:t>        </a:t>
            </a:r>
            <a:endParaRPr sz="3000" b="0" i="0" u="sng" strike="noStrike" cap="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rgbClr val="C82E32"/>
              </a:buClr>
              <a:buFont typeface="Arial"/>
              <a:buNone/>
            </a:pPr>
            <a:r>
              <a:rPr lang="en-US" sz="3000">
                <a:solidFill>
                  <a:srgbClr val="00197D"/>
                </a:solidFill>
              </a:rPr>
              <a:t>        </a:t>
            </a:r>
            <a:r>
              <a:rPr lang="en-US" sz="3000" b="0" i="0" u="none" strike="noStrike" cap="none">
                <a:solidFill>
                  <a:srgbClr val="00197D"/>
                </a:solidFill>
                <a:latin typeface="Arial"/>
                <a:ea typeface="Arial"/>
                <a:cs typeface="Arial"/>
                <a:sym typeface="Arial"/>
              </a:rPr>
              <a:t>vs. </a:t>
            </a:r>
            <a:r>
              <a:rPr lang="en-US" sz="3000" b="0" i="1" u="none" strike="noStrike" cap="none">
                <a:solidFill>
                  <a:srgbClr val="00197D"/>
                </a:solidFill>
                <a:latin typeface="Arial"/>
                <a:ea typeface="Arial"/>
                <a:cs typeface="Arial"/>
                <a:sym typeface="Arial"/>
              </a:rPr>
              <a:t>t</a:t>
            </a:r>
            <a:r>
              <a:rPr lang="en-US" sz="3000" b="0" i="1" u="none" strike="noStrike" cap="none">
                <a:solidFill>
                  <a:srgbClr val="C82E32"/>
                </a:solidFill>
                <a:latin typeface="Arial"/>
                <a:ea typeface="Arial"/>
                <a:cs typeface="Arial"/>
                <a:sym typeface="Arial"/>
              </a:rPr>
              <a:t> </a:t>
            </a:r>
            <a:r>
              <a:rPr lang="en-US" sz="3000" b="0" i="0" u="none" strike="noStrike" cap="none">
                <a:solidFill>
                  <a:srgbClr val="C82E32"/>
                </a:solidFill>
                <a:latin typeface="Arial"/>
                <a:ea typeface="Arial"/>
                <a:cs typeface="Arial"/>
                <a:sym typeface="Arial"/>
              </a:rPr>
              <a:t>will yield a straight line with a slope of </a:t>
            </a:r>
            <a:r>
              <a:rPr lang="en-US" sz="3000" b="0" i="1" u="none" strike="noStrike" cap="none">
                <a:solidFill>
                  <a:srgbClr val="00197D"/>
                </a:solidFill>
                <a:latin typeface="Arial"/>
                <a:ea typeface="Arial"/>
                <a:cs typeface="Arial"/>
                <a:sym typeface="Arial"/>
              </a:rPr>
              <a:t>k</a:t>
            </a:r>
            <a:r>
              <a:rPr lang="en-US" sz="3000" b="0" i="0" u="none" strike="noStrike" cap="none">
                <a:solidFill>
                  <a:srgbClr val="C82E32"/>
                </a:solidFill>
                <a:latin typeface="Arial"/>
                <a:ea typeface="Arial"/>
                <a:cs typeface="Arial"/>
                <a:sym typeface="Arial"/>
              </a:rPr>
              <a:t>.  </a:t>
            </a:r>
            <a:endParaRPr sz="3000"/>
          </a:p>
        </p:txBody>
      </p:sp>
      <p:sp>
        <p:nvSpPr>
          <p:cNvPr id="508" name="Google Shape;508;p62"/>
          <p:cNvSpPr txBox="1"/>
          <p:nvPr/>
        </p:nvSpPr>
        <p:spPr>
          <a:xfrm>
            <a:off x="609600" y="5257800"/>
            <a:ext cx="7772400"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82E32"/>
              </a:buClr>
              <a:buFont typeface="Arial"/>
              <a:buNone/>
            </a:pPr>
            <a:r>
              <a:rPr lang="en-US" sz="3200" b="0" i="0" u="none">
                <a:solidFill>
                  <a:srgbClr val="C82E32"/>
                </a:solidFill>
                <a:latin typeface="Arial"/>
                <a:ea typeface="Arial"/>
                <a:cs typeface="Arial"/>
                <a:sym typeface="Arial"/>
              </a:rPr>
              <a:t>	</a:t>
            </a:r>
            <a:endParaRPr/>
          </a:p>
        </p:txBody>
      </p:sp>
      <p:pic>
        <p:nvPicPr>
          <p:cNvPr id="509" name="Google Shape;509;p62"/>
          <p:cNvPicPr preferRelativeResize="0"/>
          <p:nvPr/>
        </p:nvPicPr>
        <p:blipFill>
          <a:blip r:embed="rId3">
            <a:alphaModFix/>
          </a:blip>
          <a:stretch>
            <a:fillRect/>
          </a:stretch>
        </p:blipFill>
        <p:spPr>
          <a:xfrm>
            <a:off x="330050" y="1785050"/>
            <a:ext cx="685800" cy="914400"/>
          </a:xfrm>
          <a:prstGeom prst="rect">
            <a:avLst/>
          </a:prstGeom>
          <a:noFill/>
          <a:ln>
            <a:noFill/>
          </a:ln>
        </p:spPr>
      </p:pic>
      <p:sp>
        <p:nvSpPr>
          <p:cNvPr id="510" name="Google Shape;510;p62"/>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28</a:t>
            </a:fld>
            <a:endParaRPr/>
          </a:p>
        </p:txBody>
      </p:sp>
      <p:pic>
        <p:nvPicPr>
          <p:cNvPr id="511" name="Google Shape;511;p62"/>
          <p:cNvPicPr preferRelativeResize="0"/>
          <p:nvPr/>
        </p:nvPicPr>
        <p:blipFill>
          <a:blip r:embed="rId4">
            <a:alphaModFix/>
          </a:blip>
          <a:stretch>
            <a:fillRect/>
          </a:stretch>
        </p:blipFill>
        <p:spPr>
          <a:xfrm>
            <a:off x="609600" y="2774975"/>
            <a:ext cx="4916275" cy="4083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3"/>
          <p:cNvSpPr txBox="1">
            <a:spLocks noGrp="1"/>
          </p:cNvSpPr>
          <p:nvPr>
            <p:ph type="title"/>
          </p:nvPr>
        </p:nvSpPr>
        <p:spPr>
          <a:xfrm>
            <a:off x="156825" y="228600"/>
            <a:ext cx="8839800" cy="9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u="sng">
                <a:solidFill>
                  <a:srgbClr val="000000"/>
                </a:solidFill>
              </a:rPr>
              <a:t>How are these equations helpful?</a:t>
            </a:r>
            <a:endParaRPr sz="3600" b="1" u="sng">
              <a:solidFill>
                <a:srgbClr val="000000"/>
              </a:solidFill>
            </a:endParaRPr>
          </a:p>
        </p:txBody>
      </p:sp>
      <p:sp>
        <p:nvSpPr>
          <p:cNvPr id="518" name="Google Shape;518;p63"/>
          <p:cNvSpPr txBox="1">
            <a:spLocks noGrp="1"/>
          </p:cNvSpPr>
          <p:nvPr>
            <p:ph type="body" idx="1"/>
          </p:nvPr>
        </p:nvSpPr>
        <p:spPr>
          <a:xfrm>
            <a:off x="156950" y="1183500"/>
            <a:ext cx="8839800" cy="43029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sz="2400"/>
              <a:t>You now have a technique for determining the order of a reaction by observing graphs created from experimental data of concentration vs time.</a:t>
            </a:r>
            <a:endParaRPr sz="2400"/>
          </a:p>
          <a:p>
            <a:pPr marL="0" lvl="0" indent="0" algn="l" rtl="0">
              <a:spcBef>
                <a:spcPts val="640"/>
              </a:spcBef>
              <a:spcAft>
                <a:spcPts val="0"/>
              </a:spcAft>
              <a:buNone/>
            </a:pPr>
            <a:endParaRPr sz="2400"/>
          </a:p>
          <a:p>
            <a:pPr marL="457200" lvl="0" indent="-381000" algn="l" rtl="0">
              <a:spcBef>
                <a:spcPts val="640"/>
              </a:spcBef>
              <a:spcAft>
                <a:spcPts val="0"/>
              </a:spcAft>
              <a:buSzPts val="2400"/>
              <a:buChar char="•"/>
            </a:pPr>
            <a:r>
              <a:rPr lang="en-US" sz="2400"/>
              <a:t>If a simple graph of </a:t>
            </a:r>
            <a:r>
              <a:rPr lang="en-US" sz="2400" b="1" u="sng">
                <a:solidFill>
                  <a:srgbClr val="000000"/>
                </a:solidFill>
              </a:rPr>
              <a:t>concentration vs time </a:t>
            </a:r>
            <a:r>
              <a:rPr lang="en-US" sz="2400"/>
              <a:t>is a </a:t>
            </a:r>
            <a:r>
              <a:rPr lang="en-US" sz="2400" b="1" u="sng">
                <a:solidFill>
                  <a:srgbClr val="000000"/>
                </a:solidFill>
              </a:rPr>
              <a:t>straight line</a:t>
            </a:r>
            <a:r>
              <a:rPr lang="en-US" sz="2400"/>
              <a:t> then you know that it is a </a:t>
            </a:r>
            <a:r>
              <a:rPr lang="en-US" sz="2400" b="1" u="sng">
                <a:solidFill>
                  <a:srgbClr val="000000"/>
                </a:solidFill>
              </a:rPr>
              <a:t>zero order</a:t>
            </a:r>
            <a:r>
              <a:rPr lang="en-US" sz="2400"/>
              <a:t> reaction.</a:t>
            </a:r>
            <a:endParaRPr sz="2400"/>
          </a:p>
          <a:p>
            <a:pPr marL="0" lvl="0" indent="0" algn="l" rtl="0">
              <a:spcBef>
                <a:spcPts val="640"/>
              </a:spcBef>
              <a:spcAft>
                <a:spcPts val="0"/>
              </a:spcAft>
              <a:buNone/>
            </a:pPr>
            <a:endParaRPr sz="2400"/>
          </a:p>
          <a:p>
            <a:pPr marL="457200" lvl="0" indent="-381000" algn="l" rtl="0">
              <a:spcBef>
                <a:spcPts val="640"/>
              </a:spcBef>
              <a:spcAft>
                <a:spcPts val="0"/>
              </a:spcAft>
              <a:buSzPts val="2400"/>
              <a:buChar char="•"/>
            </a:pPr>
            <a:r>
              <a:rPr lang="en-US" sz="2400"/>
              <a:t>If the </a:t>
            </a:r>
            <a:r>
              <a:rPr lang="en-US" sz="2400" b="1" u="sng">
                <a:solidFill>
                  <a:srgbClr val="000000"/>
                </a:solidFill>
              </a:rPr>
              <a:t>natural log of concentration vs time is a straight line</a:t>
            </a:r>
            <a:r>
              <a:rPr lang="en-US" sz="2400"/>
              <a:t> then you know that it is a </a:t>
            </a:r>
            <a:r>
              <a:rPr lang="en-US" sz="2400" b="1" u="sng">
                <a:solidFill>
                  <a:srgbClr val="000000"/>
                </a:solidFill>
              </a:rPr>
              <a:t>first order</a:t>
            </a:r>
            <a:r>
              <a:rPr lang="en-US" sz="2400"/>
              <a:t> reaction.</a:t>
            </a:r>
            <a:endParaRPr sz="2400"/>
          </a:p>
          <a:p>
            <a:pPr marL="0" lvl="0" indent="0" algn="l" rtl="0">
              <a:spcBef>
                <a:spcPts val="640"/>
              </a:spcBef>
              <a:spcAft>
                <a:spcPts val="0"/>
              </a:spcAft>
              <a:buNone/>
            </a:pPr>
            <a:endParaRPr sz="2400"/>
          </a:p>
          <a:p>
            <a:pPr marL="457200" lvl="0" indent="-381000" algn="l" rtl="0">
              <a:spcBef>
                <a:spcPts val="640"/>
              </a:spcBef>
              <a:spcAft>
                <a:spcPts val="0"/>
              </a:spcAft>
              <a:buSzPts val="2400"/>
              <a:buChar char="•"/>
            </a:pPr>
            <a:r>
              <a:rPr lang="en-US" sz="2400"/>
              <a:t>If the </a:t>
            </a:r>
            <a:r>
              <a:rPr lang="en-US" sz="2400" b="1" u="sng">
                <a:solidFill>
                  <a:srgbClr val="000000"/>
                </a:solidFill>
              </a:rPr>
              <a:t>reciprocal concentration vs time is a straight line</a:t>
            </a:r>
            <a:r>
              <a:rPr lang="en-US" sz="2400"/>
              <a:t> then you know that it is a </a:t>
            </a:r>
            <a:r>
              <a:rPr lang="en-US" sz="2400" b="1" u="sng">
                <a:solidFill>
                  <a:srgbClr val="000000"/>
                </a:solidFill>
              </a:rPr>
              <a:t>second order</a:t>
            </a:r>
            <a:r>
              <a:rPr lang="en-US" sz="2400"/>
              <a:t>.</a:t>
            </a:r>
            <a:endParaRPr sz="2400"/>
          </a:p>
        </p:txBody>
      </p:sp>
      <p:sp>
        <p:nvSpPr>
          <p:cNvPr id="519" name="Google Shape;519;p63"/>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7"/>
          <p:cNvSpPr txBox="1">
            <a:spLocks noGrp="1"/>
          </p:cNvSpPr>
          <p:nvPr>
            <p:ph type="body" idx="1"/>
          </p:nvPr>
        </p:nvSpPr>
        <p:spPr>
          <a:xfrm>
            <a:off x="105938" y="2721093"/>
            <a:ext cx="8830671" cy="3198939"/>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800" b="1" u="sng" dirty="0">
                <a:solidFill>
                  <a:schemeClr val="tx1"/>
                </a:solidFill>
              </a:rPr>
              <a:t>Reaction rate </a:t>
            </a:r>
            <a:r>
              <a:rPr lang="en-US" sz="2800" dirty="0"/>
              <a:t>is the change in concentration of a reactant or product per unit time.</a:t>
            </a:r>
          </a:p>
          <a:p>
            <a:pPr marL="0" indent="0">
              <a:spcBef>
                <a:spcPts val="0"/>
              </a:spcBef>
              <a:buNone/>
            </a:pPr>
            <a:endParaRPr lang="en-US" sz="2800" dirty="0"/>
          </a:p>
          <a:p>
            <a:pPr marL="0" indent="0">
              <a:spcBef>
                <a:spcPts val="0"/>
              </a:spcBef>
              <a:buNone/>
            </a:pPr>
            <a:r>
              <a:rPr lang="en-US" sz="2800" dirty="0"/>
              <a:t>There are </a:t>
            </a:r>
            <a:r>
              <a:rPr lang="en-US" sz="2800" b="1" u="sng" dirty="0">
                <a:solidFill>
                  <a:schemeClr val="tx1"/>
                </a:solidFill>
              </a:rPr>
              <a:t>two ways </a:t>
            </a:r>
            <a:r>
              <a:rPr lang="en-US" sz="2800" dirty="0"/>
              <a:t>of measuring rate:</a:t>
            </a:r>
          </a:p>
          <a:p>
            <a:pPr marL="0" indent="0">
              <a:spcBef>
                <a:spcPts val="0"/>
              </a:spcBef>
              <a:buNone/>
            </a:pPr>
            <a:endParaRPr lang="en-US" sz="2800" dirty="0"/>
          </a:p>
          <a:p>
            <a:pPr marL="0" indent="0">
              <a:spcBef>
                <a:spcPts val="0"/>
              </a:spcBef>
              <a:buNone/>
            </a:pPr>
            <a:r>
              <a:rPr lang="en-US" sz="2800" dirty="0"/>
              <a:t>  (1)</a:t>
            </a:r>
            <a:r>
              <a:rPr lang="en-US" sz="2800" b="1" u="sng" dirty="0">
                <a:solidFill>
                  <a:schemeClr val="tx1"/>
                </a:solidFill>
              </a:rPr>
              <a:t>Decrease</a:t>
            </a:r>
            <a:r>
              <a:rPr lang="en-US" sz="2800" dirty="0"/>
              <a:t> of the </a:t>
            </a:r>
            <a:r>
              <a:rPr lang="en-US" sz="2800" b="1" u="sng" dirty="0">
                <a:solidFill>
                  <a:schemeClr val="tx1"/>
                </a:solidFill>
              </a:rPr>
              <a:t>reactant</a:t>
            </a:r>
            <a:r>
              <a:rPr lang="en-US" sz="2800" dirty="0"/>
              <a:t> concentration over time</a:t>
            </a:r>
            <a:endParaRPr lang="en-US" sz="2800" u="sng" dirty="0">
              <a:solidFill>
                <a:schemeClr val="tx1"/>
              </a:solidFill>
            </a:endParaRPr>
          </a:p>
          <a:p>
            <a:pPr marL="0" indent="0">
              <a:spcBef>
                <a:spcPts val="0"/>
              </a:spcBef>
              <a:buNone/>
            </a:pPr>
            <a:r>
              <a:rPr lang="en-US" sz="2800" dirty="0"/>
              <a:t>  (2)</a:t>
            </a:r>
            <a:r>
              <a:rPr lang="en-US" sz="2800" b="1" u="sng" dirty="0">
                <a:solidFill>
                  <a:schemeClr val="tx1"/>
                </a:solidFill>
              </a:rPr>
              <a:t>Increase</a:t>
            </a:r>
            <a:r>
              <a:rPr lang="en-US" sz="2800" dirty="0"/>
              <a:t> of the </a:t>
            </a:r>
            <a:r>
              <a:rPr lang="en-US" sz="2800" b="1" u="sng" dirty="0">
                <a:solidFill>
                  <a:schemeClr val="tx1"/>
                </a:solidFill>
              </a:rPr>
              <a:t>product </a:t>
            </a:r>
            <a:r>
              <a:rPr lang="en-US" sz="2800" dirty="0"/>
              <a:t>concentration over time</a:t>
            </a:r>
          </a:p>
          <a:p>
            <a:pPr marL="342900" marR="0" lvl="0" indent="-342900" rtl="0">
              <a:lnSpc>
                <a:spcPct val="100000"/>
              </a:lnSpc>
              <a:spcBef>
                <a:spcPts val="0"/>
              </a:spcBef>
              <a:spcAft>
                <a:spcPts val="0"/>
              </a:spcAft>
              <a:buClr>
                <a:srgbClr val="C82E32"/>
              </a:buClr>
              <a:buFont typeface="Arial"/>
              <a:buNone/>
            </a:pPr>
            <a:r>
              <a:rPr lang="en-US" sz="2800" dirty="0"/>
              <a:t>.</a:t>
            </a:r>
            <a:endParaRPr dirty="0"/>
          </a:p>
        </p:txBody>
      </p:sp>
      <p:pic>
        <p:nvPicPr>
          <p:cNvPr id="250" name="Google Shape;250;p37" descr="14_03"/>
          <p:cNvPicPr preferRelativeResize="0">
            <a:picLocks noGrp="1"/>
          </p:cNvPicPr>
          <p:nvPr>
            <p:ph type="body" idx="1"/>
          </p:nvPr>
        </p:nvPicPr>
        <p:blipFill rotWithShape="1">
          <a:blip r:embed="rId3">
            <a:alphaModFix/>
          </a:blip>
          <a:srcRect b="11561"/>
          <a:stretch/>
        </p:blipFill>
        <p:spPr>
          <a:xfrm>
            <a:off x="650448" y="301658"/>
            <a:ext cx="4683877" cy="2246182"/>
          </a:xfrm>
          <a:prstGeom prst="rect">
            <a:avLst/>
          </a:prstGeom>
          <a:noFill/>
          <a:ln>
            <a:noFill/>
          </a:ln>
        </p:spPr>
      </p:pic>
      <p:sp>
        <p:nvSpPr>
          <p:cNvPr id="251" name="Google Shape;251;p37"/>
          <p:cNvSpPr txBox="1">
            <a:spLocks noGrp="1"/>
          </p:cNvSpPr>
          <p:nvPr>
            <p:ph type="sldNum" idx="12"/>
          </p:nvPr>
        </p:nvSpPr>
        <p:spPr>
          <a:xfrm>
            <a:off x="8201320" y="301658"/>
            <a:ext cx="591812" cy="474482"/>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4"/>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u="sng">
                <a:solidFill>
                  <a:srgbClr val="000000"/>
                </a:solidFill>
              </a:rPr>
              <a:t>The conclusion:</a:t>
            </a:r>
            <a:endParaRPr b="1" u="sng">
              <a:solidFill>
                <a:srgbClr val="000000"/>
              </a:solidFill>
            </a:endParaRPr>
          </a:p>
        </p:txBody>
      </p:sp>
      <p:sp>
        <p:nvSpPr>
          <p:cNvPr id="526" name="Google Shape;526;p64"/>
          <p:cNvSpPr txBox="1">
            <a:spLocks noGrp="1"/>
          </p:cNvSpPr>
          <p:nvPr>
            <p:ph type="body" idx="1"/>
          </p:nvPr>
        </p:nvSpPr>
        <p:spPr>
          <a:xfrm>
            <a:off x="471925" y="1268300"/>
            <a:ext cx="7772400" cy="17970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dirty="0">
                <a:solidFill>
                  <a:schemeClr val="tx1"/>
                </a:solidFill>
              </a:rPr>
              <a:t>In all cases, once you get a straight line fit , you can then get the rate constant from calculating the slope of the line.</a:t>
            </a:r>
            <a:endParaRPr dirty="0">
              <a:solidFill>
                <a:schemeClr val="tx1"/>
              </a:solidFill>
            </a:endParaRPr>
          </a:p>
          <a:p>
            <a:pPr marL="342900" lvl="0" indent="-139700" algn="l" rtl="0">
              <a:spcBef>
                <a:spcPts val="640"/>
              </a:spcBef>
              <a:spcAft>
                <a:spcPts val="0"/>
              </a:spcAft>
              <a:buNone/>
            </a:pPr>
            <a:endParaRPr dirty="0">
              <a:solidFill>
                <a:schemeClr val="tx1"/>
              </a:solidFill>
            </a:endParaRPr>
          </a:p>
          <a:p>
            <a:pPr marL="342900" lvl="0" indent="-139700" algn="l" rtl="0">
              <a:spcBef>
                <a:spcPts val="640"/>
              </a:spcBef>
              <a:spcAft>
                <a:spcPts val="0"/>
              </a:spcAft>
              <a:buNone/>
            </a:pPr>
            <a:r>
              <a:rPr lang="en-US" dirty="0">
                <a:solidFill>
                  <a:schemeClr val="tx1"/>
                </a:solidFill>
              </a:rPr>
              <a:t>Slope (m) =</a:t>
            </a:r>
            <a:r>
              <a:rPr lang="en-US" sz="3000" u="sng" dirty="0">
                <a:solidFill>
                  <a:schemeClr val="tx1"/>
                </a:solidFill>
              </a:rPr>
              <a:t> </a:t>
            </a:r>
            <a:r>
              <a:rPr lang="en-US" sz="3000" u="sng" dirty="0">
                <a:solidFill>
                  <a:schemeClr val="tx1"/>
                </a:solidFill>
                <a:latin typeface="Noto Sans Symbols"/>
                <a:ea typeface="Noto Sans Symbols"/>
                <a:cs typeface="Noto Sans Symbols"/>
                <a:sym typeface="Noto Sans Symbols"/>
              </a:rPr>
              <a:t>ΔY</a:t>
            </a:r>
            <a:endParaRPr sz="3000" u="sng" dirty="0">
              <a:solidFill>
                <a:schemeClr val="tx1"/>
              </a:solidFill>
              <a:latin typeface="Noto Sans Symbols"/>
              <a:ea typeface="Noto Sans Symbols"/>
              <a:cs typeface="Noto Sans Symbols"/>
              <a:sym typeface="Noto Sans Symbols"/>
            </a:endParaRPr>
          </a:p>
          <a:p>
            <a:pPr marL="342900" lvl="0" indent="-139700" algn="l" rtl="0">
              <a:spcBef>
                <a:spcPts val="640"/>
              </a:spcBef>
              <a:spcAft>
                <a:spcPts val="0"/>
              </a:spcAft>
              <a:buNone/>
            </a:pPr>
            <a:r>
              <a:rPr lang="en-US" sz="3000" dirty="0">
                <a:solidFill>
                  <a:schemeClr val="tx1"/>
                </a:solidFill>
                <a:latin typeface="Noto Sans Symbols"/>
                <a:ea typeface="Noto Sans Symbols"/>
                <a:cs typeface="Noto Sans Symbols"/>
                <a:sym typeface="Noto Sans Symbols"/>
              </a:rPr>
              <a:t>                     ΔX</a:t>
            </a:r>
            <a:endParaRPr sz="3000" dirty="0">
              <a:solidFill>
                <a:schemeClr val="tx1"/>
              </a:solidFill>
              <a:latin typeface="Noto Sans Symbols"/>
              <a:ea typeface="Noto Sans Symbols"/>
              <a:cs typeface="Noto Sans Symbols"/>
              <a:sym typeface="Noto Sans Symbols"/>
            </a:endParaRPr>
          </a:p>
        </p:txBody>
      </p:sp>
      <p:sp>
        <p:nvSpPr>
          <p:cNvPr id="527" name="Google Shape;527;p64"/>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5"/>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u="sng"/>
              <a:t>Summary of Integrated Graphs</a:t>
            </a:r>
            <a:endParaRPr sz="2400" b="1" u="sng"/>
          </a:p>
        </p:txBody>
      </p:sp>
      <p:sp>
        <p:nvSpPr>
          <p:cNvPr id="534" name="Google Shape;534;p65"/>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31</a:t>
            </a:fld>
            <a:endParaRPr/>
          </a:p>
        </p:txBody>
      </p:sp>
      <p:pic>
        <p:nvPicPr>
          <p:cNvPr id="535" name="Google Shape;535;p65"/>
          <p:cNvPicPr preferRelativeResize="0"/>
          <p:nvPr/>
        </p:nvPicPr>
        <p:blipFill>
          <a:blip r:embed="rId3">
            <a:alphaModFix/>
          </a:blip>
          <a:stretch>
            <a:fillRect/>
          </a:stretch>
        </p:blipFill>
        <p:spPr>
          <a:xfrm>
            <a:off x="152400" y="1524000"/>
            <a:ext cx="8839202" cy="28083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6"/>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0" i="0" u="none" strike="noStrike" cap="none">
                <a:solidFill>
                  <a:srgbClr val="C82E32"/>
                </a:solidFill>
                <a:latin typeface="Arial"/>
                <a:ea typeface="Arial"/>
                <a:cs typeface="Arial"/>
                <a:sym typeface="Arial"/>
              </a:rPr>
              <a:t>Determining rxn order</a:t>
            </a:r>
            <a:endParaRPr/>
          </a:p>
        </p:txBody>
      </p:sp>
      <p:sp>
        <p:nvSpPr>
          <p:cNvPr id="542" name="Google Shape;542;p66"/>
          <p:cNvSpPr txBox="1"/>
          <p:nvPr/>
        </p:nvSpPr>
        <p:spPr>
          <a:xfrm>
            <a:off x="152400" y="1295400"/>
            <a:ext cx="8763000" cy="946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2800" b="0" i="0" u="none">
                <a:solidFill>
                  <a:srgbClr val="C82E32"/>
                </a:solidFill>
                <a:latin typeface="Arial"/>
                <a:ea typeface="Arial"/>
                <a:cs typeface="Arial"/>
                <a:sym typeface="Arial"/>
              </a:rPr>
              <a:t>The decomposition of NO</a:t>
            </a:r>
            <a:r>
              <a:rPr lang="en-US" sz="2800" b="0" i="0" u="none" baseline="-25000">
                <a:solidFill>
                  <a:srgbClr val="C82E32"/>
                </a:solidFill>
                <a:latin typeface="Arial"/>
                <a:ea typeface="Arial"/>
                <a:cs typeface="Arial"/>
                <a:sym typeface="Arial"/>
              </a:rPr>
              <a:t>2</a:t>
            </a:r>
            <a:r>
              <a:rPr lang="en-US" sz="2800" b="0" i="0" u="none">
                <a:solidFill>
                  <a:srgbClr val="C82E32"/>
                </a:solidFill>
                <a:latin typeface="Arial"/>
                <a:ea typeface="Arial"/>
                <a:cs typeface="Arial"/>
                <a:sym typeface="Arial"/>
              </a:rPr>
              <a:t> at 300°C is described by the equation</a:t>
            </a:r>
            <a:endParaRPr/>
          </a:p>
        </p:txBody>
      </p:sp>
      <p:grpSp>
        <p:nvGrpSpPr>
          <p:cNvPr id="543" name="Google Shape;543;p66"/>
          <p:cNvGrpSpPr/>
          <p:nvPr/>
        </p:nvGrpSpPr>
        <p:grpSpPr>
          <a:xfrm>
            <a:off x="1889525" y="2133600"/>
            <a:ext cx="7025800" cy="519000"/>
            <a:chOff x="1194200" y="2566987"/>
            <a:chExt cx="7025800" cy="519000"/>
          </a:xfrm>
        </p:grpSpPr>
        <p:sp>
          <p:nvSpPr>
            <p:cNvPr id="544" name="Google Shape;544;p66"/>
            <p:cNvSpPr txBox="1"/>
            <p:nvPr/>
          </p:nvSpPr>
          <p:spPr>
            <a:xfrm>
              <a:off x="1194200" y="2566987"/>
              <a:ext cx="1796700" cy="51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82E32"/>
                </a:buClr>
                <a:buFont typeface="Arial"/>
                <a:buNone/>
              </a:pPr>
              <a:r>
                <a:rPr lang="en-US" sz="2800">
                  <a:solidFill>
                    <a:srgbClr val="C82E32"/>
                  </a:solidFill>
                </a:rPr>
                <a:t>2</a:t>
              </a:r>
              <a:r>
                <a:rPr lang="en-US" sz="2800" b="0" i="0" u="none">
                  <a:solidFill>
                    <a:srgbClr val="C82E32"/>
                  </a:solidFill>
                  <a:latin typeface="Arial"/>
                  <a:ea typeface="Arial"/>
                  <a:cs typeface="Arial"/>
                  <a:sym typeface="Arial"/>
                </a:rPr>
                <a:t>NO</a:t>
              </a:r>
              <a:r>
                <a:rPr lang="en-US" sz="2800" b="0" i="0" u="none" baseline="-25000">
                  <a:solidFill>
                    <a:srgbClr val="C82E32"/>
                  </a:solidFill>
                  <a:latin typeface="Arial"/>
                  <a:ea typeface="Arial"/>
                  <a:cs typeface="Arial"/>
                  <a:sym typeface="Arial"/>
                </a:rPr>
                <a:t>2</a:t>
              </a:r>
              <a:r>
                <a:rPr lang="en-US" sz="2800" b="0" i="0" u="none">
                  <a:solidFill>
                    <a:srgbClr val="C82E32"/>
                  </a:solidFill>
                  <a:latin typeface="Arial"/>
                  <a:ea typeface="Arial"/>
                  <a:cs typeface="Arial"/>
                  <a:sym typeface="Arial"/>
                </a:rPr>
                <a:t> </a:t>
              </a:r>
              <a:r>
                <a:rPr lang="en-US" sz="2400" b="0" i="0" u="none">
                  <a:solidFill>
                    <a:srgbClr val="C82E32"/>
                  </a:solidFill>
                  <a:latin typeface="Arial"/>
                  <a:ea typeface="Arial"/>
                  <a:cs typeface="Arial"/>
                  <a:sym typeface="Arial"/>
                </a:rPr>
                <a:t>(</a:t>
              </a:r>
              <a:r>
                <a:rPr lang="en-US" sz="2400" b="0" i="1" u="none">
                  <a:solidFill>
                    <a:srgbClr val="C82E32"/>
                  </a:solidFill>
                  <a:latin typeface="Arial"/>
                  <a:ea typeface="Arial"/>
                  <a:cs typeface="Arial"/>
                  <a:sym typeface="Arial"/>
                </a:rPr>
                <a:t>g</a:t>
              </a:r>
              <a:r>
                <a:rPr lang="en-US" sz="2400" b="0" i="0" u="none">
                  <a:solidFill>
                    <a:srgbClr val="C82E32"/>
                  </a:solidFill>
                  <a:latin typeface="Arial"/>
                  <a:ea typeface="Arial"/>
                  <a:cs typeface="Arial"/>
                  <a:sym typeface="Arial"/>
                </a:rPr>
                <a:t>)</a:t>
              </a:r>
              <a:endParaRPr/>
            </a:p>
          </p:txBody>
        </p:sp>
        <p:cxnSp>
          <p:nvCxnSpPr>
            <p:cNvPr id="545" name="Google Shape;545;p66"/>
            <p:cNvCxnSpPr/>
            <p:nvPr/>
          </p:nvCxnSpPr>
          <p:spPr>
            <a:xfrm>
              <a:off x="3352800" y="2827337"/>
              <a:ext cx="1143000" cy="0"/>
            </a:xfrm>
            <a:prstGeom prst="straightConnector1">
              <a:avLst/>
            </a:prstGeom>
            <a:noFill/>
            <a:ln w="22225" cap="flat" cmpd="sng">
              <a:solidFill>
                <a:srgbClr val="C82E32"/>
              </a:solidFill>
              <a:prstDash val="solid"/>
              <a:miter lim="8000"/>
              <a:headEnd type="none" w="sm" len="sm"/>
              <a:tailEnd type="triangle" w="med" len="med"/>
            </a:ln>
          </p:spPr>
        </p:cxnSp>
        <p:sp>
          <p:nvSpPr>
            <p:cNvPr id="546" name="Google Shape;546;p66"/>
            <p:cNvSpPr txBox="1"/>
            <p:nvPr/>
          </p:nvSpPr>
          <p:spPr>
            <a:xfrm>
              <a:off x="4724400" y="2566987"/>
              <a:ext cx="3495600" cy="51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82E32"/>
                </a:buClr>
                <a:buFont typeface="Arial"/>
                <a:buNone/>
              </a:pPr>
              <a:r>
                <a:rPr lang="en-US" sz="2800">
                  <a:solidFill>
                    <a:srgbClr val="C82E32"/>
                  </a:solidFill>
                </a:rPr>
                <a:t>2</a:t>
              </a:r>
              <a:r>
                <a:rPr lang="en-US" sz="2800" b="0" i="0" u="none">
                  <a:solidFill>
                    <a:srgbClr val="C82E32"/>
                  </a:solidFill>
                  <a:latin typeface="Arial"/>
                  <a:ea typeface="Arial"/>
                  <a:cs typeface="Arial"/>
                  <a:sym typeface="Arial"/>
                </a:rPr>
                <a:t>NO </a:t>
              </a:r>
              <a:r>
                <a:rPr lang="en-US" sz="2400" b="0" i="0" u="none">
                  <a:solidFill>
                    <a:srgbClr val="C82E32"/>
                  </a:solidFill>
                  <a:latin typeface="Arial"/>
                  <a:ea typeface="Arial"/>
                  <a:cs typeface="Arial"/>
                  <a:sym typeface="Arial"/>
                </a:rPr>
                <a:t>(</a:t>
              </a:r>
              <a:r>
                <a:rPr lang="en-US" sz="2400" b="0" i="1" u="none">
                  <a:solidFill>
                    <a:srgbClr val="C82E32"/>
                  </a:solidFill>
                  <a:latin typeface="Arial"/>
                  <a:ea typeface="Arial"/>
                  <a:cs typeface="Arial"/>
                  <a:sym typeface="Arial"/>
                </a:rPr>
                <a:t>g</a:t>
              </a:r>
              <a:r>
                <a:rPr lang="en-US" sz="2400" b="0" i="0" u="none">
                  <a:solidFill>
                    <a:srgbClr val="C82E32"/>
                  </a:solidFill>
                  <a:latin typeface="Arial"/>
                  <a:ea typeface="Arial"/>
                  <a:cs typeface="Arial"/>
                  <a:sym typeface="Arial"/>
                </a:rPr>
                <a:t>)</a:t>
              </a:r>
              <a:r>
                <a:rPr lang="en-US" sz="2800" b="0" i="0" u="none">
                  <a:solidFill>
                    <a:srgbClr val="C82E32"/>
                  </a:solidFill>
                  <a:latin typeface="Arial"/>
                  <a:ea typeface="Arial"/>
                  <a:cs typeface="Arial"/>
                  <a:sym typeface="Arial"/>
                </a:rPr>
                <a:t> + O</a:t>
              </a:r>
              <a:r>
                <a:rPr lang="en-US" sz="2800" b="0" i="0" u="none" baseline="-25000">
                  <a:solidFill>
                    <a:srgbClr val="C82E32"/>
                  </a:solidFill>
                  <a:latin typeface="Arial"/>
                  <a:ea typeface="Arial"/>
                  <a:cs typeface="Arial"/>
                  <a:sym typeface="Arial"/>
                </a:rPr>
                <a:t>2</a:t>
              </a:r>
              <a:r>
                <a:rPr lang="en-US" sz="2800" b="0" i="0" u="none">
                  <a:solidFill>
                    <a:srgbClr val="C82E32"/>
                  </a:solidFill>
                  <a:latin typeface="Arial"/>
                  <a:ea typeface="Arial"/>
                  <a:cs typeface="Arial"/>
                  <a:sym typeface="Arial"/>
                </a:rPr>
                <a:t> </a:t>
              </a:r>
              <a:r>
                <a:rPr lang="en-US" sz="2400" b="0" i="0" u="none">
                  <a:solidFill>
                    <a:srgbClr val="C82E32"/>
                  </a:solidFill>
                  <a:latin typeface="Arial"/>
                  <a:ea typeface="Arial"/>
                  <a:cs typeface="Arial"/>
                  <a:sym typeface="Arial"/>
                </a:rPr>
                <a:t>(</a:t>
              </a:r>
              <a:r>
                <a:rPr lang="en-US" sz="2400" b="0" i="1" u="none">
                  <a:solidFill>
                    <a:srgbClr val="C82E32"/>
                  </a:solidFill>
                  <a:latin typeface="Arial"/>
                  <a:ea typeface="Arial"/>
                  <a:cs typeface="Arial"/>
                  <a:sym typeface="Arial"/>
                </a:rPr>
                <a:t>g</a:t>
              </a:r>
              <a:r>
                <a:rPr lang="en-US" sz="2400" b="0" i="0" u="none">
                  <a:solidFill>
                    <a:srgbClr val="C82E32"/>
                  </a:solidFill>
                  <a:latin typeface="Arial"/>
                  <a:ea typeface="Arial"/>
                  <a:cs typeface="Arial"/>
                  <a:sym typeface="Arial"/>
                </a:rPr>
                <a:t>)</a:t>
              </a:r>
              <a:endParaRPr/>
            </a:p>
          </p:txBody>
        </p:sp>
      </p:grpSp>
      <p:sp>
        <p:nvSpPr>
          <p:cNvPr id="547" name="Google Shape;547;p66"/>
          <p:cNvSpPr txBox="1"/>
          <p:nvPr/>
        </p:nvSpPr>
        <p:spPr>
          <a:xfrm>
            <a:off x="152400" y="2743200"/>
            <a:ext cx="364331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2800" b="0" i="0" u="none">
                <a:solidFill>
                  <a:srgbClr val="C82E32"/>
                </a:solidFill>
                <a:latin typeface="Arial"/>
                <a:ea typeface="Arial"/>
                <a:cs typeface="Arial"/>
                <a:sym typeface="Arial"/>
              </a:rPr>
              <a:t>and yields these data:</a:t>
            </a:r>
            <a:endParaRPr/>
          </a:p>
        </p:txBody>
      </p:sp>
      <p:graphicFrame>
        <p:nvGraphicFramePr>
          <p:cNvPr id="548" name="Google Shape;548;p66"/>
          <p:cNvGraphicFramePr/>
          <p:nvPr/>
        </p:nvGraphicFramePr>
        <p:xfrm>
          <a:off x="228600" y="3810000"/>
          <a:ext cx="3124200" cy="2743200"/>
        </p:xfrm>
        <a:graphic>
          <a:graphicData uri="http://schemas.openxmlformats.org/drawingml/2006/table">
            <a:tbl>
              <a:tblPr>
                <a:noFill/>
                <a:tableStyleId>{1C16295F-16E0-4FB7-8699-DA7E537D0B63}</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457200">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Time (</a:t>
                      </a:r>
                      <a:r>
                        <a:rPr lang="en-US" sz="2400" b="0" i="1" u="none" strike="noStrike" cap="none">
                          <a:solidFill>
                            <a:schemeClr val="lt1"/>
                          </a:solidFill>
                          <a:latin typeface="Arial"/>
                          <a:ea typeface="Arial"/>
                          <a:cs typeface="Arial"/>
                          <a:sym typeface="Arial"/>
                        </a:rPr>
                        <a:t>s</a:t>
                      </a:r>
                      <a:r>
                        <a:rPr lang="en-US" sz="2400" b="0" i="0" u="none" strike="noStrike" cap="none">
                          <a:solidFill>
                            <a:schemeClr val="lt1"/>
                          </a:solidFill>
                          <a:latin typeface="Arial"/>
                          <a:ea typeface="Arial"/>
                          <a:cs typeface="Arial"/>
                          <a:sym typeface="Arial"/>
                        </a:rPr>
                        <a:t>)</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[NO</a:t>
                      </a:r>
                      <a:r>
                        <a:rPr lang="en-US" sz="2400" b="0" i="0" u="none" strike="noStrike" cap="none" baseline="-25000">
                          <a:solidFill>
                            <a:schemeClr val="lt1"/>
                          </a:solidFill>
                          <a:latin typeface="Arial"/>
                          <a:ea typeface="Arial"/>
                          <a:cs typeface="Arial"/>
                          <a:sym typeface="Arial"/>
                        </a:rPr>
                        <a:t>2</a:t>
                      </a:r>
                      <a:r>
                        <a:rPr lang="en-US" sz="2400" b="0" i="0" u="none" strike="noStrike" cap="none">
                          <a:solidFill>
                            <a:schemeClr val="lt1"/>
                          </a:solidFill>
                          <a:latin typeface="Arial"/>
                          <a:ea typeface="Arial"/>
                          <a:cs typeface="Arial"/>
                          <a:sym typeface="Arial"/>
                        </a:rPr>
                        <a:t>], </a:t>
                      </a:r>
                      <a:r>
                        <a:rPr lang="en-US" sz="2400" b="0" i="1" u="none" strike="noStrike" cap="none">
                          <a:solidFill>
                            <a:schemeClr val="lt1"/>
                          </a:solidFill>
                          <a:latin typeface="Arial"/>
                          <a:ea typeface="Arial"/>
                          <a:cs typeface="Arial"/>
                          <a:sym typeface="Arial"/>
                        </a:rPr>
                        <a:t>M</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50.0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0.00787</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0.00649</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200.0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0.00481</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300.0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0.00380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549" name="Google Shape;549;p66"/>
          <p:cNvGraphicFramePr/>
          <p:nvPr/>
        </p:nvGraphicFramePr>
        <p:xfrm>
          <a:off x="3352800" y="3812200"/>
          <a:ext cx="4484800" cy="2751220"/>
        </p:xfrm>
        <a:graphic>
          <a:graphicData uri="http://schemas.openxmlformats.org/drawingml/2006/table">
            <a:tbl>
              <a:tblPr>
                <a:noFill/>
                <a:tableStyleId>{BC76473A-C42C-4234-9B69-ED7F7D815617}</a:tableStyleId>
              </a:tblPr>
              <a:tblGrid>
                <a:gridCol w="2242400">
                  <a:extLst>
                    <a:ext uri="{9D8B030D-6E8A-4147-A177-3AD203B41FA5}">
                      <a16:colId xmlns:a16="http://schemas.microsoft.com/office/drawing/2014/main" val="20000"/>
                    </a:ext>
                  </a:extLst>
                </a:gridCol>
                <a:gridCol w="2242400">
                  <a:extLst>
                    <a:ext uri="{9D8B030D-6E8A-4147-A177-3AD203B41FA5}">
                      <a16:colId xmlns:a16="http://schemas.microsoft.com/office/drawing/2014/main" val="20001"/>
                    </a:ext>
                  </a:extLst>
                </a:gridCol>
              </a:tblGrid>
              <a:tr h="387875">
                <a:tc>
                  <a:txBody>
                    <a:bodyPr/>
                    <a:lstStyle/>
                    <a:p>
                      <a:pPr marL="0" lvl="0" indent="0" algn="ctr" rtl="0">
                        <a:spcBef>
                          <a:spcPts val="0"/>
                        </a:spcBef>
                        <a:spcAft>
                          <a:spcPts val="0"/>
                        </a:spcAft>
                        <a:buNone/>
                      </a:pPr>
                      <a:r>
                        <a:rPr lang="en-US" sz="2400">
                          <a:solidFill>
                            <a:schemeClr val="lt1"/>
                          </a:solidFill>
                        </a:rPr>
                        <a:t>ln [NO]</a:t>
                      </a:r>
                      <a:r>
                        <a:rPr lang="en-US" sz="2400" baseline="-25000">
                          <a:solidFill>
                            <a:schemeClr val="lt1"/>
                          </a:solidFill>
                        </a:rPr>
                        <a:t>2</a:t>
                      </a:r>
                      <a:endParaRPr sz="2400" baseline="-25000">
                        <a:solidFill>
                          <a:schemeClr val="lt1"/>
                        </a:solidFill>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solidFill>
                      <a:srgbClr val="C82E32"/>
                    </a:solidFill>
                  </a:tcPr>
                </a:tc>
                <a:tc>
                  <a:txBody>
                    <a:bodyPr/>
                    <a:lstStyle/>
                    <a:p>
                      <a:pPr marL="0" lvl="0" indent="0" algn="l" rtl="0">
                        <a:spcBef>
                          <a:spcPts val="0"/>
                        </a:spcBef>
                        <a:spcAft>
                          <a:spcPts val="0"/>
                        </a:spcAft>
                        <a:buNone/>
                      </a:pPr>
                      <a:r>
                        <a:rPr lang="en-US"/>
                        <a:t> </a:t>
                      </a:r>
                      <a:r>
                        <a:rPr lang="en-US" sz="2400"/>
                        <a:t> </a:t>
                      </a:r>
                      <a:r>
                        <a:rPr lang="en-US" sz="2400">
                          <a:solidFill>
                            <a:schemeClr val="lt1"/>
                          </a:solidFill>
                        </a:rPr>
                        <a:t>1/ [NO</a:t>
                      </a:r>
                      <a:r>
                        <a:rPr lang="en-US" sz="2400" baseline="-25000">
                          <a:solidFill>
                            <a:schemeClr val="lt1"/>
                          </a:solidFill>
                        </a:rPr>
                        <a:t>2</a:t>
                      </a:r>
                      <a:r>
                        <a:rPr lang="en-US" sz="2400">
                          <a:solidFill>
                            <a:schemeClr val="lt1"/>
                          </a:solidFill>
                        </a:rPr>
                        <a:t>]</a:t>
                      </a:r>
                      <a:endParaRPr sz="2400">
                        <a:solidFill>
                          <a:schemeClr val="lt1"/>
                        </a:solidFill>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solidFill>
                      <a:srgbClr val="C82E32"/>
                    </a:solidFill>
                  </a:tcPr>
                </a:tc>
                <a:extLst>
                  <a:ext uri="{0D108BD9-81ED-4DB2-BD59-A6C34878D82A}">
                    <a16:rowId xmlns:a16="http://schemas.microsoft.com/office/drawing/2014/main" val="10000"/>
                  </a:ext>
                </a:extLst>
              </a:tr>
              <a:tr h="373125">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extLst>
                  <a:ext uri="{0D108BD9-81ED-4DB2-BD59-A6C34878D82A}">
                    <a16:rowId xmlns:a16="http://schemas.microsoft.com/office/drawing/2014/main" val="10001"/>
                  </a:ext>
                </a:extLst>
              </a:tr>
              <a:tr h="451600">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extLst>
                  <a:ext uri="{0D108BD9-81ED-4DB2-BD59-A6C34878D82A}">
                    <a16:rowId xmlns:a16="http://schemas.microsoft.com/office/drawing/2014/main" val="10002"/>
                  </a:ext>
                </a:extLst>
              </a:tr>
              <a:tr h="451600">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extLst>
                  <a:ext uri="{0D108BD9-81ED-4DB2-BD59-A6C34878D82A}">
                    <a16:rowId xmlns:a16="http://schemas.microsoft.com/office/drawing/2014/main" val="10003"/>
                  </a:ext>
                </a:extLst>
              </a:tr>
              <a:tr h="451600">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extLst>
                  <a:ext uri="{0D108BD9-81ED-4DB2-BD59-A6C34878D82A}">
                    <a16:rowId xmlns:a16="http://schemas.microsoft.com/office/drawing/2014/main" val="10004"/>
                  </a:ext>
                </a:extLst>
              </a:tr>
              <a:tr h="451600">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82E32"/>
                      </a:solidFill>
                      <a:prstDash val="solid"/>
                      <a:round/>
                      <a:headEnd type="none" w="sm" len="sm"/>
                      <a:tailEnd type="none" w="sm" len="sm"/>
                    </a:lnL>
                    <a:lnR w="9525" cap="flat" cmpd="sng">
                      <a:solidFill>
                        <a:srgbClr val="C82E32"/>
                      </a:solidFill>
                      <a:prstDash val="solid"/>
                      <a:round/>
                      <a:headEnd type="none" w="sm" len="sm"/>
                      <a:tailEnd type="none" w="sm" len="sm"/>
                    </a:lnR>
                    <a:lnT w="9525" cap="flat" cmpd="sng">
                      <a:solidFill>
                        <a:srgbClr val="C82E32"/>
                      </a:solidFill>
                      <a:prstDash val="solid"/>
                      <a:round/>
                      <a:headEnd type="none" w="sm" len="sm"/>
                      <a:tailEnd type="none" w="sm" len="sm"/>
                    </a:lnT>
                    <a:lnB w="9525" cap="flat" cmpd="sng">
                      <a:solidFill>
                        <a:srgbClr val="C82E3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50" name="Google Shape;550;p66"/>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7"/>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Calculaitons:</a:t>
            </a:r>
            <a:endParaRPr/>
          </a:p>
        </p:txBody>
      </p:sp>
      <p:sp>
        <p:nvSpPr>
          <p:cNvPr id="557" name="Google Shape;557;p67"/>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33</a:t>
            </a:fld>
            <a:endParaRPr/>
          </a:p>
        </p:txBody>
      </p:sp>
      <p:pic>
        <p:nvPicPr>
          <p:cNvPr id="558" name="Google Shape;558;p67"/>
          <p:cNvPicPr preferRelativeResize="0"/>
          <p:nvPr/>
        </p:nvPicPr>
        <p:blipFill>
          <a:blip r:embed="rId3">
            <a:alphaModFix/>
          </a:blip>
          <a:stretch>
            <a:fillRect/>
          </a:stretch>
        </p:blipFill>
        <p:spPr>
          <a:xfrm>
            <a:off x="256325" y="1892000"/>
            <a:ext cx="3762375" cy="2457450"/>
          </a:xfrm>
          <a:prstGeom prst="rect">
            <a:avLst/>
          </a:prstGeom>
          <a:noFill/>
          <a:ln>
            <a:noFill/>
          </a:ln>
        </p:spPr>
      </p:pic>
      <p:pic>
        <p:nvPicPr>
          <p:cNvPr id="559" name="Google Shape;559;p67"/>
          <p:cNvPicPr preferRelativeResize="0"/>
          <p:nvPr/>
        </p:nvPicPr>
        <p:blipFill>
          <a:blip r:embed="rId4">
            <a:alphaModFix/>
          </a:blip>
          <a:stretch>
            <a:fillRect/>
          </a:stretch>
        </p:blipFill>
        <p:spPr>
          <a:xfrm>
            <a:off x="4448175" y="1887238"/>
            <a:ext cx="4010025" cy="2466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8"/>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[NO</a:t>
            </a:r>
            <a:r>
              <a:rPr lang="en-US" baseline="-25000"/>
              <a:t>2</a:t>
            </a:r>
            <a:r>
              <a:rPr lang="en-US"/>
              <a:t>] vs Time</a:t>
            </a:r>
            <a:endParaRPr/>
          </a:p>
        </p:txBody>
      </p:sp>
      <p:pic>
        <p:nvPicPr>
          <p:cNvPr id="566" name="Google Shape;566;p68"/>
          <p:cNvPicPr preferRelativeResize="0"/>
          <p:nvPr/>
        </p:nvPicPr>
        <p:blipFill>
          <a:blip r:embed="rId3">
            <a:alphaModFix/>
          </a:blip>
          <a:stretch>
            <a:fillRect/>
          </a:stretch>
        </p:blipFill>
        <p:spPr>
          <a:xfrm>
            <a:off x="1063273" y="1271773"/>
            <a:ext cx="5521625" cy="3871000"/>
          </a:xfrm>
          <a:prstGeom prst="rect">
            <a:avLst/>
          </a:prstGeom>
          <a:noFill/>
          <a:ln>
            <a:noFill/>
          </a:ln>
        </p:spPr>
      </p:pic>
      <p:sp>
        <p:nvSpPr>
          <p:cNvPr id="567" name="Google Shape;567;p68"/>
          <p:cNvSpPr txBox="1"/>
          <p:nvPr/>
        </p:nvSpPr>
        <p:spPr>
          <a:xfrm>
            <a:off x="384600" y="4956650"/>
            <a:ext cx="7460400" cy="1579500"/>
          </a:xfrm>
          <a:prstGeom prst="rect">
            <a:avLst/>
          </a:prstGeom>
          <a:noFill/>
          <a:ln>
            <a:noFill/>
          </a:ln>
        </p:spPr>
        <p:txBody>
          <a:bodyPr spcFirstLastPara="1" wrap="square" lIns="91425" tIns="91425" rIns="91425" bIns="91425" anchor="ctr" anchorCtr="0">
            <a:noAutofit/>
          </a:bodyPr>
          <a:lstStyle/>
          <a:p>
            <a:pPr marL="338137" lvl="0" indent="-338137" algn="l" rtl="0">
              <a:spcBef>
                <a:spcPts val="0"/>
              </a:spcBef>
              <a:spcAft>
                <a:spcPts val="0"/>
              </a:spcAft>
              <a:buClr>
                <a:srgbClr val="C82E32"/>
              </a:buClr>
              <a:buSzPts val="2800"/>
              <a:buChar char="•"/>
            </a:pPr>
            <a:r>
              <a:rPr lang="en-US" sz="2800">
                <a:solidFill>
                  <a:srgbClr val="C82E32"/>
                </a:solidFill>
              </a:rPr>
              <a:t>The plot is </a:t>
            </a:r>
            <a:r>
              <a:rPr lang="en-US" sz="2800" i="1">
                <a:solidFill>
                  <a:srgbClr val="C82E32"/>
                </a:solidFill>
              </a:rPr>
              <a:t>not</a:t>
            </a:r>
            <a:r>
              <a:rPr lang="en-US" sz="2800">
                <a:solidFill>
                  <a:srgbClr val="C82E32"/>
                </a:solidFill>
              </a:rPr>
              <a:t> a straight line, so the process is </a:t>
            </a:r>
            <a:r>
              <a:rPr lang="en-US" sz="2800" i="1">
                <a:solidFill>
                  <a:srgbClr val="C82E32"/>
                </a:solidFill>
              </a:rPr>
              <a:t>not</a:t>
            </a:r>
            <a:r>
              <a:rPr lang="en-US" sz="2800">
                <a:solidFill>
                  <a:srgbClr val="C82E32"/>
                </a:solidFill>
              </a:rPr>
              <a:t> zero-order.</a:t>
            </a:r>
            <a:endParaRPr>
              <a:solidFill>
                <a:schemeClr val="dk1"/>
              </a:solidFill>
            </a:endParaRPr>
          </a:p>
        </p:txBody>
      </p:sp>
      <p:sp>
        <p:nvSpPr>
          <p:cNvPr id="568" name="Google Shape;568;p68"/>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9"/>
          <p:cNvSpPr txBox="1"/>
          <p:nvPr/>
        </p:nvSpPr>
        <p:spPr>
          <a:xfrm>
            <a:off x="152400" y="1295400"/>
            <a:ext cx="4953000" cy="519112"/>
          </a:xfrm>
          <a:prstGeom prst="rect">
            <a:avLst/>
          </a:prstGeom>
          <a:noFill/>
          <a:ln>
            <a:noFill/>
          </a:ln>
        </p:spPr>
        <p:txBody>
          <a:bodyPr spcFirstLastPara="1" wrap="square" lIns="91425" tIns="45700" rIns="91425" bIns="45700" anchor="t" anchorCtr="0">
            <a:noAutofit/>
          </a:bodyPr>
          <a:lstStyle/>
          <a:p>
            <a:pPr marL="290512" marR="0" lvl="0" indent="-290512" algn="r" rtl="0">
              <a:lnSpc>
                <a:spcPct val="100000"/>
              </a:lnSpc>
              <a:spcBef>
                <a:spcPts val="0"/>
              </a:spcBef>
              <a:spcAft>
                <a:spcPts val="0"/>
              </a:spcAft>
              <a:buClr>
                <a:srgbClr val="C82E32"/>
              </a:buClr>
              <a:buFont typeface="Arial"/>
              <a:buNone/>
            </a:pPr>
            <a:r>
              <a:rPr lang="en-US" sz="2800" b="0" i="0" u="none">
                <a:solidFill>
                  <a:srgbClr val="C82E32"/>
                </a:solidFill>
                <a:latin typeface="Arial"/>
                <a:ea typeface="Arial"/>
                <a:cs typeface="Arial"/>
                <a:sym typeface="Arial"/>
              </a:rPr>
              <a:t>Graphing ln [NO</a:t>
            </a:r>
            <a:r>
              <a:rPr lang="en-US" sz="2800" b="0" i="0" u="none" baseline="-25000">
                <a:solidFill>
                  <a:srgbClr val="C82E32"/>
                </a:solidFill>
                <a:latin typeface="Arial"/>
                <a:ea typeface="Arial"/>
                <a:cs typeface="Arial"/>
                <a:sym typeface="Arial"/>
              </a:rPr>
              <a:t>2</a:t>
            </a:r>
            <a:r>
              <a:rPr lang="en-US" sz="2800" b="0" i="0" u="none">
                <a:solidFill>
                  <a:srgbClr val="C82E32"/>
                </a:solidFill>
                <a:latin typeface="Arial"/>
                <a:ea typeface="Arial"/>
                <a:cs typeface="Arial"/>
                <a:sym typeface="Arial"/>
              </a:rPr>
              <a:t>] vs</a:t>
            </a:r>
            <a:r>
              <a:rPr lang="en-US" sz="2800" b="0" i="1" u="none">
                <a:solidFill>
                  <a:srgbClr val="C82E32"/>
                </a:solidFill>
                <a:latin typeface="Arial"/>
                <a:ea typeface="Arial"/>
                <a:cs typeface="Arial"/>
                <a:sym typeface="Arial"/>
              </a:rPr>
              <a:t>.</a:t>
            </a:r>
            <a:r>
              <a:rPr lang="en-US" sz="2800" b="0" i="0" u="none">
                <a:solidFill>
                  <a:srgbClr val="C82E32"/>
                </a:solidFill>
                <a:latin typeface="Arial"/>
                <a:ea typeface="Arial"/>
                <a:cs typeface="Arial"/>
                <a:sym typeface="Arial"/>
              </a:rPr>
              <a:t> </a:t>
            </a:r>
            <a:r>
              <a:rPr lang="en-US" sz="2800" b="0" i="1" u="none">
                <a:solidFill>
                  <a:srgbClr val="C82E32"/>
                </a:solidFill>
                <a:latin typeface="Arial"/>
                <a:ea typeface="Arial"/>
                <a:cs typeface="Arial"/>
                <a:sym typeface="Arial"/>
              </a:rPr>
              <a:t>t </a:t>
            </a:r>
            <a:r>
              <a:rPr lang="en-US" sz="2800" b="0" i="0" u="none">
                <a:solidFill>
                  <a:srgbClr val="C82E32"/>
                </a:solidFill>
                <a:latin typeface="Arial"/>
                <a:ea typeface="Arial"/>
                <a:cs typeface="Arial"/>
                <a:sym typeface="Arial"/>
              </a:rPr>
              <a:t>yields:</a:t>
            </a:r>
            <a:endParaRPr/>
          </a:p>
        </p:txBody>
      </p:sp>
      <p:graphicFrame>
        <p:nvGraphicFramePr>
          <p:cNvPr id="575" name="Google Shape;575;p69"/>
          <p:cNvGraphicFramePr/>
          <p:nvPr/>
        </p:nvGraphicFramePr>
        <p:xfrm>
          <a:off x="152400" y="3810000"/>
          <a:ext cx="4419575" cy="2743200"/>
        </p:xfrm>
        <a:graphic>
          <a:graphicData uri="http://schemas.openxmlformats.org/drawingml/2006/table">
            <a:tbl>
              <a:tblPr>
                <a:noFill/>
                <a:tableStyleId>{1C16295F-16E0-4FB7-8699-DA7E537D0B63}</a:tableStyleId>
              </a:tblPr>
              <a:tblGrid>
                <a:gridCol w="1425575">
                  <a:extLst>
                    <a:ext uri="{9D8B030D-6E8A-4147-A177-3AD203B41FA5}">
                      <a16:colId xmlns:a16="http://schemas.microsoft.com/office/drawing/2014/main" val="20000"/>
                    </a:ext>
                  </a:extLst>
                </a:gridCol>
                <a:gridCol w="1497000">
                  <a:extLst>
                    <a:ext uri="{9D8B030D-6E8A-4147-A177-3AD203B41FA5}">
                      <a16:colId xmlns:a16="http://schemas.microsoft.com/office/drawing/2014/main" val="20001"/>
                    </a:ext>
                  </a:extLst>
                </a:gridCol>
                <a:gridCol w="1497000">
                  <a:extLst>
                    <a:ext uri="{9D8B030D-6E8A-4147-A177-3AD203B41FA5}">
                      <a16:colId xmlns:a16="http://schemas.microsoft.com/office/drawing/2014/main" val="20002"/>
                    </a:ext>
                  </a:extLst>
                </a:gridCol>
              </a:tblGrid>
              <a:tr h="457200">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Time (</a:t>
                      </a:r>
                      <a:r>
                        <a:rPr lang="en-US" sz="2400" b="0" i="1" u="none" strike="noStrike" cap="none">
                          <a:solidFill>
                            <a:schemeClr val="lt1"/>
                          </a:solidFill>
                          <a:latin typeface="Arial"/>
                          <a:ea typeface="Arial"/>
                          <a:cs typeface="Arial"/>
                          <a:sym typeface="Arial"/>
                        </a:rPr>
                        <a:t>s</a:t>
                      </a:r>
                      <a:r>
                        <a:rPr lang="en-US" sz="2400" b="0" i="0" u="none" strike="noStrike" cap="none">
                          <a:solidFill>
                            <a:schemeClr val="lt1"/>
                          </a:solidFill>
                          <a:latin typeface="Arial"/>
                          <a:ea typeface="Arial"/>
                          <a:cs typeface="Arial"/>
                          <a:sym typeface="Arial"/>
                        </a:rPr>
                        <a:t>)</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[NO</a:t>
                      </a:r>
                      <a:r>
                        <a:rPr lang="en-US" sz="2400" b="0" i="0" u="none" strike="noStrike" cap="none" baseline="-25000">
                          <a:solidFill>
                            <a:schemeClr val="lt1"/>
                          </a:solidFill>
                          <a:latin typeface="Arial"/>
                          <a:ea typeface="Arial"/>
                          <a:cs typeface="Arial"/>
                          <a:sym typeface="Arial"/>
                        </a:rPr>
                        <a:t>2</a:t>
                      </a:r>
                      <a:r>
                        <a:rPr lang="en-US" sz="2400" b="0" i="0" u="none" strike="noStrike" cap="none">
                          <a:solidFill>
                            <a:schemeClr val="lt1"/>
                          </a:solidFill>
                          <a:latin typeface="Arial"/>
                          <a:ea typeface="Arial"/>
                          <a:cs typeface="Arial"/>
                          <a:sym typeface="Arial"/>
                        </a:rPr>
                        <a:t>], </a:t>
                      </a:r>
                      <a:r>
                        <a:rPr lang="en-US" sz="2400" b="0" i="1" u="none" strike="noStrike" cap="none">
                          <a:solidFill>
                            <a:schemeClr val="lt1"/>
                          </a:solidFill>
                          <a:latin typeface="Arial"/>
                          <a:ea typeface="Arial"/>
                          <a:cs typeface="Arial"/>
                          <a:sym typeface="Arial"/>
                        </a:rPr>
                        <a:t>M</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ln [NO</a:t>
                      </a:r>
                      <a:r>
                        <a:rPr lang="en-US" sz="2400" b="0" i="0" u="none" strike="noStrike" cap="none" baseline="-25000">
                          <a:solidFill>
                            <a:schemeClr val="lt1"/>
                          </a:solidFill>
                          <a:latin typeface="Arial"/>
                          <a:ea typeface="Arial"/>
                          <a:cs typeface="Arial"/>
                          <a:sym typeface="Arial"/>
                        </a:rPr>
                        <a:t>2</a:t>
                      </a:r>
                      <a:r>
                        <a:rPr lang="en-US" sz="2400" b="0" i="0" u="none" strike="noStrike" cap="none">
                          <a:solidFill>
                            <a:schemeClr val="lt1"/>
                          </a:solidFill>
                          <a:latin typeface="Arial"/>
                          <a:ea typeface="Arial"/>
                          <a:cs typeface="Arial"/>
                          <a:sym typeface="Arial"/>
                        </a:rPr>
                        <a:t>]</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-4.610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50.0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0.00787</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-4.845</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0.00649</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-5.038</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200.0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0.00481</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-5.337</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300.0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0.00380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-5.573</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576" name="Google Shape;576;p69" descr="14_08a"/>
          <p:cNvPicPr preferRelativeResize="0"/>
          <p:nvPr/>
        </p:nvPicPr>
        <p:blipFill rotWithShape="1">
          <a:blip r:embed="rId3">
            <a:alphaModFix/>
          </a:blip>
          <a:srcRect b="14039"/>
          <a:stretch/>
        </p:blipFill>
        <p:spPr>
          <a:xfrm>
            <a:off x="5181600" y="1371600"/>
            <a:ext cx="3505200" cy="2952750"/>
          </a:xfrm>
          <a:prstGeom prst="rect">
            <a:avLst/>
          </a:prstGeom>
          <a:noFill/>
          <a:ln>
            <a:noFill/>
          </a:ln>
        </p:spPr>
      </p:pic>
      <p:sp>
        <p:nvSpPr>
          <p:cNvPr id="577" name="Google Shape;577;p69"/>
          <p:cNvSpPr txBox="1"/>
          <p:nvPr/>
        </p:nvSpPr>
        <p:spPr>
          <a:xfrm>
            <a:off x="152400" y="2286000"/>
            <a:ext cx="4765675" cy="1373187"/>
          </a:xfrm>
          <a:prstGeom prst="rect">
            <a:avLst/>
          </a:prstGeom>
          <a:noFill/>
          <a:ln>
            <a:noFill/>
          </a:ln>
        </p:spPr>
        <p:txBody>
          <a:bodyPr spcFirstLastPara="1" wrap="square" lIns="91425" tIns="45700" rIns="91425" bIns="45700" anchor="t" anchorCtr="0">
            <a:noAutofit/>
          </a:bodyPr>
          <a:lstStyle/>
          <a:p>
            <a:pPr marL="338137" marR="0" lvl="0" indent="-338137" algn="l" rtl="0">
              <a:lnSpc>
                <a:spcPct val="100000"/>
              </a:lnSpc>
              <a:spcBef>
                <a:spcPts val="0"/>
              </a:spcBef>
              <a:spcAft>
                <a:spcPts val="0"/>
              </a:spcAft>
              <a:buClr>
                <a:srgbClr val="C82E32"/>
              </a:buClr>
              <a:buSzPts val="2800"/>
              <a:buFont typeface="Arial"/>
              <a:buChar char="•"/>
            </a:pPr>
            <a:r>
              <a:rPr lang="en-US" sz="2800" b="0" i="0" u="none">
                <a:solidFill>
                  <a:srgbClr val="C82E32"/>
                </a:solidFill>
                <a:latin typeface="Arial"/>
                <a:ea typeface="Arial"/>
                <a:cs typeface="Arial"/>
                <a:sym typeface="Arial"/>
              </a:rPr>
              <a:t>The plot is </a:t>
            </a:r>
            <a:r>
              <a:rPr lang="en-US" sz="2800" b="0" i="1" u="none">
                <a:solidFill>
                  <a:srgbClr val="C82E32"/>
                </a:solidFill>
                <a:latin typeface="Arial"/>
                <a:ea typeface="Arial"/>
                <a:cs typeface="Arial"/>
                <a:sym typeface="Arial"/>
              </a:rPr>
              <a:t>not</a:t>
            </a:r>
            <a:r>
              <a:rPr lang="en-US" sz="2800" b="0" i="0" u="none">
                <a:solidFill>
                  <a:srgbClr val="C82E32"/>
                </a:solidFill>
                <a:latin typeface="Arial"/>
                <a:ea typeface="Arial"/>
                <a:cs typeface="Arial"/>
                <a:sym typeface="Arial"/>
              </a:rPr>
              <a:t> a straight line, so the process is </a:t>
            </a:r>
            <a:r>
              <a:rPr lang="en-US" sz="2800" b="0" i="1" u="none">
                <a:solidFill>
                  <a:srgbClr val="C82E32"/>
                </a:solidFill>
                <a:latin typeface="Arial"/>
                <a:ea typeface="Arial"/>
                <a:cs typeface="Arial"/>
                <a:sym typeface="Arial"/>
              </a:rPr>
              <a:t>not</a:t>
            </a:r>
            <a:r>
              <a:rPr lang="en-US" sz="2800" b="0" i="0" u="none">
                <a:solidFill>
                  <a:srgbClr val="C82E32"/>
                </a:solidFill>
                <a:latin typeface="Arial"/>
                <a:ea typeface="Arial"/>
                <a:cs typeface="Arial"/>
                <a:sym typeface="Arial"/>
              </a:rPr>
              <a:t> first-order in [A].</a:t>
            </a:r>
            <a:endParaRPr/>
          </a:p>
        </p:txBody>
      </p:sp>
      <p:sp>
        <p:nvSpPr>
          <p:cNvPr id="578" name="Google Shape;578;p69"/>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0" i="0" u="none" strike="noStrike" cap="none">
                <a:solidFill>
                  <a:srgbClr val="C82E32"/>
                </a:solidFill>
                <a:latin typeface="Arial"/>
                <a:ea typeface="Arial"/>
                <a:cs typeface="Arial"/>
                <a:sym typeface="Arial"/>
              </a:rPr>
              <a:t>Determining rxn order</a:t>
            </a:r>
            <a:endParaRPr/>
          </a:p>
        </p:txBody>
      </p:sp>
      <p:pic>
        <p:nvPicPr>
          <p:cNvPr id="579" name="Google Shape;579;p69" descr="image-138.tiff                                                 0030DB78magic_metal                    B74677AA:"/>
          <p:cNvPicPr preferRelativeResize="0"/>
          <p:nvPr/>
        </p:nvPicPr>
        <p:blipFill rotWithShape="1">
          <a:blip r:embed="rId4">
            <a:alphaModFix/>
          </a:blip>
          <a:srcRect/>
          <a:stretch/>
        </p:blipFill>
        <p:spPr>
          <a:xfrm>
            <a:off x="5334000" y="5181600"/>
            <a:ext cx="3492500" cy="393700"/>
          </a:xfrm>
          <a:prstGeom prst="rect">
            <a:avLst/>
          </a:prstGeom>
          <a:noFill/>
          <a:ln>
            <a:noFill/>
          </a:ln>
        </p:spPr>
      </p:pic>
      <p:sp>
        <p:nvSpPr>
          <p:cNvPr id="580" name="Google Shape;580;p69"/>
          <p:cNvSpPr txBox="1"/>
          <p:nvPr/>
        </p:nvSpPr>
        <p:spPr>
          <a:xfrm>
            <a:off x="5165725" y="4708525"/>
            <a:ext cx="1539875"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Does not fit:</a:t>
            </a:r>
            <a:endParaRPr/>
          </a:p>
        </p:txBody>
      </p:sp>
      <p:sp>
        <p:nvSpPr>
          <p:cNvPr id="581" name="Google Shape;581;p69"/>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0"/>
          <p:cNvSpPr txBox="1">
            <a:spLocks noGrp="1"/>
          </p:cNvSpPr>
          <p:nvPr>
            <p:ph type="title"/>
          </p:nvPr>
        </p:nvSpPr>
        <p:spPr>
          <a:xfrm>
            <a:off x="685800" y="228600"/>
            <a:ext cx="7772400" cy="52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3000" b="1" i="0" u="sng" strike="noStrike" cap="none">
                <a:solidFill>
                  <a:srgbClr val="000000"/>
                </a:solidFill>
                <a:latin typeface="Arial"/>
                <a:ea typeface="Arial"/>
                <a:cs typeface="Arial"/>
                <a:sym typeface="Arial"/>
              </a:rPr>
              <a:t>Second-Order Processes</a:t>
            </a:r>
            <a:endParaRPr sz="3000" b="1" u="sng">
              <a:solidFill>
                <a:srgbClr val="000000"/>
              </a:solidFill>
            </a:endParaRPr>
          </a:p>
        </p:txBody>
      </p:sp>
      <p:sp>
        <p:nvSpPr>
          <p:cNvPr id="588" name="Google Shape;588;p70"/>
          <p:cNvSpPr txBox="1"/>
          <p:nvPr/>
        </p:nvSpPr>
        <p:spPr>
          <a:xfrm>
            <a:off x="4419600" y="1295400"/>
            <a:ext cx="4495800" cy="946150"/>
          </a:xfrm>
          <a:prstGeom prst="rect">
            <a:avLst/>
          </a:prstGeom>
          <a:noFill/>
          <a:ln>
            <a:noFill/>
          </a:ln>
        </p:spPr>
        <p:txBody>
          <a:bodyPr spcFirstLastPara="1" wrap="square" lIns="91425" tIns="45700" rIns="91425" bIns="45700" anchor="t" anchorCtr="0">
            <a:noAutofit/>
          </a:bodyPr>
          <a:lstStyle/>
          <a:p>
            <a:pPr marL="347662" marR="0" lvl="0" indent="-347662" algn="l" rtl="0">
              <a:lnSpc>
                <a:spcPct val="100000"/>
              </a:lnSpc>
              <a:spcBef>
                <a:spcPts val="0"/>
              </a:spcBef>
              <a:spcAft>
                <a:spcPts val="0"/>
              </a:spcAft>
              <a:buClr>
                <a:srgbClr val="C82E32"/>
              </a:buClr>
              <a:buFont typeface="Arial"/>
              <a:buNone/>
            </a:pPr>
            <a:r>
              <a:rPr lang="en-US" sz="2800" b="0" i="0" u="none">
                <a:solidFill>
                  <a:srgbClr val="C82E32"/>
                </a:solidFill>
                <a:latin typeface="Arial"/>
                <a:ea typeface="Arial"/>
                <a:cs typeface="Arial"/>
                <a:sym typeface="Arial"/>
              </a:rPr>
              <a:t>A graph of 1/[NO</a:t>
            </a:r>
            <a:r>
              <a:rPr lang="en-US" sz="2800" b="0" i="0" u="none" baseline="-25000">
                <a:solidFill>
                  <a:srgbClr val="C82E32"/>
                </a:solidFill>
                <a:latin typeface="Arial"/>
                <a:ea typeface="Arial"/>
                <a:cs typeface="Arial"/>
                <a:sym typeface="Arial"/>
              </a:rPr>
              <a:t>2</a:t>
            </a:r>
            <a:r>
              <a:rPr lang="en-US" sz="2800" b="0" i="0" u="none">
                <a:solidFill>
                  <a:srgbClr val="C82E32"/>
                </a:solidFill>
                <a:latin typeface="Arial"/>
                <a:ea typeface="Arial"/>
                <a:cs typeface="Arial"/>
                <a:sym typeface="Arial"/>
              </a:rPr>
              <a:t>] vs. </a:t>
            </a:r>
            <a:r>
              <a:rPr lang="en-US" sz="2800" b="0" i="1" u="none">
                <a:solidFill>
                  <a:srgbClr val="C82E32"/>
                </a:solidFill>
                <a:latin typeface="Arial"/>
                <a:ea typeface="Arial"/>
                <a:cs typeface="Arial"/>
                <a:sym typeface="Arial"/>
              </a:rPr>
              <a:t>t</a:t>
            </a:r>
            <a:r>
              <a:rPr lang="en-US" sz="2800" b="0" i="0" u="none">
                <a:solidFill>
                  <a:srgbClr val="C82E32"/>
                </a:solidFill>
                <a:latin typeface="Arial"/>
                <a:ea typeface="Arial"/>
                <a:cs typeface="Arial"/>
                <a:sym typeface="Arial"/>
              </a:rPr>
              <a:t> gives this plot.</a:t>
            </a:r>
            <a:endParaRPr/>
          </a:p>
        </p:txBody>
      </p:sp>
      <p:graphicFrame>
        <p:nvGraphicFramePr>
          <p:cNvPr id="589" name="Google Shape;589;p70"/>
          <p:cNvGraphicFramePr/>
          <p:nvPr/>
        </p:nvGraphicFramePr>
        <p:xfrm>
          <a:off x="228600" y="3886200"/>
          <a:ext cx="4724400" cy="2743200"/>
        </p:xfrm>
        <a:graphic>
          <a:graphicData uri="http://schemas.openxmlformats.org/drawingml/2006/table">
            <a:tbl>
              <a:tblPr>
                <a:noFill/>
                <a:tableStyleId>{1C16295F-16E0-4FB7-8699-DA7E537D0B63}</a:tableStyleId>
              </a:tblPr>
              <a:tblGrid>
                <a:gridCol w="15494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457200">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Time (</a:t>
                      </a:r>
                      <a:r>
                        <a:rPr lang="en-US" sz="2400" b="0" i="1" u="none" strike="noStrike" cap="none">
                          <a:solidFill>
                            <a:schemeClr val="lt1"/>
                          </a:solidFill>
                          <a:latin typeface="Arial"/>
                          <a:ea typeface="Arial"/>
                          <a:cs typeface="Arial"/>
                          <a:sym typeface="Arial"/>
                        </a:rPr>
                        <a:t>s</a:t>
                      </a:r>
                      <a:r>
                        <a:rPr lang="en-US" sz="2400" b="0" i="0" u="none" strike="noStrike" cap="none">
                          <a:solidFill>
                            <a:schemeClr val="lt1"/>
                          </a:solidFill>
                          <a:latin typeface="Arial"/>
                          <a:ea typeface="Arial"/>
                          <a:cs typeface="Arial"/>
                          <a:sym typeface="Arial"/>
                        </a:rPr>
                        <a:t>)</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[NO</a:t>
                      </a:r>
                      <a:r>
                        <a:rPr lang="en-US" sz="2400" b="0" i="0" u="none" strike="noStrike" cap="none" baseline="-25000">
                          <a:solidFill>
                            <a:schemeClr val="lt1"/>
                          </a:solidFill>
                          <a:latin typeface="Arial"/>
                          <a:ea typeface="Arial"/>
                          <a:cs typeface="Arial"/>
                          <a:sym typeface="Arial"/>
                        </a:rPr>
                        <a:t>2</a:t>
                      </a:r>
                      <a:r>
                        <a:rPr lang="en-US" sz="2400" b="0" i="0" u="none" strike="noStrike" cap="none">
                          <a:solidFill>
                            <a:schemeClr val="lt1"/>
                          </a:solidFill>
                          <a:latin typeface="Arial"/>
                          <a:ea typeface="Arial"/>
                          <a:cs typeface="Arial"/>
                          <a:sym typeface="Arial"/>
                        </a:rPr>
                        <a:t>], </a:t>
                      </a:r>
                      <a:r>
                        <a:rPr lang="en-US" sz="2400" b="0" i="1" u="none" strike="noStrike" cap="none">
                          <a:solidFill>
                            <a:schemeClr val="lt1"/>
                          </a:solidFill>
                          <a:latin typeface="Arial"/>
                          <a:ea typeface="Arial"/>
                          <a:cs typeface="Arial"/>
                          <a:sym typeface="Arial"/>
                        </a:rPr>
                        <a:t>M</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tc>
                  <a:txBody>
                    <a:body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1/[NO</a:t>
                      </a:r>
                      <a:r>
                        <a:rPr lang="en-US" sz="2400" b="0" i="0" u="none" strike="noStrike" cap="none" baseline="-25000">
                          <a:solidFill>
                            <a:schemeClr val="lt1"/>
                          </a:solidFill>
                          <a:latin typeface="Arial"/>
                          <a:ea typeface="Arial"/>
                          <a:cs typeface="Arial"/>
                          <a:sym typeface="Arial"/>
                        </a:rPr>
                        <a:t>2</a:t>
                      </a:r>
                      <a:r>
                        <a:rPr lang="en-US" sz="2400" b="0" i="0" u="none" strike="noStrike" cap="none">
                          <a:solidFill>
                            <a:schemeClr val="lt1"/>
                          </a:solidFill>
                          <a:latin typeface="Arial"/>
                          <a:ea typeface="Arial"/>
                          <a:cs typeface="Arial"/>
                          <a:sym typeface="Arial"/>
                        </a:rPr>
                        <a:t>]</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solidFill>
                      <a:srgbClr val="C82E32"/>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  50.0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0.00787</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127</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0.00649</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154</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200.0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0.00481</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208</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300.0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0.00380</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2E32"/>
                        </a:buClr>
                        <a:buFont typeface="Arial"/>
                        <a:buNone/>
                      </a:pPr>
                      <a:r>
                        <a:rPr lang="en-US" sz="2400" b="0" i="0" u="none" strike="noStrike" cap="none">
                          <a:solidFill>
                            <a:srgbClr val="C82E32"/>
                          </a:solidFill>
                          <a:latin typeface="Arial"/>
                          <a:ea typeface="Arial"/>
                          <a:cs typeface="Arial"/>
                          <a:sym typeface="Arial"/>
                        </a:rPr>
                        <a:t>263</a:t>
                      </a:r>
                      <a:endParaRPr/>
                    </a:p>
                  </a:txBody>
                  <a:tcPr marL="0" marR="0" marT="0" marB="0">
                    <a:lnL w="12700" cap="flat" cmpd="sng">
                      <a:solidFill>
                        <a:srgbClr val="C82E32"/>
                      </a:solidFill>
                      <a:prstDash val="solid"/>
                      <a:round/>
                      <a:headEnd type="none" w="sm" len="sm"/>
                      <a:tailEnd type="none" w="sm" len="sm"/>
                    </a:lnL>
                    <a:lnR w="12700" cap="flat" cmpd="sng">
                      <a:solidFill>
                        <a:srgbClr val="C82E32"/>
                      </a:solidFill>
                      <a:prstDash val="solid"/>
                      <a:round/>
                      <a:headEnd type="none" w="sm" len="sm"/>
                      <a:tailEnd type="none" w="sm" len="sm"/>
                    </a:lnR>
                    <a:lnT w="12700" cap="flat" cmpd="sng">
                      <a:solidFill>
                        <a:srgbClr val="C82E32"/>
                      </a:solidFill>
                      <a:prstDash val="solid"/>
                      <a:round/>
                      <a:headEnd type="none" w="sm" len="sm"/>
                      <a:tailEnd type="none" w="sm" len="sm"/>
                    </a:lnT>
                    <a:lnB w="12700" cap="flat" cmpd="sng">
                      <a:solidFill>
                        <a:srgbClr val="C82E3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590" name="Google Shape;590;p70" descr="14_08b"/>
          <p:cNvPicPr preferRelativeResize="0"/>
          <p:nvPr/>
        </p:nvPicPr>
        <p:blipFill rotWithShape="1">
          <a:blip r:embed="rId3">
            <a:alphaModFix/>
          </a:blip>
          <a:srcRect b="12958"/>
          <a:stretch/>
        </p:blipFill>
        <p:spPr>
          <a:xfrm>
            <a:off x="228600" y="871525"/>
            <a:ext cx="3283200" cy="2799300"/>
          </a:xfrm>
          <a:prstGeom prst="rect">
            <a:avLst/>
          </a:prstGeom>
          <a:noFill/>
          <a:ln>
            <a:noFill/>
          </a:ln>
        </p:spPr>
      </p:pic>
      <p:sp>
        <p:nvSpPr>
          <p:cNvPr id="591" name="Google Shape;591;p70"/>
          <p:cNvSpPr txBox="1"/>
          <p:nvPr/>
        </p:nvSpPr>
        <p:spPr>
          <a:xfrm>
            <a:off x="5461950" y="3886200"/>
            <a:ext cx="3283200" cy="2301600"/>
          </a:xfrm>
          <a:prstGeom prst="rect">
            <a:avLst/>
          </a:prstGeom>
          <a:noFill/>
          <a:ln>
            <a:noFill/>
          </a:ln>
        </p:spPr>
        <p:txBody>
          <a:bodyPr spcFirstLastPara="1" wrap="square" lIns="91425" tIns="45700" rIns="91425" bIns="45700" anchor="t" anchorCtr="0">
            <a:noAutofit/>
          </a:bodyPr>
          <a:lstStyle/>
          <a:p>
            <a:pPr marL="338137" marR="0" lvl="0" indent="-160336" algn="l" rtl="0">
              <a:lnSpc>
                <a:spcPct val="100000"/>
              </a:lnSpc>
              <a:spcBef>
                <a:spcPts val="0"/>
              </a:spcBef>
              <a:spcAft>
                <a:spcPts val="0"/>
              </a:spcAft>
              <a:buClr>
                <a:schemeClr val="dk1"/>
              </a:buClr>
              <a:buSzPts val="2800"/>
              <a:buFont typeface="Arial"/>
              <a:buNone/>
            </a:pPr>
            <a:endParaRPr sz="2800" b="0" i="0" u="none">
              <a:solidFill>
                <a:srgbClr val="C82E32"/>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a:latin typeface="Arial"/>
                <a:ea typeface="Arial"/>
                <a:cs typeface="Arial"/>
                <a:sym typeface="Arial"/>
              </a:rPr>
              <a:t>This </a:t>
            </a:r>
            <a:r>
              <a:rPr lang="en-US" sz="2400" b="1" i="1" u="none">
                <a:latin typeface="Arial"/>
                <a:ea typeface="Arial"/>
                <a:cs typeface="Arial"/>
                <a:sym typeface="Arial"/>
              </a:rPr>
              <a:t>is</a:t>
            </a:r>
            <a:r>
              <a:rPr lang="en-US" sz="2400" b="1" i="0" u="none">
                <a:latin typeface="Arial"/>
                <a:ea typeface="Arial"/>
                <a:cs typeface="Arial"/>
                <a:sym typeface="Arial"/>
              </a:rPr>
              <a:t> a straight line. Therefore, the process is second-order in [NO</a:t>
            </a:r>
            <a:r>
              <a:rPr lang="en-US" sz="2400" b="1" i="0" u="none" baseline="-25000">
                <a:latin typeface="Arial"/>
                <a:ea typeface="Arial"/>
                <a:cs typeface="Arial"/>
                <a:sym typeface="Arial"/>
              </a:rPr>
              <a:t>2</a:t>
            </a:r>
            <a:r>
              <a:rPr lang="en-US" sz="2400" b="1" i="0" u="none">
                <a:latin typeface="Arial"/>
                <a:ea typeface="Arial"/>
                <a:cs typeface="Arial"/>
                <a:sym typeface="Arial"/>
              </a:rPr>
              <a:t>].</a:t>
            </a:r>
            <a:endParaRPr sz="2400" b="1" i="0" u="none">
              <a:latin typeface="Arial"/>
              <a:ea typeface="Arial"/>
              <a:cs typeface="Arial"/>
              <a:sym typeface="Arial"/>
            </a:endParaRPr>
          </a:p>
          <a:p>
            <a:pPr marL="0" marR="0" lvl="0" indent="0" algn="l" rtl="0">
              <a:lnSpc>
                <a:spcPct val="100000"/>
              </a:lnSpc>
              <a:spcBef>
                <a:spcPts val="0"/>
              </a:spcBef>
              <a:spcAft>
                <a:spcPts val="0"/>
              </a:spcAft>
              <a:buNone/>
            </a:pPr>
            <a:endParaRPr sz="2800" b="0" i="0" u="none">
              <a:latin typeface="Arial"/>
              <a:ea typeface="Arial"/>
              <a:cs typeface="Arial"/>
              <a:sym typeface="Arial"/>
            </a:endParaRPr>
          </a:p>
        </p:txBody>
      </p:sp>
      <p:pic>
        <p:nvPicPr>
          <p:cNvPr id="592" name="Google Shape;592;p70" descr="image-161.tiff                                                 0030F73Bmagic_metal                    B74677AA:"/>
          <p:cNvPicPr preferRelativeResize="0"/>
          <p:nvPr/>
        </p:nvPicPr>
        <p:blipFill rotWithShape="1">
          <a:blip r:embed="rId4">
            <a:alphaModFix/>
          </a:blip>
          <a:srcRect/>
          <a:stretch/>
        </p:blipFill>
        <p:spPr>
          <a:xfrm>
            <a:off x="4800600" y="2438400"/>
            <a:ext cx="2962275" cy="9667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1"/>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u="sng"/>
              <a:t>Calculation of k</a:t>
            </a:r>
            <a:endParaRPr b="1" u="sng"/>
          </a:p>
          <a:p>
            <a:pPr marL="0" lvl="0" indent="0" algn="ctr" rtl="0">
              <a:spcBef>
                <a:spcPts val="0"/>
              </a:spcBef>
              <a:spcAft>
                <a:spcPts val="0"/>
              </a:spcAft>
              <a:buNone/>
            </a:pPr>
            <a:r>
              <a:rPr lang="en-US" b="1" u="sng"/>
              <a:t>Constant</a:t>
            </a:r>
            <a:endParaRPr b="1" u="sng"/>
          </a:p>
        </p:txBody>
      </p:sp>
      <p:sp>
        <p:nvSpPr>
          <p:cNvPr id="599" name="Google Shape;599;p71"/>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37</a:t>
            </a:fld>
            <a:endParaRPr/>
          </a:p>
        </p:txBody>
      </p:sp>
      <p:sp>
        <p:nvSpPr>
          <p:cNvPr id="600" name="Google Shape;600;p71"/>
          <p:cNvSpPr txBox="1"/>
          <p:nvPr/>
        </p:nvSpPr>
        <p:spPr>
          <a:xfrm>
            <a:off x="5439600" y="1371600"/>
            <a:ext cx="3420900" cy="1414500"/>
          </a:xfrm>
          <a:prstGeom prst="rect">
            <a:avLst/>
          </a:prstGeom>
          <a:noFill/>
          <a:ln>
            <a:noFill/>
          </a:ln>
        </p:spPr>
        <p:txBody>
          <a:bodyPr spcFirstLastPara="1" wrap="square" lIns="91425" tIns="91425" rIns="91425" bIns="91425" anchor="t" anchorCtr="0">
            <a:noAutofit/>
          </a:bodyPr>
          <a:lstStyle/>
          <a:p>
            <a:pPr marL="342900" lvl="0" indent="-139700" algn="l" rtl="0">
              <a:spcBef>
                <a:spcPts val="640"/>
              </a:spcBef>
              <a:spcAft>
                <a:spcPts val="0"/>
              </a:spcAft>
              <a:buClr>
                <a:schemeClr val="dk1"/>
              </a:buClr>
              <a:buSzPts val="1100"/>
              <a:buFont typeface="Arial"/>
              <a:buNone/>
            </a:pPr>
            <a:r>
              <a:rPr lang="en-US" sz="3200">
                <a:solidFill>
                  <a:srgbClr val="C82E32"/>
                </a:solidFill>
              </a:rPr>
              <a:t>Slope (m) =</a:t>
            </a:r>
            <a:r>
              <a:rPr lang="en-US" sz="3000" u="sng">
                <a:solidFill>
                  <a:srgbClr val="C82E32"/>
                </a:solidFill>
              </a:rPr>
              <a:t> </a:t>
            </a:r>
            <a:r>
              <a:rPr lang="en-US" sz="3000" u="sng">
                <a:solidFill>
                  <a:srgbClr val="C82E32"/>
                </a:solidFill>
                <a:latin typeface="Noto Sans Symbols"/>
                <a:ea typeface="Noto Sans Symbols"/>
                <a:cs typeface="Noto Sans Symbols"/>
                <a:sym typeface="Noto Sans Symbols"/>
              </a:rPr>
              <a:t>ΔY</a:t>
            </a:r>
            <a:endParaRPr sz="3000" u="sng">
              <a:solidFill>
                <a:srgbClr val="C82E32"/>
              </a:solidFill>
              <a:latin typeface="Noto Sans Symbols"/>
              <a:ea typeface="Noto Sans Symbols"/>
              <a:cs typeface="Noto Sans Symbols"/>
              <a:sym typeface="Noto Sans Symbols"/>
            </a:endParaRPr>
          </a:p>
          <a:p>
            <a:pPr marL="342900" lvl="0" indent="-139700" algn="l" rtl="0">
              <a:spcBef>
                <a:spcPts val="640"/>
              </a:spcBef>
              <a:spcAft>
                <a:spcPts val="0"/>
              </a:spcAft>
              <a:buClr>
                <a:schemeClr val="dk1"/>
              </a:buClr>
              <a:buSzPts val="1100"/>
              <a:buFont typeface="Arial"/>
              <a:buNone/>
            </a:pPr>
            <a:r>
              <a:rPr lang="en-US" sz="3000">
                <a:solidFill>
                  <a:srgbClr val="C82E32"/>
                </a:solidFill>
                <a:latin typeface="Noto Sans Symbols"/>
                <a:ea typeface="Noto Sans Symbols"/>
                <a:cs typeface="Noto Sans Symbols"/>
                <a:sym typeface="Noto Sans Symbols"/>
              </a:rPr>
              <a:t>                     ΔX</a:t>
            </a:r>
            <a:endParaRPr sz="3000">
              <a:solidFill>
                <a:srgbClr val="C82E32"/>
              </a:solidFill>
              <a:latin typeface="Noto Sans Symbols"/>
              <a:ea typeface="Noto Sans Symbols"/>
              <a:cs typeface="Noto Sans Symbols"/>
              <a:sym typeface="Noto Sans Symbols"/>
            </a:endParaRPr>
          </a:p>
          <a:p>
            <a:pPr marL="0" lvl="0" indent="0" algn="l" rtl="0">
              <a:spcBef>
                <a:spcPts val="0"/>
              </a:spcBef>
              <a:spcAft>
                <a:spcPts val="0"/>
              </a:spcAft>
              <a:buNone/>
            </a:pPr>
            <a:endParaRPr/>
          </a:p>
        </p:txBody>
      </p:sp>
      <p:pic>
        <p:nvPicPr>
          <p:cNvPr id="601" name="Google Shape;601;p71" descr="14_08b"/>
          <p:cNvPicPr preferRelativeResize="0"/>
          <p:nvPr/>
        </p:nvPicPr>
        <p:blipFill rotWithShape="1">
          <a:blip r:embed="rId3">
            <a:alphaModFix/>
          </a:blip>
          <a:srcRect b="12960"/>
          <a:stretch/>
        </p:blipFill>
        <p:spPr>
          <a:xfrm>
            <a:off x="0" y="1610400"/>
            <a:ext cx="5439600" cy="4638000"/>
          </a:xfrm>
          <a:prstGeom prst="rect">
            <a:avLst/>
          </a:prstGeom>
          <a:noFill/>
          <a:ln>
            <a:noFill/>
          </a:ln>
        </p:spPr>
      </p:pic>
      <p:cxnSp>
        <p:nvCxnSpPr>
          <p:cNvPr id="602" name="Google Shape;602;p71"/>
          <p:cNvCxnSpPr/>
          <p:nvPr/>
        </p:nvCxnSpPr>
        <p:spPr>
          <a:xfrm>
            <a:off x="2335350" y="3799025"/>
            <a:ext cx="16500" cy="838800"/>
          </a:xfrm>
          <a:prstGeom prst="straightConnector1">
            <a:avLst/>
          </a:prstGeom>
          <a:noFill/>
          <a:ln w="38100" cap="flat" cmpd="sng">
            <a:solidFill>
              <a:srgbClr val="FF00FF"/>
            </a:solidFill>
            <a:prstDash val="lgDash"/>
            <a:round/>
            <a:headEnd type="none" w="med" len="med"/>
            <a:tailEnd type="none" w="med" len="med"/>
          </a:ln>
        </p:spPr>
      </p:cxnSp>
      <p:cxnSp>
        <p:nvCxnSpPr>
          <p:cNvPr id="603" name="Google Shape;603;p71"/>
          <p:cNvCxnSpPr/>
          <p:nvPr/>
        </p:nvCxnSpPr>
        <p:spPr>
          <a:xfrm rot="10800000" flipH="1">
            <a:off x="1167675" y="4604850"/>
            <a:ext cx="1200600" cy="16500"/>
          </a:xfrm>
          <a:prstGeom prst="straightConnector1">
            <a:avLst/>
          </a:prstGeom>
          <a:noFill/>
          <a:ln w="38100" cap="flat" cmpd="sng">
            <a:solidFill>
              <a:srgbClr val="FF00FF"/>
            </a:solidFill>
            <a:prstDash val="lgDash"/>
            <a:round/>
            <a:headEnd type="none" w="med" len="med"/>
            <a:tailEnd type="none" w="med" len="med"/>
          </a:ln>
        </p:spPr>
      </p:cxnSp>
      <p:sp>
        <p:nvSpPr>
          <p:cNvPr id="604" name="Google Shape;604;p71"/>
          <p:cNvSpPr txBox="1"/>
          <p:nvPr/>
        </p:nvSpPr>
        <p:spPr>
          <a:xfrm>
            <a:off x="5920575" y="3239875"/>
            <a:ext cx="2631300" cy="23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u="sng"/>
              <a:t>150 - 100</a:t>
            </a:r>
            <a:endParaRPr sz="3000" u="sng"/>
          </a:p>
          <a:p>
            <a:pPr marL="0" lvl="0" indent="0" algn="l" rtl="0">
              <a:spcBef>
                <a:spcPts val="0"/>
              </a:spcBef>
              <a:spcAft>
                <a:spcPts val="0"/>
              </a:spcAft>
              <a:buNone/>
            </a:pPr>
            <a:r>
              <a:rPr lang="en-US" sz="3000"/>
              <a:t>   100-0</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a:t>K = .5  </a:t>
            </a:r>
            <a:r>
              <a:rPr lang="en-US" sz="2400"/>
              <a:t>1/M●s</a:t>
            </a:r>
            <a:endParaRPr sz="2400" baseline="30000"/>
          </a:p>
          <a:p>
            <a:pPr marL="0" lvl="0" indent="0" algn="l" rtl="0">
              <a:spcBef>
                <a:spcPts val="0"/>
              </a:spcBef>
              <a:spcAft>
                <a:spcPts val="0"/>
              </a:spcAft>
              <a:buNone/>
            </a:pP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2"/>
          <p:cNvSpPr txBox="1">
            <a:spLocks noGrp="1"/>
          </p:cNvSpPr>
          <p:nvPr>
            <p:ph type="title"/>
          </p:nvPr>
        </p:nvSpPr>
        <p:spPr>
          <a:xfrm>
            <a:off x="685800" y="228600"/>
            <a:ext cx="7772400" cy="675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1" i="0" u="sng" strike="noStrike" cap="none">
                <a:solidFill>
                  <a:srgbClr val="C82E32"/>
                </a:solidFill>
                <a:latin typeface="Arial"/>
                <a:ea typeface="Arial"/>
                <a:cs typeface="Arial"/>
                <a:sym typeface="Arial"/>
              </a:rPr>
              <a:t>Half-Life</a:t>
            </a:r>
            <a:endParaRPr b="1" u="sng"/>
          </a:p>
        </p:txBody>
      </p:sp>
      <p:sp>
        <p:nvSpPr>
          <p:cNvPr id="611" name="Google Shape;611;p72"/>
          <p:cNvSpPr txBox="1">
            <a:spLocks noGrp="1"/>
          </p:cNvSpPr>
          <p:nvPr>
            <p:ph type="body" idx="1"/>
          </p:nvPr>
        </p:nvSpPr>
        <p:spPr>
          <a:xfrm>
            <a:off x="228400" y="970850"/>
            <a:ext cx="8701800" cy="49662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800000"/>
              </a:buClr>
              <a:buSzPts val="2400"/>
              <a:buFont typeface="Arial"/>
              <a:buChar char="•"/>
            </a:pPr>
            <a:r>
              <a:rPr lang="en-US" sz="2400" b="0" i="0" u="none" strike="noStrike" cap="none">
                <a:solidFill>
                  <a:srgbClr val="800000"/>
                </a:solidFill>
                <a:latin typeface="Arial"/>
                <a:ea typeface="Arial"/>
                <a:cs typeface="Arial"/>
                <a:sym typeface="Arial"/>
              </a:rPr>
              <a:t>Half-life is defined as the time required for </a:t>
            </a:r>
            <a:r>
              <a:rPr lang="en-US" sz="2400" b="0" i="0" u="sng" strike="noStrike" cap="none">
                <a:solidFill>
                  <a:srgbClr val="800000"/>
                </a:solidFill>
                <a:latin typeface="Arial"/>
                <a:ea typeface="Arial"/>
                <a:cs typeface="Arial"/>
                <a:sym typeface="Arial"/>
              </a:rPr>
              <a:t>one-half of a reactant to react</a:t>
            </a:r>
            <a:r>
              <a:rPr lang="en-US" sz="2400">
                <a:solidFill>
                  <a:srgbClr val="800000"/>
                </a:solidFill>
              </a:rPr>
              <a:t> or the </a:t>
            </a:r>
            <a:r>
              <a:rPr lang="en-US" sz="2400" u="sng">
                <a:solidFill>
                  <a:srgbClr val="800000"/>
                </a:solidFill>
              </a:rPr>
              <a:t>rate of decay of a radioactive substance. </a:t>
            </a:r>
            <a:endParaRPr sz="2400" u="sng">
              <a:solidFill>
                <a:srgbClr val="800000"/>
              </a:solidFill>
            </a:endParaRPr>
          </a:p>
          <a:p>
            <a:pPr marL="0" marR="0" lvl="0" indent="0" algn="l" rtl="0">
              <a:lnSpc>
                <a:spcPct val="100000"/>
              </a:lnSpc>
              <a:spcBef>
                <a:spcPts val="0"/>
              </a:spcBef>
              <a:spcAft>
                <a:spcPts val="0"/>
              </a:spcAft>
              <a:buNone/>
            </a:pPr>
            <a:endParaRPr sz="2400">
              <a:solidFill>
                <a:srgbClr val="800000"/>
              </a:solidFill>
            </a:endParaRPr>
          </a:p>
          <a:p>
            <a:pPr marL="342900" marR="0" lvl="0" indent="-317500" algn="l" rtl="0">
              <a:lnSpc>
                <a:spcPct val="100000"/>
              </a:lnSpc>
              <a:spcBef>
                <a:spcPts val="0"/>
              </a:spcBef>
              <a:spcAft>
                <a:spcPts val="0"/>
              </a:spcAft>
              <a:buClr>
                <a:srgbClr val="800000"/>
              </a:buClr>
              <a:buSzPts val="2400"/>
              <a:buFont typeface="Arial"/>
              <a:buChar char="•"/>
            </a:pPr>
            <a:r>
              <a:rPr lang="en-US" sz="2400">
                <a:solidFill>
                  <a:srgbClr val="800000"/>
                </a:solidFill>
                <a:highlight>
                  <a:srgbClr val="FFFFFF"/>
                </a:highlight>
              </a:rPr>
              <a:t>A </a:t>
            </a:r>
            <a:r>
              <a:rPr lang="en-US" sz="2400" b="1" u="sng">
                <a:solidFill>
                  <a:srgbClr val="800000"/>
                </a:solidFill>
                <a:highlight>
                  <a:srgbClr val="FFFFFF"/>
                </a:highlight>
              </a:rPr>
              <a:t>radioactive substances</a:t>
            </a:r>
            <a:r>
              <a:rPr lang="en-US" sz="2400">
                <a:solidFill>
                  <a:srgbClr val="800000"/>
                </a:solidFill>
                <a:highlight>
                  <a:srgbClr val="FFFFFF"/>
                </a:highlight>
              </a:rPr>
              <a:t> are simply unstable isotopes, meaning that they have an imbalance of neutrons and protons.</a:t>
            </a:r>
            <a:endParaRPr sz="2400">
              <a:solidFill>
                <a:srgbClr val="800000"/>
              </a:solidFill>
              <a:highlight>
                <a:srgbClr val="FFFFFF"/>
              </a:highlight>
            </a:endParaRPr>
          </a:p>
          <a:p>
            <a:pPr marL="0" marR="0" lvl="0" indent="0" algn="l" rtl="0">
              <a:lnSpc>
                <a:spcPct val="100000"/>
              </a:lnSpc>
              <a:spcBef>
                <a:spcPts val="0"/>
              </a:spcBef>
              <a:spcAft>
                <a:spcPts val="0"/>
              </a:spcAft>
              <a:buNone/>
            </a:pPr>
            <a:endParaRPr sz="2400">
              <a:solidFill>
                <a:srgbClr val="800000"/>
              </a:solidFill>
              <a:highlight>
                <a:srgbClr val="FFFFFF"/>
              </a:highlight>
            </a:endParaRPr>
          </a:p>
          <a:p>
            <a:pPr marL="342900" marR="0" lvl="0" indent="-317500" algn="l" rtl="0">
              <a:lnSpc>
                <a:spcPct val="100000"/>
              </a:lnSpc>
              <a:spcBef>
                <a:spcPts val="0"/>
              </a:spcBef>
              <a:spcAft>
                <a:spcPts val="0"/>
              </a:spcAft>
              <a:buClr>
                <a:srgbClr val="800000"/>
              </a:buClr>
              <a:buSzPts val="2400"/>
              <a:buFont typeface="Arial"/>
              <a:buChar char="•"/>
            </a:pPr>
            <a:r>
              <a:rPr lang="en-US" sz="2400">
                <a:solidFill>
                  <a:srgbClr val="800000"/>
                </a:solidFill>
                <a:highlight>
                  <a:srgbClr val="FFFFFF"/>
                </a:highlight>
              </a:rPr>
              <a:t> After a while, the extra energy will be released from the unstable atom. After enough energy is released, the atom returns to a stable state and is no longer radioactive. All radioactive materials eventually decay, just not at the same rate.</a:t>
            </a:r>
            <a:endParaRPr sz="2400">
              <a:solidFill>
                <a:srgbClr val="800000"/>
              </a:solidFill>
              <a:highlight>
                <a:srgbClr val="FFFFFF"/>
              </a:highlight>
            </a:endParaRPr>
          </a:p>
          <a:p>
            <a:pPr marL="342900" marR="0" lvl="0" indent="-342900" algn="ctr" rtl="0">
              <a:lnSpc>
                <a:spcPct val="100000"/>
              </a:lnSpc>
              <a:spcBef>
                <a:spcPts val="560"/>
              </a:spcBef>
              <a:spcAft>
                <a:spcPts val="0"/>
              </a:spcAft>
              <a:buClr>
                <a:srgbClr val="C82E32"/>
              </a:buClr>
              <a:buFont typeface="Arial"/>
              <a:buNone/>
            </a:pPr>
            <a:endParaRPr sz="2400"/>
          </a:p>
        </p:txBody>
      </p:sp>
      <p:sp>
        <p:nvSpPr>
          <p:cNvPr id="612" name="Google Shape;612;p72"/>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3"/>
          <p:cNvSpPr txBox="1">
            <a:spLocks noGrp="1"/>
          </p:cNvSpPr>
          <p:nvPr>
            <p:ph type="title"/>
          </p:nvPr>
        </p:nvSpPr>
        <p:spPr>
          <a:xfrm>
            <a:off x="685800" y="228600"/>
            <a:ext cx="77724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u="sng">
                <a:solidFill>
                  <a:srgbClr val="CC0000"/>
                </a:solidFill>
                <a:highlight>
                  <a:srgbClr val="FFFFFF"/>
                </a:highlight>
              </a:rPr>
              <a:t>Determining a Half Life</a:t>
            </a:r>
            <a:endParaRPr sz="3600" b="1" u="sng"/>
          </a:p>
        </p:txBody>
      </p:sp>
      <p:sp>
        <p:nvSpPr>
          <p:cNvPr id="619" name="Google Shape;619;p73"/>
          <p:cNvSpPr txBox="1">
            <a:spLocks noGrp="1"/>
          </p:cNvSpPr>
          <p:nvPr>
            <p:ph type="body" idx="1"/>
          </p:nvPr>
        </p:nvSpPr>
        <p:spPr>
          <a:xfrm>
            <a:off x="130300" y="901775"/>
            <a:ext cx="90138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400">
                <a:solidFill>
                  <a:schemeClr val="dk1"/>
                </a:solidFill>
              </a:rPr>
              <a:t>To determine a half life, t</a:t>
            </a:r>
            <a:r>
              <a:rPr lang="en-US" sz="2400" baseline="-25000">
                <a:solidFill>
                  <a:schemeClr val="dk1"/>
                </a:solidFill>
              </a:rPr>
              <a:t>½</a:t>
            </a:r>
            <a:r>
              <a:rPr lang="en-US" sz="2400">
                <a:solidFill>
                  <a:schemeClr val="dk1"/>
                </a:solidFill>
              </a:rPr>
              <a:t>, the time required for the initial concentration of a reactant to be reduced to one-half its initial value, we need to know:</a:t>
            </a:r>
            <a:endParaRPr sz="2400">
              <a:solidFill>
                <a:schemeClr val="dk1"/>
              </a:solidFill>
            </a:endParaRPr>
          </a:p>
          <a:p>
            <a:pPr marL="342900" lvl="0" indent="-139700" algn="l" rtl="0">
              <a:spcBef>
                <a:spcPts val="640"/>
              </a:spcBef>
              <a:spcAft>
                <a:spcPts val="0"/>
              </a:spcAft>
              <a:buClr>
                <a:schemeClr val="dk1"/>
              </a:buClr>
              <a:buSzPts val="1100"/>
              <a:buFont typeface="Arial"/>
              <a:buNone/>
            </a:pP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The </a:t>
            </a:r>
            <a:r>
              <a:rPr lang="en-US" sz="2400" u="sng">
                <a:solidFill>
                  <a:schemeClr val="dk1"/>
                </a:solidFill>
              </a:rPr>
              <a:t>order of the reaction</a:t>
            </a:r>
            <a:r>
              <a:rPr lang="en-US" sz="2400">
                <a:solidFill>
                  <a:schemeClr val="dk1"/>
                </a:solidFill>
              </a:rPr>
              <a:t> or be able to calculate it.</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The </a:t>
            </a:r>
            <a:r>
              <a:rPr lang="en-US" sz="2400" u="sng">
                <a:solidFill>
                  <a:schemeClr val="dk1"/>
                </a:solidFill>
              </a:rPr>
              <a:t>rate constant, k</a:t>
            </a:r>
            <a:r>
              <a:rPr lang="en-US" sz="2400">
                <a:solidFill>
                  <a:schemeClr val="dk1"/>
                </a:solidFill>
              </a:rPr>
              <a:t>, for the reaction </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In some cases, we need to know the </a:t>
            </a:r>
            <a:r>
              <a:rPr lang="en-US" sz="2400" u="sng">
                <a:solidFill>
                  <a:schemeClr val="dk1"/>
                </a:solidFill>
              </a:rPr>
              <a:t>initial concentration, [A</a:t>
            </a:r>
            <a:r>
              <a:rPr lang="en-US" sz="2400" u="sng" baseline="-25000">
                <a:solidFill>
                  <a:schemeClr val="dk1"/>
                </a:solidFill>
              </a:rPr>
              <a:t>o</a:t>
            </a:r>
            <a:r>
              <a:rPr lang="en-US" sz="2400" u="sng">
                <a:solidFill>
                  <a:schemeClr val="dk1"/>
                </a:solidFill>
              </a:rPr>
              <a:t>]</a:t>
            </a:r>
            <a:endParaRPr sz="2400" u="sng">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Substitute this information into the </a:t>
            </a:r>
            <a:r>
              <a:rPr lang="en-US" sz="2400" u="sng">
                <a:solidFill>
                  <a:schemeClr val="dk1"/>
                </a:solidFill>
              </a:rPr>
              <a:t>equation for the half life</a:t>
            </a:r>
            <a:r>
              <a:rPr lang="en-US" sz="2400">
                <a:solidFill>
                  <a:schemeClr val="dk1"/>
                </a:solidFill>
              </a:rPr>
              <a:t> of a reaction with this order and solve for t</a:t>
            </a:r>
            <a:r>
              <a:rPr lang="en-US" sz="2400" baseline="-25000">
                <a:solidFill>
                  <a:schemeClr val="dk1"/>
                </a:solidFill>
              </a:rPr>
              <a:t>½</a:t>
            </a:r>
            <a:r>
              <a:rPr lang="en-US" sz="2400">
                <a:solidFill>
                  <a:schemeClr val="dk1"/>
                </a:solidFill>
              </a:rPr>
              <a:t>. </a:t>
            </a:r>
            <a:endParaRPr sz="2400">
              <a:solidFill>
                <a:schemeClr val="dk1"/>
              </a:solidFill>
            </a:endParaRPr>
          </a:p>
          <a:p>
            <a:pPr marL="342900" lvl="0" indent="-139700" algn="l" rtl="0">
              <a:spcBef>
                <a:spcPts val="640"/>
              </a:spcBef>
              <a:spcAft>
                <a:spcPts val="0"/>
              </a:spcAft>
              <a:buNone/>
            </a:pPr>
            <a:endParaRPr sz="2400"/>
          </a:p>
        </p:txBody>
      </p:sp>
      <p:sp>
        <p:nvSpPr>
          <p:cNvPr id="620" name="Google Shape;620;p73"/>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8"/>
          <p:cNvPicPr preferRelativeResize="0"/>
          <p:nvPr/>
        </p:nvPicPr>
        <p:blipFill>
          <a:blip r:embed="rId3">
            <a:alphaModFix/>
          </a:blip>
          <a:stretch>
            <a:fillRect/>
          </a:stretch>
        </p:blipFill>
        <p:spPr>
          <a:xfrm>
            <a:off x="350250" y="203375"/>
            <a:ext cx="7367223" cy="6114550"/>
          </a:xfrm>
          <a:prstGeom prst="rect">
            <a:avLst/>
          </a:prstGeom>
          <a:noFill/>
          <a:ln>
            <a:noFill/>
          </a:ln>
        </p:spPr>
      </p:pic>
      <p:sp>
        <p:nvSpPr>
          <p:cNvPr id="258" name="Google Shape;258;p38"/>
          <p:cNvSpPr txBox="1">
            <a:spLocks noGrp="1"/>
          </p:cNvSpPr>
          <p:nvPr>
            <p:ph type="sldNum" idx="12"/>
          </p:nvPr>
        </p:nvSpPr>
        <p:spPr>
          <a:xfrm>
            <a:off x="8427562" y="556182"/>
            <a:ext cx="530258" cy="502763"/>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4"/>
          <p:cNvSpPr/>
          <p:nvPr/>
        </p:nvSpPr>
        <p:spPr>
          <a:xfrm>
            <a:off x="149400" y="2919575"/>
            <a:ext cx="3711300" cy="2736000"/>
          </a:xfrm>
          <a:prstGeom prst="ellipse">
            <a:avLst/>
          </a:prstGeom>
          <a:solidFill>
            <a:srgbClr val="FFD2DD"/>
          </a:solidFill>
          <a:ln w="19050" cap="flat" cmpd="sng">
            <a:solidFill>
              <a:srgbClr val="8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7" name="Google Shape;627;p74"/>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1" i="0" u="sng" strike="noStrike" cap="none">
                <a:solidFill>
                  <a:srgbClr val="C82E32"/>
                </a:solidFill>
              </a:rPr>
              <a:t>Half-Life</a:t>
            </a:r>
            <a:endParaRPr b="1" u="sng"/>
          </a:p>
        </p:txBody>
      </p:sp>
      <p:sp>
        <p:nvSpPr>
          <p:cNvPr id="628" name="Google Shape;628;p74"/>
          <p:cNvSpPr txBox="1">
            <a:spLocks noGrp="1"/>
          </p:cNvSpPr>
          <p:nvPr>
            <p:ph type="body" idx="1"/>
          </p:nvPr>
        </p:nvSpPr>
        <p:spPr>
          <a:xfrm>
            <a:off x="304800" y="1219200"/>
            <a:ext cx="8718900" cy="12867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SzPts val="2800"/>
              <a:buChar char="•"/>
            </a:pPr>
            <a:r>
              <a:rPr lang="en-US" sz="2800" b="0" i="0" u="none" strike="noStrike" cap="none">
                <a:solidFill>
                  <a:srgbClr val="C82E32"/>
                </a:solidFill>
                <a:latin typeface="Arial"/>
                <a:ea typeface="Arial"/>
                <a:cs typeface="Arial"/>
                <a:sym typeface="Arial"/>
              </a:rPr>
              <a:t>For a </a:t>
            </a:r>
            <a:r>
              <a:rPr lang="en-US" sz="2800" b="1" i="0" u="sng" strike="noStrike" cap="none">
                <a:solidFill>
                  <a:srgbClr val="000000"/>
                </a:solidFill>
                <a:latin typeface="Arial"/>
                <a:ea typeface="Arial"/>
                <a:cs typeface="Arial"/>
                <a:sym typeface="Arial"/>
              </a:rPr>
              <a:t>first-order</a:t>
            </a:r>
            <a:r>
              <a:rPr lang="en-US" sz="2800" b="0" i="0" u="none" strike="noStrike" cap="none">
                <a:solidFill>
                  <a:srgbClr val="C82E32"/>
                </a:solidFill>
                <a:latin typeface="Arial"/>
                <a:ea typeface="Arial"/>
                <a:cs typeface="Arial"/>
                <a:sym typeface="Arial"/>
              </a:rPr>
              <a:t> </a:t>
            </a:r>
            <a:r>
              <a:rPr lang="en-US" sz="2800"/>
              <a:t>reaction half-life is constant</a:t>
            </a:r>
            <a:endParaRPr sz="2800"/>
          </a:p>
          <a:p>
            <a:pPr marL="457200" marR="0" lvl="0" indent="-406400" algn="l" rtl="0">
              <a:lnSpc>
                <a:spcPct val="90000"/>
              </a:lnSpc>
              <a:spcBef>
                <a:spcPts val="0"/>
              </a:spcBef>
              <a:spcAft>
                <a:spcPts val="0"/>
              </a:spcAft>
              <a:buSzPts val="2800"/>
              <a:buChar char="•"/>
            </a:pPr>
            <a:r>
              <a:rPr lang="en-US" sz="2800"/>
              <a:t>Most Radioactive decay processes are 1st order.</a:t>
            </a:r>
            <a:endParaRPr sz="2800"/>
          </a:p>
          <a:p>
            <a:pPr marL="0" marR="0" lvl="0" indent="0" algn="l" rtl="0">
              <a:lnSpc>
                <a:spcPct val="90000"/>
              </a:lnSpc>
              <a:spcBef>
                <a:spcPts val="0"/>
              </a:spcBef>
              <a:spcAft>
                <a:spcPts val="0"/>
              </a:spcAft>
              <a:buNone/>
            </a:pPr>
            <a:endParaRPr sz="2800"/>
          </a:p>
        </p:txBody>
      </p:sp>
      <p:pic>
        <p:nvPicPr>
          <p:cNvPr id="629" name="Google Shape;629;p74" descr="image-143.tiff                                                 0030DB78magic_metal                    B74677AA:"/>
          <p:cNvPicPr preferRelativeResize="0"/>
          <p:nvPr/>
        </p:nvPicPr>
        <p:blipFill rotWithShape="1">
          <a:blip r:embed="rId3">
            <a:alphaModFix/>
          </a:blip>
          <a:srcRect/>
          <a:stretch/>
        </p:blipFill>
        <p:spPr>
          <a:xfrm>
            <a:off x="878825" y="3694350"/>
            <a:ext cx="2365500" cy="1365600"/>
          </a:xfrm>
          <a:prstGeom prst="rect">
            <a:avLst/>
          </a:prstGeom>
          <a:noFill/>
          <a:ln>
            <a:noFill/>
          </a:ln>
        </p:spPr>
      </p:pic>
      <p:sp>
        <p:nvSpPr>
          <p:cNvPr id="630" name="Google Shape;630;p74"/>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40</a:t>
            </a:fld>
            <a:endParaRPr/>
          </a:p>
        </p:txBody>
      </p:sp>
      <p:sp>
        <p:nvSpPr>
          <p:cNvPr id="631" name="Google Shape;631;p74"/>
          <p:cNvSpPr/>
          <p:nvPr/>
        </p:nvSpPr>
        <p:spPr>
          <a:xfrm>
            <a:off x="4707525" y="3009150"/>
            <a:ext cx="3711300" cy="2736000"/>
          </a:xfrm>
          <a:prstGeom prst="ellipse">
            <a:avLst/>
          </a:prstGeom>
          <a:solidFill>
            <a:srgbClr val="FFD2DD"/>
          </a:solidFill>
          <a:ln w="19050" cap="flat" cmpd="sng">
            <a:solidFill>
              <a:srgbClr val="8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32" name="Google Shape;632;p74"/>
          <p:cNvSpPr txBox="1"/>
          <p:nvPr/>
        </p:nvSpPr>
        <p:spPr>
          <a:xfrm>
            <a:off x="5166900" y="3694350"/>
            <a:ext cx="32913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3000"/>
              <a:t>ln</a:t>
            </a:r>
            <a:r>
              <a:rPr lang="en-US" sz="3000">
                <a:solidFill>
                  <a:schemeClr val="dk1"/>
                </a:solidFill>
              </a:rPr>
              <a:t>[A]</a:t>
            </a:r>
            <a:r>
              <a:rPr lang="en-US" sz="3000" baseline="-25000">
                <a:solidFill>
                  <a:schemeClr val="dk1"/>
                </a:solidFill>
              </a:rPr>
              <a:t>t </a:t>
            </a:r>
            <a:r>
              <a:rPr lang="en-US" sz="3000">
                <a:solidFill>
                  <a:schemeClr val="dk1"/>
                </a:solidFill>
              </a:rPr>
              <a:t>-</a:t>
            </a:r>
            <a:r>
              <a:rPr lang="en-US" sz="3000" baseline="-25000">
                <a:solidFill>
                  <a:schemeClr val="dk1"/>
                </a:solidFill>
              </a:rPr>
              <a:t> </a:t>
            </a:r>
            <a:r>
              <a:rPr lang="en-US" sz="3000">
                <a:solidFill>
                  <a:schemeClr val="dk1"/>
                </a:solidFill>
              </a:rPr>
              <a:t>ln[A]</a:t>
            </a:r>
            <a:r>
              <a:rPr lang="en-US" sz="3000" baseline="-25000">
                <a:solidFill>
                  <a:schemeClr val="dk1"/>
                </a:solidFill>
              </a:rPr>
              <a:t>o</a:t>
            </a:r>
            <a:r>
              <a:rPr lang="en-US" sz="3000">
                <a:solidFill>
                  <a:schemeClr val="dk1"/>
                </a:solidFill>
              </a:rPr>
              <a:t>=</a:t>
            </a:r>
            <a:r>
              <a:rPr lang="en-US" sz="3600">
                <a:solidFill>
                  <a:schemeClr val="dk1"/>
                </a:solidFill>
              </a:rPr>
              <a:t> </a:t>
            </a:r>
            <a:r>
              <a:rPr lang="en-US" sz="3600" b="1" baseline="30000">
                <a:solidFill>
                  <a:schemeClr val="dk1"/>
                </a:solidFill>
              </a:rPr>
              <a:t>-</a:t>
            </a:r>
            <a:r>
              <a:rPr lang="en-US" sz="3600">
                <a:solidFill>
                  <a:schemeClr val="dk1"/>
                </a:solidFill>
              </a:rPr>
              <a:t>kt</a:t>
            </a:r>
            <a:endParaRPr/>
          </a:p>
        </p:txBody>
      </p:sp>
      <p:sp>
        <p:nvSpPr>
          <p:cNvPr id="633" name="Google Shape;633;p74"/>
          <p:cNvSpPr/>
          <p:nvPr/>
        </p:nvSpPr>
        <p:spPr>
          <a:xfrm>
            <a:off x="1130450" y="5454375"/>
            <a:ext cx="2016000" cy="1143000"/>
          </a:xfrm>
          <a:prstGeom prst="wedgeRectCallout">
            <a:avLst>
              <a:gd name="adj1" fmla="val 33980"/>
              <a:gd name="adj2" fmla="val -96598"/>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t>To find half-life, use this equation</a:t>
            </a:r>
            <a:endParaRPr sz="2400"/>
          </a:p>
        </p:txBody>
      </p:sp>
      <p:sp>
        <p:nvSpPr>
          <p:cNvPr id="634" name="Google Shape;634;p74"/>
          <p:cNvSpPr/>
          <p:nvPr/>
        </p:nvSpPr>
        <p:spPr>
          <a:xfrm>
            <a:off x="4992775" y="5190600"/>
            <a:ext cx="2910900" cy="1406700"/>
          </a:xfrm>
          <a:prstGeom prst="wedgeRectCallout">
            <a:avLst>
              <a:gd name="adj1" fmla="val 33980"/>
              <a:gd name="adj2" fmla="val -96598"/>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t>If asked,How many minutes will it take…</a:t>
            </a:r>
            <a:endParaRPr sz="2400"/>
          </a:p>
          <a:p>
            <a:pPr marL="0" lvl="0" indent="0" algn="l" rtl="0">
              <a:spcBef>
                <a:spcPts val="0"/>
              </a:spcBef>
              <a:spcAft>
                <a:spcPts val="0"/>
              </a:spcAft>
              <a:buNone/>
            </a:pPr>
            <a:r>
              <a:rPr lang="en-US" sz="2400"/>
              <a:t>Use this equation</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5"/>
          <p:cNvSpPr txBox="1">
            <a:spLocks noGrp="1"/>
          </p:cNvSpPr>
          <p:nvPr>
            <p:ph type="title"/>
          </p:nvPr>
        </p:nvSpPr>
        <p:spPr>
          <a:xfrm>
            <a:off x="152525" y="228600"/>
            <a:ext cx="8871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u="sng"/>
              <a:t>1st Order reactions Half-life is constant </a:t>
            </a:r>
            <a:endParaRPr sz="3600" b="1" u="sng"/>
          </a:p>
        </p:txBody>
      </p:sp>
      <p:pic>
        <p:nvPicPr>
          <p:cNvPr id="641" name="Google Shape;641;p75"/>
          <p:cNvPicPr preferRelativeResize="0"/>
          <p:nvPr/>
        </p:nvPicPr>
        <p:blipFill>
          <a:blip r:embed="rId3">
            <a:alphaModFix/>
          </a:blip>
          <a:stretch>
            <a:fillRect/>
          </a:stretch>
        </p:blipFill>
        <p:spPr>
          <a:xfrm>
            <a:off x="214575" y="1047925"/>
            <a:ext cx="7295024" cy="5372800"/>
          </a:xfrm>
          <a:prstGeom prst="rect">
            <a:avLst/>
          </a:prstGeom>
          <a:noFill/>
          <a:ln>
            <a:noFill/>
          </a:ln>
        </p:spPr>
      </p:pic>
      <p:sp>
        <p:nvSpPr>
          <p:cNvPr id="642" name="Google Shape;642;p75"/>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8"/>
          <p:cNvSpPr txBox="1">
            <a:spLocks noGrp="1"/>
          </p:cNvSpPr>
          <p:nvPr>
            <p:ph type="title"/>
          </p:nvPr>
        </p:nvSpPr>
        <p:spPr>
          <a:xfrm>
            <a:off x="499675" y="1580975"/>
            <a:ext cx="7772400" cy="268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000000"/>
                </a:solidFill>
              </a:rPr>
              <a:t>Finding the Overall Rate Law</a:t>
            </a:r>
            <a:endParaRPr>
              <a:solidFill>
                <a:srgbClr val="000000"/>
              </a:solidFill>
            </a:endParaRPr>
          </a:p>
          <a:p>
            <a:pPr marL="0" lvl="0" indent="0" algn="ctr" rtl="0">
              <a:spcBef>
                <a:spcPts val="0"/>
              </a:spcBef>
              <a:spcAft>
                <a:spcPts val="0"/>
              </a:spcAft>
              <a:buNone/>
            </a:pPr>
            <a:r>
              <a:rPr lang="en-US"/>
              <a:t> </a:t>
            </a:r>
            <a:r>
              <a:rPr lang="en-US" b="1" u="sng"/>
              <a:t>Utilizing Reaction Mechanisms</a:t>
            </a:r>
            <a:endParaRPr b="1" u="sng"/>
          </a:p>
          <a:p>
            <a:pPr marL="0" lvl="0" indent="0" algn="ctr" rtl="0">
              <a:spcBef>
                <a:spcPts val="0"/>
              </a:spcBef>
              <a:spcAft>
                <a:spcPts val="0"/>
              </a:spcAft>
              <a:buNone/>
            </a:pPr>
            <a:endParaRPr/>
          </a:p>
        </p:txBody>
      </p:sp>
      <p:sp>
        <p:nvSpPr>
          <p:cNvPr id="667" name="Google Shape;667;p78"/>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1" i="0" u="sng" strike="noStrike" cap="none">
                <a:solidFill>
                  <a:srgbClr val="000000"/>
                </a:solidFill>
                <a:latin typeface="Arial"/>
                <a:ea typeface="Arial"/>
                <a:cs typeface="Arial"/>
                <a:sym typeface="Arial"/>
              </a:rPr>
              <a:t>Reaction Mechanisms</a:t>
            </a:r>
            <a:endParaRPr b="1" u="sng">
              <a:solidFill>
                <a:srgbClr val="000000"/>
              </a:solidFill>
            </a:endParaRPr>
          </a:p>
        </p:txBody>
      </p:sp>
      <p:sp>
        <p:nvSpPr>
          <p:cNvPr id="674" name="Google Shape;674;p79"/>
          <p:cNvSpPr txBox="1">
            <a:spLocks noGrp="1"/>
          </p:cNvSpPr>
          <p:nvPr>
            <p:ph type="body" idx="1"/>
          </p:nvPr>
        </p:nvSpPr>
        <p:spPr>
          <a:xfrm>
            <a:off x="65675" y="1509725"/>
            <a:ext cx="8268600" cy="41148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640"/>
              </a:spcBef>
              <a:spcAft>
                <a:spcPts val="0"/>
              </a:spcAft>
              <a:buClr>
                <a:srgbClr val="222222"/>
              </a:buClr>
              <a:buSzPts val="2400"/>
              <a:buChar char="•"/>
            </a:pPr>
            <a:r>
              <a:rPr lang="en-US" sz="2400">
                <a:solidFill>
                  <a:srgbClr val="222222"/>
                </a:solidFill>
                <a:highlight>
                  <a:srgbClr val="FFFFFF"/>
                </a:highlight>
              </a:rPr>
              <a:t>Not all reactions occur in one step, actually most do not!</a:t>
            </a:r>
            <a:endParaRPr sz="2400">
              <a:solidFill>
                <a:srgbClr val="222222"/>
              </a:solidFill>
              <a:highlight>
                <a:srgbClr val="FFFFFF"/>
              </a:highlight>
            </a:endParaRPr>
          </a:p>
          <a:p>
            <a:pPr marL="0" marR="0" lvl="0" indent="0" algn="l" rtl="0">
              <a:lnSpc>
                <a:spcPct val="100000"/>
              </a:lnSpc>
              <a:spcBef>
                <a:spcPts val="640"/>
              </a:spcBef>
              <a:spcAft>
                <a:spcPts val="0"/>
              </a:spcAft>
              <a:buNone/>
            </a:pPr>
            <a:endParaRPr sz="2400">
              <a:solidFill>
                <a:srgbClr val="222222"/>
              </a:solidFill>
              <a:highlight>
                <a:srgbClr val="FFFFFF"/>
              </a:highlight>
            </a:endParaRPr>
          </a:p>
          <a:p>
            <a:pPr marL="457200" marR="0" lvl="0" indent="-381000" algn="l" rtl="0">
              <a:lnSpc>
                <a:spcPct val="100000"/>
              </a:lnSpc>
              <a:spcBef>
                <a:spcPts val="640"/>
              </a:spcBef>
              <a:spcAft>
                <a:spcPts val="0"/>
              </a:spcAft>
              <a:buClr>
                <a:srgbClr val="222222"/>
              </a:buClr>
              <a:buSzPts val="2400"/>
              <a:buChar char="•"/>
            </a:pPr>
            <a:r>
              <a:rPr lang="en-US" sz="2400">
                <a:solidFill>
                  <a:srgbClr val="222222"/>
                </a:solidFill>
                <a:highlight>
                  <a:srgbClr val="FFFFFF"/>
                </a:highlight>
              </a:rPr>
              <a:t>A reaction mechanism is the </a:t>
            </a:r>
            <a:r>
              <a:rPr lang="en-US" sz="2400" b="1" u="sng">
                <a:solidFill>
                  <a:srgbClr val="980000"/>
                </a:solidFill>
                <a:highlight>
                  <a:srgbClr val="FFFFFF"/>
                </a:highlight>
              </a:rPr>
              <a:t>step by step sequence</a:t>
            </a:r>
            <a:r>
              <a:rPr lang="en-US" sz="2400">
                <a:solidFill>
                  <a:srgbClr val="222222"/>
                </a:solidFill>
                <a:highlight>
                  <a:srgbClr val="FFFFFF"/>
                </a:highlight>
              </a:rPr>
              <a:t> of 2 or more </a:t>
            </a:r>
            <a:r>
              <a:rPr lang="en-US" sz="2400" b="1" u="sng">
                <a:solidFill>
                  <a:srgbClr val="980000"/>
                </a:solidFill>
                <a:highlight>
                  <a:srgbClr val="FFFFFF"/>
                </a:highlight>
              </a:rPr>
              <a:t>simple reactions</a:t>
            </a:r>
            <a:r>
              <a:rPr lang="en-US" sz="2400">
                <a:solidFill>
                  <a:srgbClr val="222222"/>
                </a:solidFill>
                <a:highlight>
                  <a:srgbClr val="FFFFFF"/>
                </a:highlight>
              </a:rPr>
              <a:t> that combine to form the overall reaction.</a:t>
            </a:r>
            <a:endParaRPr sz="2400">
              <a:solidFill>
                <a:srgbClr val="222222"/>
              </a:solidFill>
              <a:highlight>
                <a:srgbClr val="FFFFFF"/>
              </a:highlight>
            </a:endParaRPr>
          </a:p>
          <a:p>
            <a:pPr marL="0" marR="0" lvl="0" indent="0" algn="l" rtl="0">
              <a:lnSpc>
                <a:spcPct val="100000"/>
              </a:lnSpc>
              <a:spcBef>
                <a:spcPts val="640"/>
              </a:spcBef>
              <a:spcAft>
                <a:spcPts val="0"/>
              </a:spcAft>
              <a:buNone/>
            </a:pPr>
            <a:endParaRPr sz="2400">
              <a:solidFill>
                <a:srgbClr val="222222"/>
              </a:solidFill>
              <a:highlight>
                <a:srgbClr val="FFFFFF"/>
              </a:highlight>
            </a:endParaRPr>
          </a:p>
          <a:p>
            <a:pPr marL="457200" marR="0" lvl="0" indent="-381000" algn="l" rtl="0">
              <a:lnSpc>
                <a:spcPct val="100000"/>
              </a:lnSpc>
              <a:spcBef>
                <a:spcPts val="640"/>
              </a:spcBef>
              <a:spcAft>
                <a:spcPts val="0"/>
              </a:spcAft>
              <a:buClr>
                <a:srgbClr val="222222"/>
              </a:buClr>
              <a:buSzPts val="2400"/>
              <a:buChar char="•"/>
            </a:pPr>
            <a:r>
              <a:rPr lang="en-US" sz="2400">
                <a:solidFill>
                  <a:srgbClr val="222222"/>
                </a:solidFill>
                <a:highlight>
                  <a:srgbClr val="FFFFFF"/>
                </a:highlight>
              </a:rPr>
              <a:t>A reaction mechanism describes in detail exactly what takes place at each stage of an overall chemical reaction.</a:t>
            </a:r>
            <a:endParaRPr sz="2400"/>
          </a:p>
        </p:txBody>
      </p:sp>
      <p:sp>
        <p:nvSpPr>
          <p:cNvPr id="675" name="Google Shape;675;p79"/>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0"/>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u="sng">
                <a:solidFill>
                  <a:srgbClr val="000000"/>
                </a:solidFill>
              </a:rPr>
              <a:t>Reaction Mechanism Terms</a:t>
            </a:r>
            <a:endParaRPr b="1" u="sng">
              <a:solidFill>
                <a:srgbClr val="000000"/>
              </a:solidFill>
            </a:endParaRPr>
          </a:p>
        </p:txBody>
      </p:sp>
      <p:sp>
        <p:nvSpPr>
          <p:cNvPr id="682" name="Google Shape;682;p80"/>
          <p:cNvSpPr txBox="1">
            <a:spLocks noGrp="1"/>
          </p:cNvSpPr>
          <p:nvPr>
            <p:ph type="body" idx="1"/>
          </p:nvPr>
        </p:nvSpPr>
        <p:spPr>
          <a:xfrm>
            <a:off x="80650" y="1236775"/>
            <a:ext cx="87594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400" b="1" u="sng"/>
              <a:t>Complex reaction</a:t>
            </a:r>
            <a:r>
              <a:rPr lang="en-US" sz="2400"/>
              <a:t>- </a:t>
            </a:r>
            <a:r>
              <a:rPr lang="en-US" sz="2400">
                <a:solidFill>
                  <a:srgbClr val="000000"/>
                </a:solidFill>
              </a:rPr>
              <a:t>overall reaction</a:t>
            </a:r>
            <a:endParaRPr sz="2400">
              <a:solidFill>
                <a:srgbClr val="000000"/>
              </a:solidFill>
            </a:endParaRPr>
          </a:p>
          <a:p>
            <a:pPr marL="342900" lvl="0" indent="-139700" algn="l" rtl="0">
              <a:spcBef>
                <a:spcPts val="640"/>
              </a:spcBef>
              <a:spcAft>
                <a:spcPts val="0"/>
              </a:spcAft>
              <a:buNone/>
            </a:pPr>
            <a:endParaRPr sz="2400"/>
          </a:p>
          <a:p>
            <a:pPr marL="342900" lvl="0" indent="-139700" algn="l" rtl="0">
              <a:spcBef>
                <a:spcPts val="640"/>
              </a:spcBef>
              <a:spcAft>
                <a:spcPts val="0"/>
              </a:spcAft>
              <a:buNone/>
            </a:pPr>
            <a:r>
              <a:rPr lang="en-US" sz="2400" b="1" u="sng"/>
              <a:t>Elementary steps</a:t>
            </a:r>
            <a:r>
              <a:rPr lang="en-US" sz="2400"/>
              <a:t>- </a:t>
            </a:r>
            <a:r>
              <a:rPr lang="en-US" sz="2400">
                <a:solidFill>
                  <a:srgbClr val="000000"/>
                </a:solidFill>
              </a:rPr>
              <a:t>series of simpler reactions</a:t>
            </a:r>
            <a:endParaRPr sz="2400">
              <a:solidFill>
                <a:srgbClr val="000000"/>
              </a:solidFill>
            </a:endParaRPr>
          </a:p>
          <a:p>
            <a:pPr marL="342900" lvl="0" indent="-139700" algn="l" rtl="0">
              <a:spcBef>
                <a:spcPts val="640"/>
              </a:spcBef>
              <a:spcAft>
                <a:spcPts val="0"/>
              </a:spcAft>
              <a:buNone/>
            </a:pPr>
            <a:r>
              <a:rPr lang="en-US" sz="2400">
                <a:solidFill>
                  <a:srgbClr val="000000"/>
                </a:solidFill>
              </a:rPr>
              <a:t> that combine to form the complex reaction.</a:t>
            </a:r>
            <a:endParaRPr sz="2400">
              <a:solidFill>
                <a:srgbClr val="000000"/>
              </a:solidFill>
            </a:endParaRPr>
          </a:p>
          <a:p>
            <a:pPr marL="342900" lvl="0" indent="-139700" algn="l" rtl="0">
              <a:spcBef>
                <a:spcPts val="640"/>
              </a:spcBef>
              <a:spcAft>
                <a:spcPts val="0"/>
              </a:spcAft>
              <a:buNone/>
            </a:pPr>
            <a:endParaRPr sz="2400"/>
          </a:p>
          <a:p>
            <a:pPr marL="342900" lvl="0" indent="-139700" algn="l" rtl="0">
              <a:spcBef>
                <a:spcPts val="640"/>
              </a:spcBef>
              <a:spcAft>
                <a:spcPts val="0"/>
              </a:spcAft>
              <a:buNone/>
            </a:pPr>
            <a:r>
              <a:rPr lang="en-US" sz="2400" b="1" u="sng"/>
              <a:t>Intermediate</a:t>
            </a:r>
            <a:r>
              <a:rPr lang="en-US" sz="2400"/>
              <a:t>-</a:t>
            </a:r>
            <a:r>
              <a:rPr lang="en-US" sz="2400">
                <a:solidFill>
                  <a:srgbClr val="000000"/>
                </a:solidFill>
              </a:rPr>
              <a:t>a substance produced in one elementary step and consumed in another.</a:t>
            </a:r>
            <a:endParaRPr sz="2400">
              <a:solidFill>
                <a:srgbClr val="000000"/>
              </a:solidFill>
            </a:endParaRPr>
          </a:p>
          <a:p>
            <a:pPr marL="342900" lvl="0" indent="-139700" algn="l" rtl="0">
              <a:spcBef>
                <a:spcPts val="640"/>
              </a:spcBef>
              <a:spcAft>
                <a:spcPts val="0"/>
              </a:spcAft>
              <a:buNone/>
            </a:pPr>
            <a:endParaRPr sz="2400"/>
          </a:p>
          <a:p>
            <a:pPr marL="342900" lvl="0" indent="-139700" algn="l" rtl="0">
              <a:spcBef>
                <a:spcPts val="640"/>
              </a:spcBef>
              <a:spcAft>
                <a:spcPts val="0"/>
              </a:spcAft>
              <a:buNone/>
            </a:pPr>
            <a:r>
              <a:rPr lang="en-US" sz="2400" b="1" u="sng"/>
              <a:t>Catalyst</a:t>
            </a:r>
            <a:r>
              <a:rPr lang="en-US" sz="2400"/>
              <a:t>-</a:t>
            </a:r>
            <a:r>
              <a:rPr lang="en-US" sz="2400">
                <a:solidFill>
                  <a:srgbClr val="000000"/>
                </a:solidFill>
              </a:rPr>
              <a:t>increases the rate but not consumed by the reaction.It remains unchanged.</a:t>
            </a:r>
            <a:endParaRPr sz="2400">
              <a:solidFill>
                <a:srgbClr val="000000"/>
              </a:solidFill>
            </a:endParaRPr>
          </a:p>
          <a:p>
            <a:pPr marL="342900" lvl="0" indent="-139700" algn="l" rtl="0">
              <a:spcBef>
                <a:spcPts val="640"/>
              </a:spcBef>
              <a:spcAft>
                <a:spcPts val="0"/>
              </a:spcAft>
              <a:buNone/>
            </a:pPr>
            <a:endParaRPr sz="3000"/>
          </a:p>
          <a:p>
            <a:pPr marL="342900" lvl="0" indent="-139700" algn="l" rtl="0">
              <a:spcBef>
                <a:spcPts val="640"/>
              </a:spcBef>
              <a:spcAft>
                <a:spcPts val="0"/>
              </a:spcAft>
              <a:buNone/>
            </a:pPr>
            <a:endParaRPr sz="3000"/>
          </a:p>
        </p:txBody>
      </p:sp>
      <p:sp>
        <p:nvSpPr>
          <p:cNvPr id="683" name="Google Shape;683;p80"/>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1"/>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4400" b="1" i="0" u="sng" strike="noStrike" cap="none">
                <a:solidFill>
                  <a:srgbClr val="000000"/>
                </a:solidFill>
                <a:latin typeface="Arial"/>
                <a:ea typeface="Arial"/>
                <a:cs typeface="Arial"/>
                <a:sym typeface="Arial"/>
              </a:rPr>
              <a:t>Multistep Mechanisms</a:t>
            </a:r>
            <a:endParaRPr b="1" u="sng">
              <a:solidFill>
                <a:srgbClr val="000000"/>
              </a:solidFill>
            </a:endParaRPr>
          </a:p>
        </p:txBody>
      </p:sp>
      <p:sp>
        <p:nvSpPr>
          <p:cNvPr id="690" name="Google Shape;690;p81"/>
          <p:cNvSpPr txBox="1">
            <a:spLocks noGrp="1"/>
          </p:cNvSpPr>
          <p:nvPr>
            <p:ph type="body" idx="1"/>
          </p:nvPr>
        </p:nvSpPr>
        <p:spPr>
          <a:xfrm>
            <a:off x="90475" y="1371600"/>
            <a:ext cx="8759400" cy="3338700"/>
          </a:xfrm>
          <a:prstGeom prst="rect">
            <a:avLst/>
          </a:prstGeom>
          <a:noFill/>
          <a:ln>
            <a:noFill/>
          </a:ln>
        </p:spPr>
        <p:txBody>
          <a:bodyPr spcFirstLastPara="1" wrap="square" lIns="91425" tIns="45700" rIns="91425" bIns="45700" anchor="t" anchorCtr="0">
            <a:noAutofit/>
          </a:bodyPr>
          <a:lstStyle/>
          <a:p>
            <a:pPr marL="342900" marR="0" lvl="0" indent="-355600" algn="l" rtl="0">
              <a:lnSpc>
                <a:spcPct val="10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In a multistep process, </a:t>
            </a:r>
            <a:r>
              <a:rPr lang="en-US" sz="3000" b="1" i="0" u="sng" strike="noStrike" cap="none">
                <a:solidFill>
                  <a:srgbClr val="980000"/>
                </a:solidFill>
              </a:rPr>
              <a:t>one</a:t>
            </a:r>
            <a:r>
              <a:rPr lang="en-US" sz="3000" b="0" i="0" u="none" strike="noStrike" cap="none">
                <a:solidFill>
                  <a:srgbClr val="000000"/>
                </a:solidFill>
                <a:latin typeface="Arial"/>
                <a:ea typeface="Arial"/>
                <a:cs typeface="Arial"/>
                <a:sym typeface="Arial"/>
              </a:rPr>
              <a:t> of the </a:t>
            </a:r>
            <a:r>
              <a:rPr lang="en-US" sz="3000" b="1" i="0" u="sng" strike="noStrike" cap="none">
                <a:solidFill>
                  <a:srgbClr val="980000"/>
                </a:solidFill>
              </a:rPr>
              <a:t>step</a:t>
            </a:r>
            <a:r>
              <a:rPr lang="en-US" sz="3000" b="0" i="0" u="none" strike="noStrike" cap="none">
                <a:solidFill>
                  <a:srgbClr val="000000"/>
                </a:solidFill>
                <a:latin typeface="Arial"/>
                <a:ea typeface="Arial"/>
                <a:cs typeface="Arial"/>
                <a:sym typeface="Arial"/>
              </a:rPr>
              <a:t>s will be </a:t>
            </a:r>
            <a:r>
              <a:rPr lang="en-US" sz="3000" b="1" i="0" u="sng" strike="noStrike" cap="none">
                <a:solidFill>
                  <a:srgbClr val="980000"/>
                </a:solidFill>
              </a:rPr>
              <a:t>slower</a:t>
            </a:r>
            <a:r>
              <a:rPr lang="en-US" sz="3000" b="0" i="0" u="none" strike="noStrike" cap="none">
                <a:solidFill>
                  <a:srgbClr val="000000"/>
                </a:solidFill>
                <a:latin typeface="Arial"/>
                <a:ea typeface="Arial"/>
                <a:cs typeface="Arial"/>
                <a:sym typeface="Arial"/>
              </a:rPr>
              <a:t> than all others.</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000">
              <a:solidFill>
                <a:srgbClr val="000000"/>
              </a:solidFill>
            </a:endParaRPr>
          </a:p>
          <a:p>
            <a:pPr marL="342900" marR="0" lvl="0" indent="-355600" algn="l" rtl="0">
              <a:lnSpc>
                <a:spcPct val="100000"/>
              </a:lnSpc>
              <a:spcBef>
                <a:spcPts val="0"/>
              </a:spcBef>
              <a:spcAft>
                <a:spcPts val="0"/>
              </a:spcAft>
              <a:buClr>
                <a:srgbClr val="000000"/>
              </a:buClr>
              <a:buSzPts val="3000"/>
              <a:buFont typeface="Arial"/>
              <a:buChar char="•"/>
            </a:pPr>
            <a:r>
              <a:rPr lang="en-US" sz="3000">
                <a:solidFill>
                  <a:srgbClr val="000000"/>
                </a:solidFill>
              </a:rPr>
              <a:t>The slowest step is called the </a:t>
            </a:r>
            <a:r>
              <a:rPr lang="en-US" sz="3000" b="1" u="sng">
                <a:solidFill>
                  <a:srgbClr val="980000"/>
                </a:solidFill>
              </a:rPr>
              <a:t>rate-determining step.</a:t>
            </a:r>
            <a:r>
              <a:rPr lang="en-US" sz="3000">
                <a:solidFill>
                  <a:srgbClr val="000000"/>
                </a:solidFill>
              </a:rPr>
              <a:t>It will be the one used to find the rate law for the overall reaction.</a:t>
            </a:r>
            <a:endParaRPr sz="3000">
              <a:solidFill>
                <a:srgbClr val="000000"/>
              </a:solidFill>
            </a:endParaRPr>
          </a:p>
          <a:p>
            <a:pPr marL="0" marR="0" lvl="0" indent="0" algn="l" rtl="0">
              <a:lnSpc>
                <a:spcPct val="100000"/>
              </a:lnSpc>
              <a:spcBef>
                <a:spcPts val="0"/>
              </a:spcBef>
              <a:spcAft>
                <a:spcPts val="0"/>
              </a:spcAft>
              <a:buNone/>
            </a:pPr>
            <a:endParaRPr sz="3000">
              <a:solidFill>
                <a:srgbClr val="000000"/>
              </a:solidFill>
            </a:endParaRPr>
          </a:p>
          <a:p>
            <a:pPr marL="342900" marR="0" lvl="0" indent="-355600" algn="l" rtl="0">
              <a:lnSpc>
                <a:spcPct val="100000"/>
              </a:lnSpc>
              <a:spcBef>
                <a:spcPts val="56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The overall reaction cannot occur faster than this slowest, </a:t>
            </a:r>
            <a:r>
              <a:rPr lang="en-US" sz="3000" b="1" u="sng">
                <a:solidFill>
                  <a:srgbClr val="980000"/>
                </a:solidFill>
              </a:rPr>
              <a:t>rate-determining step</a:t>
            </a:r>
            <a:endParaRPr sz="3000" b="1" u="sng">
              <a:solidFill>
                <a:srgbClr val="980000"/>
              </a:solidFill>
            </a:endParaRPr>
          </a:p>
        </p:txBody>
      </p:sp>
      <p:sp>
        <p:nvSpPr>
          <p:cNvPr id="691" name="Google Shape;691;p81"/>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2"/>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b="1" u="sng"/>
              <a:t>Hypothetical Reactions #1</a:t>
            </a:r>
            <a:endParaRPr b="1" u="sng"/>
          </a:p>
        </p:txBody>
      </p:sp>
      <p:sp>
        <p:nvSpPr>
          <p:cNvPr id="698" name="Google Shape;698;p82"/>
          <p:cNvSpPr txBox="1">
            <a:spLocks noGrp="1"/>
          </p:cNvSpPr>
          <p:nvPr>
            <p:ph type="body" idx="1"/>
          </p:nvPr>
        </p:nvSpPr>
        <p:spPr>
          <a:xfrm>
            <a:off x="115300" y="1265000"/>
            <a:ext cx="8823000" cy="35052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560"/>
              </a:spcBef>
              <a:spcAft>
                <a:spcPts val="0"/>
              </a:spcAft>
              <a:buSzPts val="3200"/>
              <a:buAutoNum type="arabicParenR"/>
            </a:pPr>
            <a:r>
              <a:rPr lang="en-US"/>
              <a:t>P + Q           B </a:t>
            </a:r>
            <a:r>
              <a:rPr lang="en-US" sz="2400"/>
              <a:t>(SLOW)</a:t>
            </a: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r>
              <a:rPr lang="en-US"/>
              <a:t>2) B + Q           2R </a:t>
            </a:r>
            <a:r>
              <a:rPr lang="en-US" sz="2400"/>
              <a:t>(FAST)</a:t>
            </a: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endParaRPr sz="2400"/>
          </a:p>
          <a:p>
            <a:pPr marL="0" marR="0" lvl="0" indent="0" algn="l" rtl="0">
              <a:lnSpc>
                <a:spcPct val="100000"/>
              </a:lnSpc>
              <a:spcBef>
                <a:spcPts val="560"/>
              </a:spcBef>
              <a:spcAft>
                <a:spcPts val="0"/>
              </a:spcAft>
              <a:buNone/>
            </a:pPr>
            <a:r>
              <a:rPr lang="en-US" sz="2400"/>
              <a:t>What is the overall rate law for this reaction?</a:t>
            </a:r>
            <a:endParaRPr sz="2400"/>
          </a:p>
          <a:p>
            <a:pPr marL="0" marR="0" lvl="0" indent="0" algn="l" rtl="0">
              <a:lnSpc>
                <a:spcPct val="100000"/>
              </a:lnSpc>
              <a:spcBef>
                <a:spcPts val="560"/>
              </a:spcBef>
              <a:spcAft>
                <a:spcPts val="0"/>
              </a:spcAft>
              <a:buNone/>
            </a:pPr>
            <a:r>
              <a:rPr lang="en-US" sz="2400"/>
              <a:t>What is the complex equation for this reaction?</a:t>
            </a:r>
            <a:endParaRPr sz="2400"/>
          </a:p>
        </p:txBody>
      </p:sp>
      <p:cxnSp>
        <p:nvCxnSpPr>
          <p:cNvPr id="699" name="Google Shape;699;p82"/>
          <p:cNvCxnSpPr/>
          <p:nvPr/>
        </p:nvCxnSpPr>
        <p:spPr>
          <a:xfrm>
            <a:off x="1765425" y="1619300"/>
            <a:ext cx="1215900" cy="0"/>
          </a:xfrm>
          <a:prstGeom prst="straightConnector1">
            <a:avLst/>
          </a:prstGeom>
          <a:noFill/>
          <a:ln w="38100" cap="flat" cmpd="sng">
            <a:solidFill>
              <a:schemeClr val="dk2"/>
            </a:solidFill>
            <a:prstDash val="solid"/>
            <a:round/>
            <a:headEnd type="none" w="med" len="med"/>
            <a:tailEnd type="triangle" w="med" len="med"/>
          </a:ln>
        </p:spPr>
      </p:cxnSp>
      <p:cxnSp>
        <p:nvCxnSpPr>
          <p:cNvPr id="700" name="Google Shape;700;p82"/>
          <p:cNvCxnSpPr/>
          <p:nvPr/>
        </p:nvCxnSpPr>
        <p:spPr>
          <a:xfrm>
            <a:off x="1765425" y="2677450"/>
            <a:ext cx="1215900" cy="0"/>
          </a:xfrm>
          <a:prstGeom prst="straightConnector1">
            <a:avLst/>
          </a:prstGeom>
          <a:noFill/>
          <a:ln w="38100" cap="flat" cmpd="sng">
            <a:solidFill>
              <a:schemeClr val="dk2"/>
            </a:solidFill>
            <a:prstDash val="solid"/>
            <a:round/>
            <a:headEnd type="none" w="med" len="med"/>
            <a:tailEnd type="triangle" w="med" len="med"/>
          </a:ln>
        </p:spPr>
      </p:cxnSp>
      <p:sp>
        <p:nvSpPr>
          <p:cNvPr id="701" name="Google Shape;701;p82"/>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83"/>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C82E32"/>
              </a:buClr>
              <a:buFont typeface="Arial"/>
              <a:buNone/>
            </a:pPr>
            <a:r>
              <a:rPr lang="en-US" b="1" u="sng"/>
              <a:t>Hypothetical Reactions # 2</a:t>
            </a:r>
            <a:endParaRPr b="1" u="sng"/>
          </a:p>
        </p:txBody>
      </p:sp>
      <p:sp>
        <p:nvSpPr>
          <p:cNvPr id="708" name="Google Shape;708;p83"/>
          <p:cNvSpPr txBox="1">
            <a:spLocks noGrp="1"/>
          </p:cNvSpPr>
          <p:nvPr>
            <p:ph type="body" idx="1"/>
          </p:nvPr>
        </p:nvSpPr>
        <p:spPr>
          <a:xfrm>
            <a:off x="115300" y="1981200"/>
            <a:ext cx="8833800" cy="4114800"/>
          </a:xfrm>
          <a:prstGeom prst="rect">
            <a:avLst/>
          </a:prstGeom>
        </p:spPr>
        <p:txBody>
          <a:bodyPr spcFirstLastPara="1" wrap="square" lIns="91425" tIns="91425" rIns="91425" bIns="91425" anchor="t" anchorCtr="0">
            <a:noAutofit/>
          </a:bodyPr>
          <a:lstStyle/>
          <a:p>
            <a:pPr marL="457200" lvl="0" indent="-431800" algn="l" rtl="0">
              <a:spcBef>
                <a:spcPts val="560"/>
              </a:spcBef>
              <a:spcAft>
                <a:spcPts val="0"/>
              </a:spcAft>
              <a:buSzPts val="3200"/>
              <a:buAutoNum type="arabicParenR"/>
            </a:pPr>
            <a:r>
              <a:rPr lang="en-US"/>
              <a:t>P + Q           B </a:t>
            </a:r>
            <a:r>
              <a:rPr lang="en-US" sz="2400"/>
              <a:t>(SLOW)</a:t>
            </a:r>
            <a:endParaRPr sz="2400"/>
          </a:p>
          <a:p>
            <a:pPr marL="0" lvl="0" indent="0" algn="l" rtl="0">
              <a:spcBef>
                <a:spcPts val="560"/>
              </a:spcBef>
              <a:spcAft>
                <a:spcPts val="0"/>
              </a:spcAft>
              <a:buClr>
                <a:schemeClr val="dk1"/>
              </a:buClr>
              <a:buSzPts val="1100"/>
              <a:buFont typeface="Arial"/>
              <a:buNone/>
            </a:pPr>
            <a:endParaRPr sz="2400"/>
          </a:p>
          <a:p>
            <a:pPr marL="0" lvl="0" indent="0" algn="l" rtl="0">
              <a:spcBef>
                <a:spcPts val="560"/>
              </a:spcBef>
              <a:spcAft>
                <a:spcPts val="0"/>
              </a:spcAft>
              <a:buNone/>
            </a:pPr>
            <a:r>
              <a:rPr lang="en-US"/>
              <a:t>2) B + Q          P + 2R</a:t>
            </a:r>
            <a:r>
              <a:rPr lang="en-US" sz="2400"/>
              <a:t>(FAST)</a:t>
            </a:r>
            <a:endParaRPr sz="2400"/>
          </a:p>
          <a:p>
            <a:pPr marL="0" lvl="0" indent="0" algn="l" rtl="0">
              <a:spcBef>
                <a:spcPts val="560"/>
              </a:spcBef>
              <a:spcAft>
                <a:spcPts val="0"/>
              </a:spcAft>
              <a:buNone/>
            </a:pPr>
            <a:endParaRPr sz="2400"/>
          </a:p>
          <a:p>
            <a:pPr marL="0" lvl="0" indent="0" algn="l" rtl="0">
              <a:spcBef>
                <a:spcPts val="560"/>
              </a:spcBef>
              <a:spcAft>
                <a:spcPts val="0"/>
              </a:spcAft>
              <a:buNone/>
            </a:pPr>
            <a:endParaRPr sz="2400"/>
          </a:p>
          <a:p>
            <a:pPr marL="0" lvl="0" indent="0" algn="l" rtl="0">
              <a:spcBef>
                <a:spcPts val="560"/>
              </a:spcBef>
              <a:spcAft>
                <a:spcPts val="0"/>
              </a:spcAft>
              <a:buNone/>
            </a:pPr>
            <a:endParaRPr sz="2400"/>
          </a:p>
          <a:p>
            <a:pPr marL="0" lvl="0" indent="0" algn="l" rtl="0">
              <a:spcBef>
                <a:spcPts val="560"/>
              </a:spcBef>
              <a:spcAft>
                <a:spcPts val="0"/>
              </a:spcAft>
              <a:buNone/>
            </a:pPr>
            <a:endParaRPr sz="2400"/>
          </a:p>
          <a:p>
            <a:pPr marL="0" lvl="0" indent="0" algn="l" rtl="0">
              <a:spcBef>
                <a:spcPts val="560"/>
              </a:spcBef>
              <a:spcAft>
                <a:spcPts val="0"/>
              </a:spcAft>
              <a:buNone/>
            </a:pPr>
            <a:r>
              <a:rPr lang="en-US" sz="2400"/>
              <a:t>What is the overall rate law for this reaction?</a:t>
            </a:r>
            <a:endParaRPr sz="2400"/>
          </a:p>
          <a:p>
            <a:pPr marL="0" lvl="0" indent="0" algn="l" rtl="0">
              <a:spcBef>
                <a:spcPts val="560"/>
              </a:spcBef>
              <a:spcAft>
                <a:spcPts val="0"/>
              </a:spcAft>
              <a:buNone/>
            </a:pPr>
            <a:r>
              <a:rPr lang="en-US" sz="2400"/>
              <a:t>What is the complex equation for this reaction?</a:t>
            </a:r>
            <a:endParaRPr sz="2400"/>
          </a:p>
          <a:p>
            <a:pPr marL="0" lvl="0" indent="0" algn="l" rtl="0">
              <a:spcBef>
                <a:spcPts val="560"/>
              </a:spcBef>
              <a:spcAft>
                <a:spcPts val="0"/>
              </a:spcAft>
              <a:buClr>
                <a:schemeClr val="dk1"/>
              </a:buClr>
              <a:buSzPts val="1100"/>
              <a:buFont typeface="Arial"/>
              <a:buNone/>
            </a:pPr>
            <a:endParaRPr sz="2400"/>
          </a:p>
          <a:p>
            <a:pPr marL="0" lvl="0" indent="0" algn="l" rtl="0">
              <a:spcBef>
                <a:spcPts val="560"/>
              </a:spcBef>
              <a:spcAft>
                <a:spcPts val="0"/>
              </a:spcAft>
              <a:buClr>
                <a:schemeClr val="dk1"/>
              </a:buClr>
              <a:buSzPts val="1100"/>
              <a:buFont typeface="Arial"/>
              <a:buNone/>
            </a:pPr>
            <a:endParaRPr sz="2400"/>
          </a:p>
          <a:p>
            <a:pPr marL="342900" lvl="0" indent="-139700" algn="l" rtl="0">
              <a:spcBef>
                <a:spcPts val="640"/>
              </a:spcBef>
              <a:spcAft>
                <a:spcPts val="0"/>
              </a:spcAft>
              <a:buNone/>
            </a:pPr>
            <a:endParaRPr/>
          </a:p>
        </p:txBody>
      </p:sp>
      <p:cxnSp>
        <p:nvCxnSpPr>
          <p:cNvPr id="709" name="Google Shape;709;p83"/>
          <p:cNvCxnSpPr/>
          <p:nvPr/>
        </p:nvCxnSpPr>
        <p:spPr>
          <a:xfrm>
            <a:off x="1719350" y="2425775"/>
            <a:ext cx="1215900" cy="0"/>
          </a:xfrm>
          <a:prstGeom prst="straightConnector1">
            <a:avLst/>
          </a:prstGeom>
          <a:noFill/>
          <a:ln w="38100" cap="flat" cmpd="sng">
            <a:solidFill>
              <a:schemeClr val="dk2"/>
            </a:solidFill>
            <a:prstDash val="solid"/>
            <a:round/>
            <a:headEnd type="none" w="med" len="med"/>
            <a:tailEnd type="triangle" w="med" len="med"/>
          </a:ln>
        </p:spPr>
      </p:cxnSp>
      <p:cxnSp>
        <p:nvCxnSpPr>
          <p:cNvPr id="710" name="Google Shape;710;p83"/>
          <p:cNvCxnSpPr/>
          <p:nvPr/>
        </p:nvCxnSpPr>
        <p:spPr>
          <a:xfrm>
            <a:off x="1719350" y="3429000"/>
            <a:ext cx="1215900" cy="0"/>
          </a:xfrm>
          <a:prstGeom prst="straightConnector1">
            <a:avLst/>
          </a:prstGeom>
          <a:noFill/>
          <a:ln w="38100" cap="flat" cmpd="sng">
            <a:solidFill>
              <a:schemeClr val="dk2"/>
            </a:solidFill>
            <a:prstDash val="solid"/>
            <a:round/>
            <a:headEnd type="none" w="med" len="med"/>
            <a:tailEnd type="triangle" w="med" len="med"/>
          </a:ln>
        </p:spPr>
      </p:cxnSp>
      <p:sp>
        <p:nvSpPr>
          <p:cNvPr id="711" name="Google Shape;711;p83"/>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4"/>
          <p:cNvSpPr txBox="1">
            <a:spLocks noGrp="1"/>
          </p:cNvSpPr>
          <p:nvPr>
            <p:ph type="title"/>
          </p:nvPr>
        </p:nvSpPr>
        <p:spPr>
          <a:xfrm>
            <a:off x="557550" y="228600"/>
            <a:ext cx="7772400" cy="7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u="sng"/>
              <a:t> Practice </a:t>
            </a:r>
            <a:endParaRPr b="1" u="sng"/>
          </a:p>
        </p:txBody>
      </p:sp>
      <p:sp>
        <p:nvSpPr>
          <p:cNvPr id="718" name="Google Shape;718;p84"/>
          <p:cNvSpPr txBox="1">
            <a:spLocks noGrp="1"/>
          </p:cNvSpPr>
          <p:nvPr>
            <p:ph type="body" idx="1"/>
          </p:nvPr>
        </p:nvSpPr>
        <p:spPr>
          <a:xfrm>
            <a:off x="196200" y="768825"/>
            <a:ext cx="8751600" cy="41148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AutoNum type="arabicPeriod"/>
            </a:pPr>
            <a:r>
              <a:rPr lang="en-US"/>
              <a:t> 2NO                  N</a:t>
            </a:r>
            <a:r>
              <a:rPr lang="en-US" baseline="-25000"/>
              <a:t>2</a:t>
            </a:r>
            <a:r>
              <a:rPr lang="en-US"/>
              <a:t>O</a:t>
            </a:r>
            <a:r>
              <a:rPr lang="en-US" baseline="-25000"/>
              <a:t>2</a:t>
            </a:r>
            <a:r>
              <a:rPr lang="en-US"/>
              <a:t> </a:t>
            </a:r>
            <a:r>
              <a:rPr lang="en-US" sz="2400"/>
              <a:t>(slow)</a:t>
            </a:r>
            <a:endParaRPr sz="2400"/>
          </a:p>
          <a:p>
            <a:pPr marL="457200" lvl="0" indent="-431800" algn="l" rtl="0">
              <a:spcBef>
                <a:spcPts val="0"/>
              </a:spcBef>
              <a:spcAft>
                <a:spcPts val="0"/>
              </a:spcAft>
              <a:buSzPts val="3200"/>
              <a:buAutoNum type="arabicPeriod"/>
            </a:pPr>
            <a:r>
              <a:rPr lang="en-US"/>
              <a:t>N</a:t>
            </a:r>
            <a:r>
              <a:rPr lang="en-US" baseline="-25000"/>
              <a:t>2</a:t>
            </a:r>
            <a:r>
              <a:rPr lang="en-US"/>
              <a:t>O</a:t>
            </a:r>
            <a:r>
              <a:rPr lang="en-US" baseline="-25000"/>
              <a:t>2</a:t>
            </a:r>
            <a:r>
              <a:rPr lang="en-US"/>
              <a:t> + H</a:t>
            </a:r>
            <a:r>
              <a:rPr lang="en-US" baseline="-25000"/>
              <a:t>2</a:t>
            </a:r>
            <a:r>
              <a:rPr lang="en-US"/>
              <a:t>           N</a:t>
            </a:r>
            <a:r>
              <a:rPr lang="en-US" baseline="-25000"/>
              <a:t>2</a:t>
            </a:r>
            <a:r>
              <a:rPr lang="en-US"/>
              <a:t>O + H</a:t>
            </a:r>
            <a:r>
              <a:rPr lang="en-US" baseline="-25000"/>
              <a:t>2</a:t>
            </a:r>
            <a:r>
              <a:rPr lang="en-US"/>
              <a:t>O </a:t>
            </a:r>
            <a:r>
              <a:rPr lang="en-US" sz="2400"/>
              <a:t>(fast)</a:t>
            </a:r>
            <a:endParaRPr sz="2400"/>
          </a:p>
          <a:p>
            <a:pPr marL="457200" lvl="0" indent="-431800" algn="l" rtl="0">
              <a:spcBef>
                <a:spcPts val="0"/>
              </a:spcBef>
              <a:spcAft>
                <a:spcPts val="0"/>
              </a:spcAft>
              <a:buSzPts val="3200"/>
              <a:buAutoNum type="arabicPeriod"/>
            </a:pPr>
            <a:r>
              <a:rPr lang="en-US"/>
              <a:t>N</a:t>
            </a:r>
            <a:r>
              <a:rPr lang="en-US" baseline="-25000"/>
              <a:t>2</a:t>
            </a:r>
            <a:r>
              <a:rPr lang="en-US"/>
              <a:t>O + H</a:t>
            </a:r>
            <a:r>
              <a:rPr lang="en-US" baseline="-25000"/>
              <a:t>2                    </a:t>
            </a:r>
            <a:r>
              <a:rPr lang="en-US"/>
              <a:t>H</a:t>
            </a:r>
            <a:r>
              <a:rPr lang="en-US" baseline="-25000"/>
              <a:t>2</a:t>
            </a:r>
            <a:r>
              <a:rPr lang="en-US"/>
              <a:t>O +N</a:t>
            </a:r>
            <a:r>
              <a:rPr lang="en-US" baseline="-25000"/>
              <a:t>2</a:t>
            </a:r>
            <a:r>
              <a:rPr lang="en-US" sz="2400"/>
              <a:t>(fast)</a:t>
            </a:r>
            <a:endParaRPr sz="2400"/>
          </a:p>
          <a:p>
            <a:pPr marL="342900" lvl="0" indent="-139700" algn="l" rtl="0">
              <a:spcBef>
                <a:spcPts val="640"/>
              </a:spcBef>
              <a:spcAft>
                <a:spcPts val="0"/>
              </a:spcAft>
              <a:buNone/>
            </a:pPr>
            <a:endParaRPr/>
          </a:p>
          <a:p>
            <a:pPr marL="0" lvl="0" indent="0" algn="l" rtl="0">
              <a:spcBef>
                <a:spcPts val="640"/>
              </a:spcBef>
              <a:spcAft>
                <a:spcPts val="0"/>
              </a:spcAft>
              <a:buNone/>
            </a:pPr>
            <a:r>
              <a:rPr lang="en-US"/>
              <a:t>a.)</a:t>
            </a:r>
            <a:r>
              <a:rPr lang="en-US" sz="3000"/>
              <a:t>Which is the rate determining step?</a:t>
            </a:r>
            <a:endParaRPr sz="3000"/>
          </a:p>
          <a:p>
            <a:pPr marL="0" lvl="0" indent="0" algn="l" rtl="0">
              <a:spcBef>
                <a:spcPts val="640"/>
              </a:spcBef>
              <a:spcAft>
                <a:spcPts val="0"/>
              </a:spcAft>
              <a:buNone/>
            </a:pPr>
            <a:r>
              <a:rPr lang="en-US" sz="3000"/>
              <a:t>b.)Does this reaction have a catalyst?</a:t>
            </a:r>
            <a:endParaRPr sz="3000"/>
          </a:p>
          <a:p>
            <a:pPr marL="0" lvl="0" indent="0" algn="l" rtl="0">
              <a:spcBef>
                <a:spcPts val="640"/>
              </a:spcBef>
              <a:spcAft>
                <a:spcPts val="0"/>
              </a:spcAft>
              <a:buNone/>
            </a:pPr>
            <a:r>
              <a:rPr lang="en-US" sz="3000"/>
              <a:t>c.)What is the complex equation for this reaction?</a:t>
            </a:r>
            <a:endParaRPr sz="3000"/>
          </a:p>
          <a:p>
            <a:pPr marL="0" lvl="0" indent="0" algn="l" rtl="0">
              <a:spcBef>
                <a:spcPts val="640"/>
              </a:spcBef>
              <a:spcAft>
                <a:spcPts val="0"/>
              </a:spcAft>
              <a:buClr>
                <a:schemeClr val="dk1"/>
              </a:buClr>
              <a:buSzPts val="1100"/>
              <a:buFont typeface="Arial"/>
              <a:buNone/>
            </a:pPr>
            <a:r>
              <a:rPr lang="en-US" sz="3000"/>
              <a:t>d.) What is the rate law?</a:t>
            </a:r>
            <a:endParaRPr sz="3000"/>
          </a:p>
        </p:txBody>
      </p:sp>
      <p:cxnSp>
        <p:nvCxnSpPr>
          <p:cNvPr id="719" name="Google Shape;719;p84"/>
          <p:cNvCxnSpPr/>
          <p:nvPr/>
        </p:nvCxnSpPr>
        <p:spPr>
          <a:xfrm>
            <a:off x="2441175" y="1211650"/>
            <a:ext cx="1215900" cy="0"/>
          </a:xfrm>
          <a:prstGeom prst="straightConnector1">
            <a:avLst/>
          </a:prstGeom>
          <a:noFill/>
          <a:ln w="38100" cap="flat" cmpd="sng">
            <a:solidFill>
              <a:schemeClr val="dk2"/>
            </a:solidFill>
            <a:prstDash val="solid"/>
            <a:round/>
            <a:headEnd type="none" w="med" len="med"/>
            <a:tailEnd type="triangle" w="med" len="med"/>
          </a:ln>
        </p:spPr>
      </p:cxnSp>
      <p:cxnSp>
        <p:nvCxnSpPr>
          <p:cNvPr id="720" name="Google Shape;720;p84"/>
          <p:cNvCxnSpPr/>
          <p:nvPr/>
        </p:nvCxnSpPr>
        <p:spPr>
          <a:xfrm>
            <a:off x="2441175" y="1688475"/>
            <a:ext cx="1215900" cy="0"/>
          </a:xfrm>
          <a:prstGeom prst="straightConnector1">
            <a:avLst/>
          </a:prstGeom>
          <a:noFill/>
          <a:ln w="38100" cap="flat" cmpd="sng">
            <a:solidFill>
              <a:schemeClr val="dk2"/>
            </a:solidFill>
            <a:prstDash val="solid"/>
            <a:round/>
            <a:headEnd type="none" w="med" len="med"/>
            <a:tailEnd type="triangle" w="med" len="med"/>
          </a:ln>
        </p:spPr>
      </p:cxnSp>
      <p:cxnSp>
        <p:nvCxnSpPr>
          <p:cNvPr id="721" name="Google Shape;721;p84"/>
          <p:cNvCxnSpPr/>
          <p:nvPr/>
        </p:nvCxnSpPr>
        <p:spPr>
          <a:xfrm>
            <a:off x="2441175" y="2211275"/>
            <a:ext cx="1215900" cy="0"/>
          </a:xfrm>
          <a:prstGeom prst="straightConnector1">
            <a:avLst/>
          </a:prstGeom>
          <a:noFill/>
          <a:ln w="38100" cap="flat" cmpd="sng">
            <a:solidFill>
              <a:schemeClr val="dk2"/>
            </a:solidFill>
            <a:prstDash val="solid"/>
            <a:round/>
            <a:headEnd type="none" w="med" len="med"/>
            <a:tailEnd type="triangle" w="med" len="med"/>
          </a:ln>
        </p:spPr>
      </p:cxnSp>
      <p:sp>
        <p:nvSpPr>
          <p:cNvPr id="722" name="Google Shape;722;p84"/>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5"/>
          <p:cNvSpPr txBox="1">
            <a:spLocks noGrp="1"/>
          </p:cNvSpPr>
          <p:nvPr>
            <p:ph type="title"/>
          </p:nvPr>
        </p:nvSpPr>
        <p:spPr>
          <a:xfrm>
            <a:off x="234600" y="228600"/>
            <a:ext cx="8223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u="sng"/>
              <a:t>Answers to practice problem</a:t>
            </a:r>
            <a:endParaRPr b="1" u="sng"/>
          </a:p>
        </p:txBody>
      </p:sp>
      <p:sp>
        <p:nvSpPr>
          <p:cNvPr id="729" name="Google Shape;729;p85"/>
          <p:cNvSpPr txBox="1">
            <a:spLocks noGrp="1"/>
          </p:cNvSpPr>
          <p:nvPr>
            <p:ph type="body" idx="1"/>
          </p:nvPr>
        </p:nvSpPr>
        <p:spPr>
          <a:xfrm>
            <a:off x="685800" y="1981200"/>
            <a:ext cx="77724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a:t>A.) Step one is the rate determining step</a:t>
            </a:r>
            <a:endParaRPr/>
          </a:p>
          <a:p>
            <a:pPr marL="342900" lvl="0" indent="-139700" algn="l" rtl="0">
              <a:spcBef>
                <a:spcPts val="640"/>
              </a:spcBef>
              <a:spcAft>
                <a:spcPts val="0"/>
              </a:spcAft>
              <a:buNone/>
            </a:pPr>
            <a:r>
              <a:rPr lang="en-US"/>
              <a:t>B.) No catalyst</a:t>
            </a:r>
            <a:endParaRPr/>
          </a:p>
          <a:p>
            <a:pPr marL="0" lvl="0" indent="0" algn="l" rtl="0">
              <a:spcBef>
                <a:spcPts val="640"/>
              </a:spcBef>
              <a:spcAft>
                <a:spcPts val="0"/>
              </a:spcAft>
              <a:buNone/>
            </a:pPr>
            <a:r>
              <a:rPr lang="en-US"/>
              <a:t>  C.)  2NO + 2H</a:t>
            </a:r>
            <a:r>
              <a:rPr lang="en-US" baseline="-25000"/>
              <a:t>2                     </a:t>
            </a:r>
            <a:r>
              <a:rPr lang="en-US"/>
              <a:t>N</a:t>
            </a:r>
            <a:r>
              <a:rPr lang="en-US" baseline="-25000"/>
              <a:t>2</a:t>
            </a:r>
            <a:r>
              <a:rPr lang="en-US"/>
              <a:t> + 2H</a:t>
            </a:r>
            <a:r>
              <a:rPr lang="en-US" baseline="-25000"/>
              <a:t>2</a:t>
            </a:r>
            <a:r>
              <a:rPr lang="en-US"/>
              <a:t>O</a:t>
            </a:r>
            <a:endParaRPr/>
          </a:p>
          <a:p>
            <a:pPr marL="0" lvl="0" indent="0" algn="l" rtl="0">
              <a:spcBef>
                <a:spcPts val="640"/>
              </a:spcBef>
              <a:spcAft>
                <a:spcPts val="0"/>
              </a:spcAft>
              <a:buClr>
                <a:schemeClr val="dk1"/>
              </a:buClr>
              <a:buSzPts val="1100"/>
              <a:buFont typeface="Arial"/>
              <a:buNone/>
            </a:pPr>
            <a:r>
              <a:rPr lang="en-US"/>
              <a:t>  D.) rate = k [NO]</a:t>
            </a:r>
            <a:r>
              <a:rPr lang="en-US" baseline="30000"/>
              <a:t>2</a:t>
            </a:r>
            <a:endParaRPr baseline="30000"/>
          </a:p>
          <a:p>
            <a:pPr marL="342900" lvl="0" indent="-139700" algn="l" rtl="0">
              <a:spcBef>
                <a:spcPts val="640"/>
              </a:spcBef>
              <a:spcAft>
                <a:spcPts val="0"/>
              </a:spcAft>
              <a:buNone/>
            </a:pPr>
            <a:endParaRPr/>
          </a:p>
        </p:txBody>
      </p:sp>
      <p:cxnSp>
        <p:nvCxnSpPr>
          <p:cNvPr id="730" name="Google Shape;730;p85"/>
          <p:cNvCxnSpPr/>
          <p:nvPr/>
        </p:nvCxnSpPr>
        <p:spPr>
          <a:xfrm>
            <a:off x="3774950" y="3576925"/>
            <a:ext cx="1215900" cy="0"/>
          </a:xfrm>
          <a:prstGeom prst="straightConnector1">
            <a:avLst/>
          </a:prstGeom>
          <a:noFill/>
          <a:ln w="38100" cap="flat" cmpd="sng">
            <a:solidFill>
              <a:schemeClr val="dk2"/>
            </a:solidFill>
            <a:prstDash val="solid"/>
            <a:round/>
            <a:headEnd type="none" w="med" len="med"/>
            <a:tailEnd type="triangle" w="med" len="med"/>
          </a:ln>
        </p:spPr>
      </p:cxnSp>
      <p:sp>
        <p:nvSpPr>
          <p:cNvPr id="731" name="Google Shape;731;p85"/>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40775" y="0"/>
            <a:ext cx="6718244" cy="10275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3200" b="0" i="0" u="sng" strike="noStrike" cap="none" dirty="0">
                <a:solidFill>
                  <a:schemeClr val="tx1"/>
                </a:solidFill>
                <a:sym typeface="Arial"/>
              </a:rPr>
              <a:t>Factors That Affect Reaction Rates</a:t>
            </a:r>
            <a:endParaRPr sz="3200" u="sng" dirty="0">
              <a:solidFill>
                <a:schemeClr val="tx1"/>
              </a:solidFill>
            </a:endParaRPr>
          </a:p>
        </p:txBody>
      </p:sp>
      <p:sp>
        <p:nvSpPr>
          <p:cNvPr id="265" name="Google Shape;265;p39"/>
          <p:cNvSpPr txBox="1">
            <a:spLocks noGrp="1"/>
          </p:cNvSpPr>
          <p:nvPr>
            <p:ph type="body" idx="1"/>
          </p:nvPr>
        </p:nvSpPr>
        <p:spPr>
          <a:xfrm>
            <a:off x="116532" y="869623"/>
            <a:ext cx="8552100" cy="516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400"/>
              <a:buFont typeface="Arial"/>
              <a:buChar char="•"/>
            </a:pPr>
            <a:r>
              <a:rPr lang="en-US" sz="2400" b="1" i="0" u="sng" strike="noStrike" cap="none" dirty="0">
                <a:solidFill>
                  <a:srgbClr val="000000"/>
                </a:solidFill>
                <a:latin typeface="Arial"/>
                <a:ea typeface="Arial"/>
                <a:cs typeface="Arial"/>
                <a:sym typeface="Arial"/>
              </a:rPr>
              <a:t>Concentration of Reactants</a:t>
            </a:r>
            <a:endParaRPr b="1" u="sng" dirty="0">
              <a:solidFill>
                <a:srgbClr val="000000"/>
              </a:solidFill>
            </a:endParaRPr>
          </a:p>
          <a:p>
            <a:pPr marL="457200" marR="0" lvl="0" indent="0" algn="l" rtl="0">
              <a:lnSpc>
                <a:spcPct val="90000"/>
              </a:lnSpc>
              <a:spcBef>
                <a:spcPts val="400"/>
              </a:spcBef>
              <a:spcAft>
                <a:spcPts val="0"/>
              </a:spcAft>
              <a:buNone/>
            </a:pPr>
            <a:r>
              <a:rPr lang="en-US" sz="2000" b="1" i="0" u="none" strike="noStrike" cap="none" dirty="0">
                <a:solidFill>
                  <a:srgbClr val="C82E32"/>
                </a:solidFill>
                <a:latin typeface="Arial"/>
                <a:ea typeface="Arial"/>
                <a:cs typeface="Arial"/>
                <a:sym typeface="Arial"/>
              </a:rPr>
              <a:t>As the concentration of reactants increases, so does the likelihood that reactant molecules will collide.</a:t>
            </a:r>
            <a:endParaRPr b="1" dirty="0"/>
          </a:p>
          <a:p>
            <a:pPr marL="342900" marR="0" lvl="0" indent="-342900" algn="l" rtl="0">
              <a:lnSpc>
                <a:spcPct val="90000"/>
              </a:lnSpc>
              <a:spcBef>
                <a:spcPts val="480"/>
              </a:spcBef>
              <a:spcAft>
                <a:spcPts val="0"/>
              </a:spcAft>
              <a:buClr>
                <a:srgbClr val="434343"/>
              </a:buClr>
              <a:buSzPts val="2400"/>
              <a:buFont typeface="Arial"/>
              <a:buChar char="•"/>
            </a:pPr>
            <a:r>
              <a:rPr lang="en-US" sz="2400" b="1" i="0" u="sng" strike="noStrike" cap="none" dirty="0">
                <a:solidFill>
                  <a:schemeClr val="tx1"/>
                </a:solidFill>
                <a:latin typeface="Arial"/>
                <a:ea typeface="Arial"/>
                <a:cs typeface="Arial"/>
                <a:sym typeface="Arial"/>
              </a:rPr>
              <a:t>Temperature</a:t>
            </a:r>
            <a:endParaRPr sz="2400" b="1" i="0" u="sng" strike="noStrike" cap="none" dirty="0">
              <a:solidFill>
                <a:schemeClr val="tx1"/>
              </a:solidFill>
              <a:latin typeface="Arial"/>
              <a:ea typeface="Arial"/>
              <a:cs typeface="Arial"/>
              <a:sym typeface="Arial"/>
            </a:endParaRPr>
          </a:p>
          <a:p>
            <a:pPr marL="457200" marR="0" lvl="0" indent="0" algn="l" rtl="0">
              <a:lnSpc>
                <a:spcPct val="90000"/>
              </a:lnSpc>
              <a:spcBef>
                <a:spcPts val="400"/>
              </a:spcBef>
              <a:spcAft>
                <a:spcPts val="0"/>
              </a:spcAft>
              <a:buNone/>
            </a:pPr>
            <a:r>
              <a:rPr lang="en-US" sz="2000" b="1" i="0" u="none" strike="noStrike" cap="none" dirty="0">
                <a:solidFill>
                  <a:srgbClr val="C82E32"/>
                </a:solidFill>
                <a:latin typeface="Arial"/>
                <a:ea typeface="Arial"/>
                <a:cs typeface="Arial"/>
                <a:sym typeface="Arial"/>
              </a:rPr>
              <a:t>At higher temperatures, reactant molecules have more kinetic energy, move faster, and collide more often and with greater energy.</a:t>
            </a:r>
            <a:endParaRPr b="1" dirty="0"/>
          </a:p>
          <a:p>
            <a:pPr marL="342900" marR="0" lvl="0" indent="-342900" algn="l" rtl="0">
              <a:lnSpc>
                <a:spcPct val="90000"/>
              </a:lnSpc>
              <a:spcBef>
                <a:spcPts val="480"/>
              </a:spcBef>
              <a:spcAft>
                <a:spcPts val="0"/>
              </a:spcAft>
              <a:buClr>
                <a:srgbClr val="000000"/>
              </a:buClr>
              <a:buSzPts val="2400"/>
              <a:buFont typeface="Arial"/>
              <a:buChar char="•"/>
            </a:pPr>
            <a:r>
              <a:rPr lang="en-US" sz="2400" b="1" i="0" u="sng" strike="noStrike" cap="none" dirty="0">
                <a:solidFill>
                  <a:srgbClr val="000000"/>
                </a:solidFill>
                <a:latin typeface="Arial"/>
                <a:ea typeface="Arial"/>
                <a:cs typeface="Arial"/>
                <a:sym typeface="Arial"/>
              </a:rPr>
              <a:t>Catalysts</a:t>
            </a:r>
            <a:endParaRPr b="1" u="sng" dirty="0">
              <a:solidFill>
                <a:srgbClr val="000000"/>
              </a:solidFill>
            </a:endParaRPr>
          </a:p>
          <a:p>
            <a:pPr marL="457200" marR="0" lvl="0" indent="0" algn="l" rtl="0">
              <a:lnSpc>
                <a:spcPct val="90000"/>
              </a:lnSpc>
              <a:spcBef>
                <a:spcPts val="400"/>
              </a:spcBef>
              <a:spcAft>
                <a:spcPts val="0"/>
              </a:spcAft>
              <a:buNone/>
            </a:pPr>
            <a:r>
              <a:rPr lang="en-US" sz="2000" b="1" i="0" u="none" strike="noStrike" cap="none" dirty="0">
                <a:solidFill>
                  <a:srgbClr val="C82E32"/>
                </a:solidFill>
                <a:latin typeface="Arial"/>
                <a:ea typeface="Arial"/>
                <a:cs typeface="Arial"/>
                <a:sym typeface="Arial"/>
              </a:rPr>
              <a:t>Increases the rate by lowering the activation energy</a:t>
            </a:r>
            <a:endParaRPr sz="2000" b="1" i="0" u="none" strike="noStrike" cap="none" dirty="0">
              <a:solidFill>
                <a:srgbClr val="C82E32"/>
              </a:solidFill>
              <a:latin typeface="Arial"/>
              <a:ea typeface="Arial"/>
              <a:cs typeface="Arial"/>
              <a:sym typeface="Arial"/>
            </a:endParaRPr>
          </a:p>
          <a:p>
            <a:pPr marL="419100" indent="-342900">
              <a:lnSpc>
                <a:spcPct val="90000"/>
              </a:lnSpc>
              <a:spcBef>
                <a:spcPts val="400"/>
              </a:spcBef>
              <a:buClr>
                <a:srgbClr val="000000"/>
              </a:buClr>
              <a:buSzPts val="2400"/>
            </a:pPr>
            <a:r>
              <a:rPr lang="en-US" sz="2400" b="1" u="sng" dirty="0">
                <a:solidFill>
                  <a:srgbClr val="000000"/>
                </a:solidFill>
              </a:rPr>
              <a:t>Surface area</a:t>
            </a:r>
            <a:endParaRPr sz="2400" b="1" u="sng" dirty="0">
              <a:solidFill>
                <a:srgbClr val="000000"/>
              </a:solidFill>
            </a:endParaRPr>
          </a:p>
          <a:p>
            <a:pPr marL="0" marR="0" lvl="0" indent="0" algn="l" rtl="0">
              <a:lnSpc>
                <a:spcPct val="90000"/>
              </a:lnSpc>
              <a:spcBef>
                <a:spcPts val="400"/>
              </a:spcBef>
              <a:spcAft>
                <a:spcPts val="0"/>
              </a:spcAft>
              <a:buNone/>
            </a:pPr>
            <a:r>
              <a:rPr lang="en-US" sz="2000" b="1" dirty="0"/>
              <a:t>       Increases the opportunity for collisions between reactants</a:t>
            </a:r>
            <a:endParaRPr sz="2000" b="1" dirty="0"/>
          </a:p>
          <a:p>
            <a:pPr marL="419100" indent="-342900">
              <a:lnSpc>
                <a:spcPct val="90000"/>
              </a:lnSpc>
              <a:spcBef>
                <a:spcPts val="400"/>
              </a:spcBef>
              <a:buClr>
                <a:srgbClr val="000000"/>
              </a:buClr>
              <a:buSzPts val="2400"/>
            </a:pPr>
            <a:r>
              <a:rPr lang="en-US" sz="2400" b="1" u="sng" dirty="0">
                <a:solidFill>
                  <a:srgbClr val="000000"/>
                </a:solidFill>
              </a:rPr>
              <a:t>Pressure of gaseous reactants or Products.</a:t>
            </a:r>
            <a:endParaRPr sz="2400" b="1" u="sng" dirty="0">
              <a:solidFill>
                <a:srgbClr val="000000"/>
              </a:solidFill>
            </a:endParaRPr>
          </a:p>
          <a:p>
            <a:pPr marL="342900" marR="0" lvl="0" indent="-190500" algn="l" rtl="0">
              <a:spcBef>
                <a:spcPts val="480"/>
              </a:spcBef>
              <a:spcAft>
                <a:spcPts val="0"/>
              </a:spcAft>
              <a:buClr>
                <a:srgbClr val="C82E32"/>
              </a:buClr>
              <a:buSzPts val="2400"/>
              <a:buFont typeface="Arial"/>
              <a:buNone/>
            </a:pPr>
            <a:r>
              <a:rPr lang="en-US" sz="2400" b="1" dirty="0"/>
              <a:t>     </a:t>
            </a:r>
            <a:r>
              <a:rPr lang="en-US" sz="2000" b="1" dirty="0"/>
              <a:t>Increased number of collisions</a:t>
            </a:r>
            <a:endParaRPr sz="2000" b="1" i="0" u="none" strike="noStrike" cap="none" dirty="0">
              <a:solidFill>
                <a:srgbClr val="C82E32"/>
              </a:solidFill>
              <a:sym typeface="Arial"/>
            </a:endParaRPr>
          </a:p>
        </p:txBody>
      </p:sp>
      <p:sp>
        <p:nvSpPr>
          <p:cNvPr id="266" name="Google Shape;266;p39"/>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6"/>
          <p:cNvSpPr txBox="1">
            <a:spLocks noGrp="1"/>
          </p:cNvSpPr>
          <p:nvPr>
            <p:ph type="title"/>
          </p:nvPr>
        </p:nvSpPr>
        <p:spPr>
          <a:xfrm>
            <a:off x="685800" y="228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1"/>
                </a:solidFill>
              </a:rPr>
              <a:t>Please Remember!!!!</a:t>
            </a:r>
            <a:endParaRPr dirty="0">
              <a:solidFill>
                <a:schemeClr val="tx1"/>
              </a:solidFill>
            </a:endParaRPr>
          </a:p>
        </p:txBody>
      </p:sp>
      <p:sp>
        <p:nvSpPr>
          <p:cNvPr id="738" name="Google Shape;738;p86"/>
          <p:cNvSpPr txBox="1">
            <a:spLocks noGrp="1"/>
          </p:cNvSpPr>
          <p:nvPr>
            <p:ph type="body" idx="1"/>
          </p:nvPr>
        </p:nvSpPr>
        <p:spPr>
          <a:xfrm>
            <a:off x="260250" y="1981200"/>
            <a:ext cx="8695200" cy="41148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dirty="0">
                <a:solidFill>
                  <a:schemeClr val="tx1"/>
                </a:solidFill>
              </a:rPr>
              <a:t>YOU CAN ONLY USE THE COEFFICIENT METHOD TO DETERMINE THE RATE LAW OF ELEMENTARY STEPS. </a:t>
            </a:r>
            <a:endParaRPr dirty="0">
              <a:solidFill>
                <a:schemeClr val="tx1"/>
              </a:solidFill>
            </a:endParaRPr>
          </a:p>
          <a:p>
            <a:pPr marL="0" lvl="0" indent="0" algn="l" rtl="0">
              <a:spcBef>
                <a:spcPts val="640"/>
              </a:spcBef>
              <a:spcAft>
                <a:spcPts val="0"/>
              </a:spcAft>
              <a:buNone/>
            </a:pPr>
            <a:endParaRPr dirty="0">
              <a:solidFill>
                <a:schemeClr val="tx1"/>
              </a:solidFill>
            </a:endParaRPr>
          </a:p>
          <a:p>
            <a:pPr marL="457200" lvl="0" indent="-431800" algn="l" rtl="0">
              <a:spcBef>
                <a:spcPts val="640"/>
              </a:spcBef>
              <a:spcAft>
                <a:spcPts val="0"/>
              </a:spcAft>
              <a:buSzPts val="3200"/>
              <a:buChar char="•"/>
            </a:pPr>
            <a:r>
              <a:rPr lang="en-US" dirty="0">
                <a:solidFill>
                  <a:schemeClr val="tx1"/>
                </a:solidFill>
              </a:rPr>
              <a:t>YOU CANNOT USE THE COEFFICIENTS FROM THE COMPLEX EQUATION AND DO THE SAME THING.</a:t>
            </a:r>
            <a:endParaRPr dirty="0">
              <a:solidFill>
                <a:schemeClr val="tx1"/>
              </a:solidFill>
            </a:endParaRPr>
          </a:p>
        </p:txBody>
      </p:sp>
      <p:sp>
        <p:nvSpPr>
          <p:cNvPr id="739" name="Google Shape;739;p86"/>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50</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body" idx="2"/>
          </p:nvPr>
        </p:nvSpPr>
        <p:spPr>
          <a:xfrm>
            <a:off x="685800" y="4114800"/>
            <a:ext cx="7772400" cy="19812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273" name="Google Shape;273;p40" descr="View full lesson: http://ed.ted.com/lessons/how-to-speed-up-chemical-reactions-and-get-a-date&#10;&#10;The complex systems of high school dating and chemical reactions may have more in common than you think. Explore five rules for speeding up chemical reactions in the lab that might just land you a date to a dance!&#10;&#10;Lesson by Mark Paricio &amp; Aaron Sams, animation by Cognitive Media." title="How to speed up chemical reactions (and get a date) - Aaron Sams">
            <a:hlinkClick r:id="rId3"/>
          </p:cNvPr>
          <p:cNvPicPr preferRelativeResize="0"/>
          <p:nvPr/>
        </p:nvPicPr>
        <p:blipFill>
          <a:blip r:embed="rId4">
            <a:alphaModFix/>
          </a:blip>
          <a:stretch>
            <a:fillRect/>
          </a:stretch>
        </p:blipFill>
        <p:spPr>
          <a:xfrm>
            <a:off x="192375" y="264675"/>
            <a:ext cx="8522000" cy="6391450"/>
          </a:xfrm>
          <a:prstGeom prst="rect">
            <a:avLst/>
          </a:prstGeom>
          <a:noFill/>
          <a:ln>
            <a:noFill/>
          </a:ln>
        </p:spPr>
      </p:pic>
      <p:sp>
        <p:nvSpPr>
          <p:cNvPr id="274" name="Google Shape;274;p40"/>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p:nvPr/>
        </p:nvSpPr>
        <p:spPr>
          <a:xfrm>
            <a:off x="2255250" y="95575"/>
            <a:ext cx="4633500" cy="51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800" b="1" u="sng">
                <a:solidFill>
                  <a:srgbClr val="FF0000"/>
                </a:solidFill>
              </a:rPr>
              <a:t>12.1 Reaction Rates</a:t>
            </a:r>
            <a:endParaRPr b="1" u="sng">
              <a:solidFill>
                <a:srgbClr val="FF0000"/>
              </a:solidFill>
            </a:endParaRPr>
          </a:p>
        </p:txBody>
      </p:sp>
      <p:sp>
        <p:nvSpPr>
          <p:cNvPr id="287" name="Google Shape;287;p42"/>
          <p:cNvSpPr txBox="1"/>
          <p:nvPr/>
        </p:nvSpPr>
        <p:spPr>
          <a:xfrm>
            <a:off x="228600" y="2133600"/>
            <a:ext cx="8382000"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1" u="sng" dirty="0">
                <a:solidFill>
                  <a:srgbClr val="FF0000"/>
                </a:solidFill>
              </a:rPr>
              <a:t>Average r</a:t>
            </a:r>
            <a:r>
              <a:rPr lang="en-US" sz="2400" b="1" i="1" u="sng" dirty="0">
                <a:solidFill>
                  <a:srgbClr val="FF0000"/>
                </a:solidFill>
                <a:sym typeface="Arial"/>
              </a:rPr>
              <a:t>eaction rate</a:t>
            </a:r>
            <a:r>
              <a:rPr lang="en-US" sz="2400" b="0" i="0" u="none" dirty="0">
                <a:solidFill>
                  <a:schemeClr val="dk1"/>
                </a:solidFill>
                <a:latin typeface="Arial"/>
                <a:ea typeface="Arial"/>
                <a:cs typeface="Arial"/>
                <a:sym typeface="Arial"/>
              </a:rPr>
              <a:t> is the change in the concentration of a reactant or a product </a:t>
            </a:r>
            <a:r>
              <a:rPr lang="en-US" sz="2400" dirty="0">
                <a:solidFill>
                  <a:schemeClr val="dk1"/>
                </a:solidFill>
              </a:rPr>
              <a:t>over</a:t>
            </a:r>
            <a:r>
              <a:rPr lang="en-US" sz="2400" b="0" i="0" u="none" dirty="0">
                <a:solidFill>
                  <a:schemeClr val="dk1"/>
                </a:solidFill>
                <a:latin typeface="Arial"/>
                <a:ea typeface="Arial"/>
                <a:cs typeface="Arial"/>
                <a:sym typeface="Arial"/>
              </a:rPr>
              <a:t> time (</a:t>
            </a:r>
            <a:r>
              <a:rPr lang="en-US" sz="2400" b="0" i="1" u="none" dirty="0">
                <a:solidFill>
                  <a:schemeClr val="dk1"/>
                </a:solidFill>
                <a:latin typeface="Arial"/>
                <a:ea typeface="Arial"/>
                <a:cs typeface="Arial"/>
                <a:sym typeface="Arial"/>
              </a:rPr>
              <a:t>M</a:t>
            </a:r>
            <a:r>
              <a:rPr lang="en-US" sz="2400" b="0" i="0" u="none" dirty="0">
                <a:solidFill>
                  <a:schemeClr val="dk1"/>
                </a:solidFill>
                <a:latin typeface="Arial"/>
                <a:ea typeface="Arial"/>
                <a:cs typeface="Arial"/>
                <a:sym typeface="Arial"/>
              </a:rPr>
              <a:t>/s). </a:t>
            </a:r>
            <a:endParaRPr dirty="0"/>
          </a:p>
        </p:txBody>
      </p:sp>
      <p:grpSp>
        <p:nvGrpSpPr>
          <p:cNvPr id="288" name="Google Shape;288;p42"/>
          <p:cNvGrpSpPr/>
          <p:nvPr/>
        </p:nvGrpSpPr>
        <p:grpSpPr>
          <a:xfrm>
            <a:off x="1823837" y="3154351"/>
            <a:ext cx="3740188" cy="457200"/>
            <a:chOff x="3863975" y="3392487"/>
            <a:chExt cx="1431925" cy="457200"/>
          </a:xfrm>
        </p:grpSpPr>
        <p:sp>
          <p:nvSpPr>
            <p:cNvPr id="289" name="Google Shape;289;p42"/>
            <p:cNvSpPr txBox="1"/>
            <p:nvPr/>
          </p:nvSpPr>
          <p:spPr>
            <a:xfrm>
              <a:off x="3863975" y="3392487"/>
              <a:ext cx="1431925"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A          B</a:t>
              </a:r>
              <a:endParaRPr/>
            </a:p>
          </p:txBody>
        </p:sp>
        <p:cxnSp>
          <p:nvCxnSpPr>
            <p:cNvPr id="290" name="Google Shape;290;p42"/>
            <p:cNvCxnSpPr/>
            <p:nvPr/>
          </p:nvCxnSpPr>
          <p:spPr>
            <a:xfrm>
              <a:off x="4492452" y="3621087"/>
              <a:ext cx="148500" cy="0"/>
            </a:xfrm>
            <a:prstGeom prst="straightConnector1">
              <a:avLst/>
            </a:prstGeom>
            <a:noFill/>
            <a:ln w="28575" cap="flat" cmpd="sng">
              <a:solidFill>
                <a:schemeClr val="dk1"/>
              </a:solidFill>
              <a:prstDash val="solid"/>
              <a:miter lim="8000"/>
              <a:headEnd type="none" w="sm" len="sm"/>
              <a:tailEnd type="triangle" w="med" len="med"/>
            </a:ln>
          </p:spPr>
        </p:cxnSp>
      </p:grpSp>
      <p:grpSp>
        <p:nvGrpSpPr>
          <p:cNvPr id="291" name="Google Shape;291;p42"/>
          <p:cNvGrpSpPr/>
          <p:nvPr/>
        </p:nvGrpSpPr>
        <p:grpSpPr>
          <a:xfrm>
            <a:off x="990600" y="3810000"/>
            <a:ext cx="2079575" cy="879475"/>
            <a:chOff x="822325" y="5080000"/>
            <a:chExt cx="2079575" cy="879475"/>
          </a:xfrm>
        </p:grpSpPr>
        <p:sp>
          <p:nvSpPr>
            <p:cNvPr id="292" name="Google Shape;292;p42"/>
            <p:cNvSpPr txBox="1"/>
            <p:nvPr/>
          </p:nvSpPr>
          <p:spPr>
            <a:xfrm>
              <a:off x="822325" y="5297487"/>
              <a:ext cx="11572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rate = -</a:t>
              </a:r>
              <a:endParaRPr/>
            </a:p>
          </p:txBody>
        </p:sp>
        <p:grpSp>
          <p:nvGrpSpPr>
            <p:cNvPr id="293" name="Google Shape;293;p42"/>
            <p:cNvGrpSpPr/>
            <p:nvPr/>
          </p:nvGrpSpPr>
          <p:grpSpPr>
            <a:xfrm>
              <a:off x="1905000" y="5080000"/>
              <a:ext cx="996900" cy="879475"/>
              <a:chOff x="3260725" y="5216525"/>
              <a:chExt cx="996900" cy="879475"/>
            </a:xfrm>
          </p:grpSpPr>
          <p:sp>
            <p:nvSpPr>
              <p:cNvPr id="294" name="Google Shape;294;p42"/>
              <p:cNvSpPr txBox="1"/>
              <p:nvPr/>
            </p:nvSpPr>
            <p:spPr>
              <a:xfrm>
                <a:off x="3260725" y="5216525"/>
                <a:ext cx="9969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chemeClr val="dk1"/>
                    </a:solidFill>
                    <a:latin typeface="Noto Sans Symbols"/>
                    <a:ea typeface="Noto Sans Symbols"/>
                    <a:cs typeface="Noto Sans Symbols"/>
                    <a:sym typeface="Noto Sans Symbols"/>
                  </a:rPr>
                  <a:t>Δ</a:t>
                </a:r>
                <a:r>
                  <a:rPr lang="en-US" sz="2400" b="0" i="0" u="none">
                    <a:solidFill>
                      <a:schemeClr val="dk1"/>
                    </a:solidFill>
                    <a:latin typeface="Arial"/>
                    <a:ea typeface="Arial"/>
                    <a:cs typeface="Arial"/>
                    <a:sym typeface="Arial"/>
                  </a:rPr>
                  <a:t>[A]</a:t>
                </a:r>
                <a:endParaRPr/>
              </a:p>
            </p:txBody>
          </p:sp>
          <p:sp>
            <p:nvSpPr>
              <p:cNvPr id="295" name="Google Shape;295;p42"/>
              <p:cNvSpPr txBox="1"/>
              <p:nvPr/>
            </p:nvSpPr>
            <p:spPr>
              <a:xfrm>
                <a:off x="3403600" y="5638800"/>
                <a:ext cx="6969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chemeClr val="dk1"/>
                    </a:solidFill>
                    <a:latin typeface="Noto Sans Symbols"/>
                    <a:ea typeface="Noto Sans Symbols"/>
                    <a:cs typeface="Noto Sans Symbols"/>
                    <a:sym typeface="Noto Sans Symbols"/>
                  </a:rPr>
                  <a:t>Δ</a:t>
                </a:r>
                <a:r>
                  <a:rPr lang="en-US" sz="2400" b="0" i="1" u="none">
                    <a:solidFill>
                      <a:schemeClr val="dk1"/>
                    </a:solidFill>
                    <a:latin typeface="Arial"/>
                    <a:ea typeface="Arial"/>
                    <a:cs typeface="Arial"/>
                    <a:sym typeface="Arial"/>
                  </a:rPr>
                  <a:t>t</a:t>
                </a:r>
                <a:endParaRPr/>
              </a:p>
            </p:txBody>
          </p:sp>
          <p:cxnSp>
            <p:nvCxnSpPr>
              <p:cNvPr id="296" name="Google Shape;296;p42"/>
              <p:cNvCxnSpPr/>
              <p:nvPr/>
            </p:nvCxnSpPr>
            <p:spPr>
              <a:xfrm>
                <a:off x="3325812" y="5702300"/>
                <a:ext cx="609600" cy="0"/>
              </a:xfrm>
              <a:prstGeom prst="straightConnector1">
                <a:avLst/>
              </a:prstGeom>
              <a:noFill/>
              <a:ln w="28575" cap="flat" cmpd="sng">
                <a:solidFill>
                  <a:schemeClr val="dk1"/>
                </a:solidFill>
                <a:prstDash val="solid"/>
                <a:miter lim="8000"/>
                <a:headEnd type="none" w="sm" len="sm"/>
                <a:tailEnd type="none" w="sm" len="sm"/>
              </a:ln>
            </p:spPr>
          </p:cxnSp>
        </p:grpSp>
      </p:grpSp>
      <p:grpSp>
        <p:nvGrpSpPr>
          <p:cNvPr id="297" name="Google Shape;297;p42"/>
          <p:cNvGrpSpPr/>
          <p:nvPr/>
        </p:nvGrpSpPr>
        <p:grpSpPr>
          <a:xfrm>
            <a:off x="990591" y="4759325"/>
            <a:ext cx="2009359" cy="879475"/>
            <a:chOff x="990600" y="4759325"/>
            <a:chExt cx="1824037" cy="879475"/>
          </a:xfrm>
        </p:grpSpPr>
        <p:sp>
          <p:nvSpPr>
            <p:cNvPr id="298" name="Google Shape;298;p42"/>
            <p:cNvSpPr txBox="1"/>
            <p:nvPr/>
          </p:nvSpPr>
          <p:spPr>
            <a:xfrm>
              <a:off x="990600" y="4976812"/>
              <a:ext cx="10556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rate = </a:t>
              </a:r>
              <a:endParaRPr/>
            </a:p>
          </p:txBody>
        </p:sp>
        <p:grpSp>
          <p:nvGrpSpPr>
            <p:cNvPr id="299" name="Google Shape;299;p42"/>
            <p:cNvGrpSpPr/>
            <p:nvPr/>
          </p:nvGrpSpPr>
          <p:grpSpPr>
            <a:xfrm>
              <a:off x="2073275" y="4759325"/>
              <a:ext cx="741362" cy="879475"/>
              <a:chOff x="3260725" y="5216525"/>
              <a:chExt cx="741362" cy="879475"/>
            </a:xfrm>
          </p:grpSpPr>
          <p:sp>
            <p:nvSpPr>
              <p:cNvPr id="300" name="Google Shape;300;p42"/>
              <p:cNvSpPr txBox="1"/>
              <p:nvPr/>
            </p:nvSpPr>
            <p:spPr>
              <a:xfrm>
                <a:off x="3260725" y="5216525"/>
                <a:ext cx="7413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chemeClr val="dk1"/>
                    </a:solidFill>
                    <a:latin typeface="Noto Sans Symbols"/>
                    <a:ea typeface="Noto Sans Symbols"/>
                    <a:cs typeface="Noto Sans Symbols"/>
                    <a:sym typeface="Noto Sans Symbols"/>
                  </a:rPr>
                  <a:t>Δ</a:t>
                </a:r>
                <a:r>
                  <a:rPr lang="en-US" sz="2400" b="0" i="0" u="none">
                    <a:solidFill>
                      <a:schemeClr val="dk1"/>
                    </a:solidFill>
                    <a:latin typeface="Arial"/>
                    <a:ea typeface="Arial"/>
                    <a:cs typeface="Arial"/>
                    <a:sym typeface="Arial"/>
                  </a:rPr>
                  <a:t>[B]</a:t>
                </a:r>
                <a:endParaRPr/>
              </a:p>
            </p:txBody>
          </p:sp>
          <p:sp>
            <p:nvSpPr>
              <p:cNvPr id="301" name="Google Shape;301;p42"/>
              <p:cNvSpPr txBox="1"/>
              <p:nvPr/>
            </p:nvSpPr>
            <p:spPr>
              <a:xfrm>
                <a:off x="3403600" y="5638800"/>
                <a:ext cx="45402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chemeClr val="dk1"/>
                    </a:solidFill>
                    <a:latin typeface="Noto Sans Symbols"/>
                    <a:ea typeface="Noto Sans Symbols"/>
                    <a:cs typeface="Noto Sans Symbols"/>
                    <a:sym typeface="Noto Sans Symbols"/>
                  </a:rPr>
                  <a:t>Δ</a:t>
                </a:r>
                <a:r>
                  <a:rPr lang="en-US" sz="2400" b="0" i="1" u="none">
                    <a:solidFill>
                      <a:schemeClr val="dk1"/>
                    </a:solidFill>
                    <a:latin typeface="Arial"/>
                    <a:ea typeface="Arial"/>
                    <a:cs typeface="Arial"/>
                    <a:sym typeface="Arial"/>
                  </a:rPr>
                  <a:t>t</a:t>
                </a:r>
                <a:endParaRPr/>
              </a:p>
            </p:txBody>
          </p:sp>
          <p:cxnSp>
            <p:nvCxnSpPr>
              <p:cNvPr id="302" name="Google Shape;302;p42"/>
              <p:cNvCxnSpPr/>
              <p:nvPr/>
            </p:nvCxnSpPr>
            <p:spPr>
              <a:xfrm>
                <a:off x="3325812" y="5702300"/>
                <a:ext cx="609600" cy="0"/>
              </a:xfrm>
              <a:prstGeom prst="straightConnector1">
                <a:avLst/>
              </a:prstGeom>
              <a:noFill/>
              <a:ln w="28575" cap="flat" cmpd="sng">
                <a:solidFill>
                  <a:schemeClr val="dk1"/>
                </a:solidFill>
                <a:prstDash val="solid"/>
                <a:miter lim="8000"/>
                <a:headEnd type="none" w="sm" len="sm"/>
                <a:tailEnd type="none" w="sm" len="sm"/>
              </a:ln>
            </p:spPr>
          </p:cxnSp>
        </p:grpSp>
      </p:grpSp>
      <p:sp>
        <p:nvSpPr>
          <p:cNvPr id="303" name="Google Shape;303;p42"/>
          <p:cNvSpPr txBox="1"/>
          <p:nvPr/>
        </p:nvSpPr>
        <p:spPr>
          <a:xfrm>
            <a:off x="3281362" y="3886200"/>
            <a:ext cx="5630862"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rgbClr val="FF0000"/>
                </a:solidFill>
                <a:latin typeface="Noto Sans Symbols"/>
                <a:ea typeface="Noto Sans Symbols"/>
                <a:cs typeface="Noto Sans Symbols"/>
                <a:sym typeface="Noto Sans Symbols"/>
              </a:rPr>
              <a:t>Δ</a:t>
            </a:r>
            <a:r>
              <a:rPr lang="en-US" sz="2400" b="0" i="0" u="none">
                <a:solidFill>
                  <a:srgbClr val="FF0000"/>
                </a:solidFill>
                <a:latin typeface="Arial"/>
                <a:ea typeface="Arial"/>
                <a:cs typeface="Arial"/>
                <a:sym typeface="Arial"/>
              </a:rPr>
              <a:t>[A]</a:t>
            </a:r>
            <a:r>
              <a:rPr lang="en-US" sz="2400" b="0" i="0" u="none">
                <a:solidFill>
                  <a:schemeClr val="dk1"/>
                </a:solidFill>
                <a:latin typeface="Arial"/>
                <a:ea typeface="Arial"/>
                <a:cs typeface="Arial"/>
                <a:sym typeface="Arial"/>
              </a:rPr>
              <a:t> = change in concentration of A ove</a:t>
            </a:r>
            <a:r>
              <a:rPr lang="en-US" sz="2400">
                <a:solidFill>
                  <a:schemeClr val="dk1"/>
                </a:solidFill>
              </a:rPr>
              <a:t>r </a:t>
            </a:r>
            <a:r>
              <a:rPr lang="en-US" sz="2400" b="0" i="0" u="none">
                <a:solidFill>
                  <a:schemeClr val="dk1"/>
                </a:solidFill>
                <a:latin typeface="Arial"/>
                <a:ea typeface="Arial"/>
                <a:cs typeface="Arial"/>
                <a:sym typeface="Arial"/>
              </a:rPr>
              <a:t>time period </a:t>
            </a:r>
            <a:r>
              <a:rPr lang="en-US" sz="2400" b="0" i="0" u="none">
                <a:solidFill>
                  <a:schemeClr val="dk1"/>
                </a:solidFill>
                <a:latin typeface="Noto Sans Symbols"/>
                <a:ea typeface="Noto Sans Symbols"/>
                <a:cs typeface="Noto Sans Symbols"/>
                <a:sym typeface="Noto Sans Symbols"/>
              </a:rPr>
              <a:t>Δ</a:t>
            </a:r>
            <a:r>
              <a:rPr lang="en-US" sz="2400" b="0" i="1" u="none">
                <a:solidFill>
                  <a:schemeClr val="dk1"/>
                </a:solidFill>
                <a:latin typeface="Arial"/>
                <a:ea typeface="Arial"/>
                <a:cs typeface="Arial"/>
                <a:sym typeface="Arial"/>
              </a:rPr>
              <a:t>t</a:t>
            </a:r>
            <a:endParaRPr/>
          </a:p>
        </p:txBody>
      </p:sp>
      <p:sp>
        <p:nvSpPr>
          <p:cNvPr id="304" name="Google Shape;304;p42"/>
          <p:cNvSpPr txBox="1"/>
          <p:nvPr/>
        </p:nvSpPr>
        <p:spPr>
          <a:xfrm>
            <a:off x="3276600" y="4816475"/>
            <a:ext cx="5630862"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Noto Sans Symbols"/>
              <a:buNone/>
            </a:pPr>
            <a:r>
              <a:rPr lang="en-US" sz="2400" b="0" i="0" u="none">
                <a:solidFill>
                  <a:srgbClr val="FF0000"/>
                </a:solidFill>
                <a:latin typeface="Noto Sans Symbols"/>
                <a:ea typeface="Noto Sans Symbols"/>
                <a:cs typeface="Noto Sans Symbols"/>
                <a:sym typeface="Noto Sans Symbols"/>
              </a:rPr>
              <a:t>Δ</a:t>
            </a:r>
            <a:r>
              <a:rPr lang="en-US" sz="2400" b="0" i="0" u="none">
                <a:solidFill>
                  <a:srgbClr val="FF0000"/>
                </a:solidFill>
                <a:latin typeface="Arial"/>
                <a:ea typeface="Arial"/>
                <a:cs typeface="Arial"/>
                <a:sym typeface="Arial"/>
              </a:rPr>
              <a:t>[B]</a:t>
            </a:r>
            <a:r>
              <a:rPr lang="en-US" sz="2400" b="0" i="0" u="none">
                <a:solidFill>
                  <a:schemeClr val="dk1"/>
                </a:solidFill>
                <a:latin typeface="Arial"/>
                <a:ea typeface="Arial"/>
                <a:cs typeface="Arial"/>
                <a:sym typeface="Arial"/>
              </a:rPr>
              <a:t> = change in concentration of B over time period </a:t>
            </a:r>
            <a:r>
              <a:rPr lang="en-US" sz="2400" b="0" i="0" u="none">
                <a:solidFill>
                  <a:schemeClr val="dk1"/>
                </a:solidFill>
                <a:latin typeface="Noto Sans Symbols"/>
                <a:ea typeface="Noto Sans Symbols"/>
                <a:cs typeface="Noto Sans Symbols"/>
                <a:sym typeface="Noto Sans Symbols"/>
              </a:rPr>
              <a:t>Δ</a:t>
            </a:r>
            <a:r>
              <a:rPr lang="en-US" sz="2400" b="0" i="1" u="none">
                <a:solidFill>
                  <a:schemeClr val="dk1"/>
                </a:solidFill>
                <a:latin typeface="Arial"/>
                <a:ea typeface="Arial"/>
                <a:cs typeface="Arial"/>
                <a:sym typeface="Arial"/>
              </a:rPr>
              <a:t>t</a:t>
            </a:r>
            <a:endParaRPr/>
          </a:p>
        </p:txBody>
      </p:sp>
      <p:sp>
        <p:nvSpPr>
          <p:cNvPr id="305" name="Google Shape;305;p42"/>
          <p:cNvSpPr txBox="1"/>
          <p:nvPr/>
        </p:nvSpPr>
        <p:spPr>
          <a:xfrm>
            <a:off x="3276600" y="5791200"/>
            <a:ext cx="590867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Because [A] decreases with time, </a:t>
            </a:r>
            <a:r>
              <a:rPr lang="en-US" sz="2000" b="0" i="0" u="none">
                <a:solidFill>
                  <a:srgbClr val="FF0000"/>
                </a:solidFill>
                <a:latin typeface="Noto Sans Symbols"/>
                <a:ea typeface="Noto Sans Symbols"/>
                <a:cs typeface="Noto Sans Symbols"/>
                <a:sym typeface="Noto Sans Symbols"/>
              </a:rPr>
              <a:t>Δ</a:t>
            </a:r>
            <a:r>
              <a:rPr lang="en-US" sz="2000" b="0" i="0" u="none">
                <a:solidFill>
                  <a:srgbClr val="FF0000"/>
                </a:solidFill>
                <a:latin typeface="Arial"/>
                <a:ea typeface="Arial"/>
                <a:cs typeface="Arial"/>
                <a:sym typeface="Arial"/>
              </a:rPr>
              <a:t>[A] is negative</a:t>
            </a:r>
            <a:r>
              <a:rPr lang="en-US" sz="2000" b="0" i="0" u="none">
                <a:solidFill>
                  <a:schemeClr val="dk1"/>
                </a:solidFill>
                <a:latin typeface="Arial"/>
                <a:ea typeface="Arial"/>
                <a:cs typeface="Arial"/>
                <a:sym typeface="Arial"/>
              </a:rPr>
              <a:t>.</a:t>
            </a:r>
            <a:r>
              <a:rPr lang="en-US" sz="2400" b="0" i="0" u="none">
                <a:solidFill>
                  <a:schemeClr val="dk1"/>
                </a:solidFill>
                <a:latin typeface="Arial"/>
                <a:ea typeface="Arial"/>
                <a:cs typeface="Arial"/>
                <a:sym typeface="Arial"/>
              </a:rPr>
              <a:t> </a:t>
            </a:r>
            <a:endParaRPr/>
          </a:p>
        </p:txBody>
      </p:sp>
      <p:sp>
        <p:nvSpPr>
          <p:cNvPr id="306" name="Google Shape;306;p42"/>
          <p:cNvSpPr/>
          <p:nvPr/>
        </p:nvSpPr>
        <p:spPr>
          <a:xfrm>
            <a:off x="1790700" y="4089400"/>
            <a:ext cx="381000" cy="381000"/>
          </a:xfrm>
          <a:prstGeom prst="ellipse">
            <a:avLst/>
          </a:prstGeom>
          <a:noFill/>
          <a:ln w="2857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7" name="Google Shape;307;p42"/>
          <p:cNvSpPr txBox="1"/>
          <p:nvPr/>
        </p:nvSpPr>
        <p:spPr>
          <a:xfrm>
            <a:off x="462700" y="614575"/>
            <a:ext cx="7754400" cy="1282500"/>
          </a:xfrm>
          <a:prstGeom prst="rect">
            <a:avLst/>
          </a:prstGeom>
          <a:noFill/>
          <a:ln>
            <a:noFill/>
          </a:ln>
        </p:spPr>
        <p:txBody>
          <a:bodyPr spcFirstLastPara="1" wrap="square" lIns="91425" tIns="91425" rIns="91425" bIns="91425" anchor="t" anchorCtr="0">
            <a:noAutofit/>
          </a:bodyPr>
          <a:lstStyle/>
          <a:p>
            <a:pPr marL="742950" lvl="1" indent="-285750" algn="ctr" rtl="0">
              <a:spcBef>
                <a:spcPts val="1200"/>
              </a:spcBef>
              <a:spcAft>
                <a:spcPts val="0"/>
              </a:spcAft>
              <a:buClr>
                <a:schemeClr val="dk1"/>
              </a:buClr>
              <a:buFont typeface="Times New Roman"/>
              <a:buNone/>
            </a:pPr>
            <a:r>
              <a:rPr lang="en-US" sz="2800">
                <a:solidFill>
                  <a:schemeClr val="dk1"/>
                </a:solidFill>
                <a:latin typeface="Times New Roman"/>
                <a:ea typeface="Times New Roman"/>
                <a:cs typeface="Times New Roman"/>
                <a:sym typeface="Times New Roman"/>
              </a:rPr>
              <a:t>Most Common Units…</a:t>
            </a:r>
            <a:r>
              <a:rPr lang="en-US" sz="2800">
                <a:solidFill>
                  <a:srgbClr val="003399"/>
                </a:solidFill>
                <a:latin typeface="Times New Roman"/>
                <a:ea typeface="Times New Roman"/>
                <a:cs typeface="Times New Roman"/>
                <a:sym typeface="Times New Roman"/>
              </a:rPr>
              <a:t> Rate = M/s</a:t>
            </a:r>
            <a:endParaRPr sz="1800">
              <a:solidFill>
                <a:srgbClr val="003399"/>
              </a:solidFill>
              <a:latin typeface="Times New Roman"/>
              <a:ea typeface="Times New Roman"/>
              <a:cs typeface="Times New Roman"/>
              <a:sym typeface="Times New Roman"/>
            </a:endParaRPr>
          </a:p>
          <a:p>
            <a:pPr marL="742950" lvl="1" indent="-285750" algn="ctr" rtl="0">
              <a:spcBef>
                <a:spcPts val="1200"/>
              </a:spcBef>
              <a:spcAft>
                <a:spcPts val="0"/>
              </a:spcAft>
              <a:buClr>
                <a:schemeClr val="dk1"/>
              </a:buClr>
              <a:buFont typeface="Times New Roman"/>
              <a:buNone/>
            </a:pPr>
            <a:r>
              <a:rPr lang="en-US" sz="2400">
                <a:solidFill>
                  <a:schemeClr val="dk1"/>
                </a:solidFill>
                <a:latin typeface="Times New Roman"/>
                <a:ea typeface="Times New Roman"/>
                <a:cs typeface="Times New Roman"/>
                <a:sym typeface="Times New Roman"/>
              </a:rPr>
              <a:t>(Remember…Molarity (M) = moles/Liter)</a:t>
            </a:r>
            <a:endParaRPr>
              <a:solidFill>
                <a:schemeClr val="dk1"/>
              </a:solidFill>
            </a:endParaRPr>
          </a:p>
          <a:p>
            <a:pPr marL="0" lvl="0" indent="0" algn="l" rtl="0">
              <a:spcBef>
                <a:spcPts val="0"/>
              </a:spcBef>
              <a:spcAft>
                <a:spcPts val="0"/>
              </a:spcAft>
              <a:buNone/>
            </a:pPr>
            <a:endParaRPr/>
          </a:p>
        </p:txBody>
      </p:sp>
      <p:sp>
        <p:nvSpPr>
          <p:cNvPr id="308" name="Google Shape;308;p42"/>
          <p:cNvSpPr txBox="1">
            <a:spLocks noGrp="1"/>
          </p:cNvSpPr>
          <p:nvPr>
            <p:ph type="sldNum" idx="12"/>
          </p:nvPr>
        </p:nvSpPr>
        <p:spPr>
          <a:xfrm>
            <a:off x="7694585" y="160058"/>
            <a:ext cx="1045029" cy="320525"/>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0" y="228600"/>
            <a:ext cx="9144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3000" b="1" i="0" u="sng" strike="noStrike" cap="none">
                <a:solidFill>
                  <a:srgbClr val="FF0000"/>
                </a:solidFill>
                <a:latin typeface="Arial"/>
                <a:ea typeface="Arial"/>
                <a:cs typeface="Arial"/>
                <a:sym typeface="Arial"/>
              </a:rPr>
              <a:t>Reaction Rates and Stoichiometry </a:t>
            </a:r>
            <a:endParaRPr sz="3000" b="1" u="sng">
              <a:solidFill>
                <a:srgbClr val="FF0000"/>
              </a:solidFill>
            </a:endParaRPr>
          </a:p>
        </p:txBody>
      </p:sp>
      <p:sp>
        <p:nvSpPr>
          <p:cNvPr id="315" name="Google Shape;315;p43"/>
          <p:cNvSpPr txBox="1">
            <a:spLocks noGrp="1"/>
          </p:cNvSpPr>
          <p:nvPr>
            <p:ph type="body" idx="1"/>
          </p:nvPr>
        </p:nvSpPr>
        <p:spPr>
          <a:xfrm>
            <a:off x="214000" y="1981200"/>
            <a:ext cx="78057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Arial"/>
                <a:ea typeface="Arial"/>
                <a:cs typeface="Arial"/>
                <a:sym typeface="Arial"/>
              </a:rPr>
              <a:t>In this reaction, the ratio of </a:t>
            </a:r>
            <a:r>
              <a:rPr lang="en-US" sz="2400" b="0" i="0" u="none" strike="noStrike" cap="none">
                <a:solidFill>
                  <a:srgbClr val="434343"/>
                </a:solidFill>
                <a:latin typeface="Arial"/>
                <a:ea typeface="Arial"/>
                <a:cs typeface="Arial"/>
                <a:sym typeface="Arial"/>
              </a:rPr>
              <a:t>C</a:t>
            </a:r>
            <a:r>
              <a:rPr lang="en-US" sz="2400" b="0" i="0" u="none" strike="noStrike" cap="none" baseline="-25000">
                <a:solidFill>
                  <a:srgbClr val="434343"/>
                </a:solidFill>
                <a:latin typeface="Arial"/>
                <a:ea typeface="Arial"/>
                <a:cs typeface="Arial"/>
                <a:sym typeface="Arial"/>
              </a:rPr>
              <a:t>4</a:t>
            </a:r>
            <a:r>
              <a:rPr lang="en-US" sz="2400" b="0" i="0" u="none" strike="noStrike" cap="none">
                <a:solidFill>
                  <a:srgbClr val="434343"/>
                </a:solidFill>
                <a:latin typeface="Arial"/>
                <a:ea typeface="Arial"/>
                <a:cs typeface="Arial"/>
                <a:sym typeface="Arial"/>
              </a:rPr>
              <a:t>H</a:t>
            </a:r>
            <a:r>
              <a:rPr lang="en-US" sz="2400" b="0" i="0" u="none" strike="noStrike" cap="none" baseline="-25000">
                <a:solidFill>
                  <a:srgbClr val="434343"/>
                </a:solidFill>
                <a:latin typeface="Arial"/>
                <a:ea typeface="Arial"/>
                <a:cs typeface="Arial"/>
                <a:sym typeface="Arial"/>
              </a:rPr>
              <a:t>9</a:t>
            </a:r>
            <a:r>
              <a:rPr lang="en-US" sz="2400" b="0" i="0" u="none" strike="noStrike" cap="none">
                <a:solidFill>
                  <a:srgbClr val="434343"/>
                </a:solidFill>
                <a:latin typeface="Arial"/>
                <a:ea typeface="Arial"/>
                <a:cs typeface="Arial"/>
                <a:sym typeface="Arial"/>
              </a:rPr>
              <a:t>Cl</a:t>
            </a:r>
            <a:r>
              <a:rPr lang="en-US" sz="2400" b="0" i="0" u="none" strike="noStrike" cap="none">
                <a:solidFill>
                  <a:srgbClr val="FF0000"/>
                </a:solidFill>
                <a:latin typeface="Arial"/>
                <a:ea typeface="Arial"/>
                <a:cs typeface="Arial"/>
                <a:sym typeface="Arial"/>
              </a:rPr>
              <a:t> to </a:t>
            </a:r>
            <a:r>
              <a:rPr lang="en-US" sz="2400" b="0" i="0" u="none" strike="noStrike" cap="none">
                <a:solidFill>
                  <a:srgbClr val="000000"/>
                </a:solidFill>
                <a:latin typeface="Arial"/>
                <a:ea typeface="Arial"/>
                <a:cs typeface="Arial"/>
                <a:sym typeface="Arial"/>
              </a:rPr>
              <a:t>C</a:t>
            </a:r>
            <a:r>
              <a:rPr lang="en-US" sz="2400" b="0" i="0" u="none" strike="noStrike" cap="none" baseline="-25000">
                <a:solidFill>
                  <a:srgbClr val="000000"/>
                </a:solidFill>
                <a:latin typeface="Arial"/>
                <a:ea typeface="Arial"/>
                <a:cs typeface="Arial"/>
                <a:sym typeface="Arial"/>
              </a:rPr>
              <a:t>4</a:t>
            </a:r>
            <a:r>
              <a:rPr lang="en-US" sz="2400" b="0" i="0" u="none" strike="noStrike" cap="none">
                <a:solidFill>
                  <a:srgbClr val="000000"/>
                </a:solidFill>
                <a:latin typeface="Arial"/>
                <a:ea typeface="Arial"/>
                <a:cs typeface="Arial"/>
                <a:sym typeface="Arial"/>
              </a:rPr>
              <a:t>H</a:t>
            </a:r>
            <a:r>
              <a:rPr lang="en-US" sz="2400" b="0" i="0" u="none" strike="noStrike" cap="none" baseline="-25000">
                <a:solidFill>
                  <a:srgbClr val="000000"/>
                </a:solidFill>
                <a:latin typeface="Arial"/>
                <a:ea typeface="Arial"/>
                <a:cs typeface="Arial"/>
                <a:sym typeface="Arial"/>
              </a:rPr>
              <a:t>9</a:t>
            </a:r>
            <a:r>
              <a:rPr lang="en-US" sz="2400" b="0" i="0" u="none" strike="noStrike" cap="none">
                <a:solidFill>
                  <a:srgbClr val="000000"/>
                </a:solidFill>
                <a:latin typeface="Arial"/>
                <a:ea typeface="Arial"/>
                <a:cs typeface="Arial"/>
                <a:sym typeface="Arial"/>
              </a:rPr>
              <a:t>OH</a:t>
            </a:r>
            <a:r>
              <a:rPr lang="en-US" sz="2400" b="0" i="0" u="none" strike="noStrike" cap="none">
                <a:solidFill>
                  <a:srgbClr val="FF0000"/>
                </a:solidFill>
                <a:latin typeface="Arial"/>
                <a:ea typeface="Arial"/>
                <a:cs typeface="Arial"/>
                <a:sym typeface="Arial"/>
              </a:rPr>
              <a:t> is </a:t>
            </a:r>
            <a:r>
              <a:rPr lang="en-US" sz="2400" b="0" i="0" u="none" strike="noStrike" cap="none">
                <a:solidFill>
                  <a:srgbClr val="000000"/>
                </a:solidFill>
                <a:latin typeface="Arial"/>
                <a:ea typeface="Arial"/>
                <a:cs typeface="Arial"/>
                <a:sym typeface="Arial"/>
              </a:rPr>
              <a:t>1:1</a:t>
            </a:r>
            <a:endParaRPr sz="2400">
              <a:solidFill>
                <a:srgbClr val="FF0000"/>
              </a:solidFill>
            </a:endParaRPr>
          </a:p>
          <a:p>
            <a:pPr marL="0" marR="0" lvl="0" indent="0" algn="l" rtl="0">
              <a:lnSpc>
                <a:spcPct val="100000"/>
              </a:lnSpc>
              <a:spcBef>
                <a:spcPts val="0"/>
              </a:spcBef>
              <a:spcAft>
                <a:spcPts val="0"/>
              </a:spcAft>
              <a:buNone/>
            </a:pPr>
            <a:endParaRPr sz="2400"/>
          </a:p>
          <a:p>
            <a:pPr marL="342900" marR="0" lvl="0" indent="-342900" algn="l" rtl="0">
              <a:lnSpc>
                <a:spcPct val="100000"/>
              </a:lnSpc>
              <a:spcBef>
                <a:spcPts val="480"/>
              </a:spcBef>
              <a:spcAft>
                <a:spcPts val="0"/>
              </a:spcAft>
              <a:buClr>
                <a:srgbClr val="FF0000"/>
              </a:buClr>
              <a:buSzPts val="2400"/>
              <a:buFont typeface="Arial"/>
              <a:buChar char="•"/>
            </a:pPr>
            <a:r>
              <a:rPr lang="en-US" sz="2400" b="0" i="0" u="none" strike="noStrike" cap="none">
                <a:solidFill>
                  <a:srgbClr val="FF0000"/>
                </a:solidFill>
                <a:latin typeface="Arial"/>
                <a:ea typeface="Arial"/>
                <a:cs typeface="Arial"/>
                <a:sym typeface="Arial"/>
              </a:rPr>
              <a:t>Thus, the      </a:t>
            </a:r>
            <a:r>
              <a:rPr lang="en-US" sz="2400" b="0" i="0" u="sng" strike="noStrike" cap="none">
                <a:solidFill>
                  <a:srgbClr val="000000"/>
                </a:solidFill>
                <a:latin typeface="Arial"/>
                <a:ea typeface="Arial"/>
                <a:cs typeface="Arial"/>
                <a:sym typeface="Arial"/>
              </a:rPr>
              <a:t>rate of </a:t>
            </a:r>
            <a:r>
              <a:rPr lang="en-US" sz="2400" b="0" i="1" u="sng" strike="noStrike" cap="none">
                <a:solidFill>
                  <a:srgbClr val="000000"/>
                </a:solidFill>
                <a:latin typeface="Arial"/>
                <a:ea typeface="Arial"/>
                <a:cs typeface="Arial"/>
                <a:sym typeface="Arial"/>
              </a:rPr>
              <a:t>disappearance</a:t>
            </a:r>
            <a:r>
              <a:rPr lang="en-US" sz="2400" b="0" i="0" u="none" strike="noStrike" cap="none">
                <a:solidFill>
                  <a:srgbClr val="FF0000"/>
                </a:solidFill>
                <a:latin typeface="Arial"/>
                <a:ea typeface="Arial"/>
                <a:cs typeface="Arial"/>
                <a:sym typeface="Arial"/>
              </a:rPr>
              <a:t> of C</a:t>
            </a:r>
            <a:r>
              <a:rPr lang="en-US" sz="2400" b="0" i="0" u="none" strike="noStrike" cap="none" baseline="-25000">
                <a:solidFill>
                  <a:srgbClr val="FF0000"/>
                </a:solidFill>
                <a:latin typeface="Arial"/>
                <a:ea typeface="Arial"/>
                <a:cs typeface="Arial"/>
                <a:sym typeface="Arial"/>
              </a:rPr>
              <a:t>4</a:t>
            </a:r>
            <a:r>
              <a:rPr lang="en-US" sz="2400" b="0" i="0" u="none" strike="noStrike" cap="none">
                <a:solidFill>
                  <a:srgbClr val="FF0000"/>
                </a:solidFill>
                <a:latin typeface="Arial"/>
                <a:ea typeface="Arial"/>
                <a:cs typeface="Arial"/>
                <a:sym typeface="Arial"/>
              </a:rPr>
              <a:t>H</a:t>
            </a:r>
            <a:r>
              <a:rPr lang="en-US" sz="2400" b="0" i="0" u="none" strike="noStrike" cap="none" baseline="-25000">
                <a:solidFill>
                  <a:srgbClr val="FF0000"/>
                </a:solidFill>
                <a:latin typeface="Arial"/>
                <a:ea typeface="Arial"/>
                <a:cs typeface="Arial"/>
                <a:sym typeface="Arial"/>
              </a:rPr>
              <a:t>9</a:t>
            </a:r>
            <a:r>
              <a:rPr lang="en-US" sz="2400" b="0" i="0" u="none" strike="noStrike" cap="none">
                <a:solidFill>
                  <a:srgbClr val="FF0000"/>
                </a:solidFill>
                <a:latin typeface="Arial"/>
                <a:ea typeface="Arial"/>
                <a:cs typeface="Arial"/>
                <a:sym typeface="Arial"/>
              </a:rPr>
              <a:t>Cl is the same as the </a:t>
            </a:r>
            <a:r>
              <a:rPr lang="en-US" sz="2400" b="0" i="0" u="sng" strike="noStrike" cap="none">
                <a:solidFill>
                  <a:srgbClr val="000000"/>
                </a:solidFill>
                <a:latin typeface="Arial"/>
                <a:ea typeface="Arial"/>
                <a:cs typeface="Arial"/>
                <a:sym typeface="Arial"/>
              </a:rPr>
              <a:t>rate of </a:t>
            </a:r>
            <a:r>
              <a:rPr lang="en-US" sz="2400" b="0" i="1" u="sng" strike="noStrike" cap="none">
                <a:solidFill>
                  <a:srgbClr val="000000"/>
                </a:solidFill>
                <a:latin typeface="Arial"/>
                <a:ea typeface="Arial"/>
                <a:cs typeface="Arial"/>
                <a:sym typeface="Arial"/>
              </a:rPr>
              <a:t>appearance</a:t>
            </a:r>
            <a:r>
              <a:rPr lang="en-US" sz="2400" b="0" i="0" u="none" strike="noStrike" cap="none">
                <a:solidFill>
                  <a:srgbClr val="FF0000"/>
                </a:solidFill>
                <a:latin typeface="Arial"/>
                <a:ea typeface="Arial"/>
                <a:cs typeface="Arial"/>
                <a:sym typeface="Arial"/>
              </a:rPr>
              <a:t> of C</a:t>
            </a:r>
            <a:r>
              <a:rPr lang="en-US" sz="2400" b="0" i="0" u="none" strike="noStrike" cap="none" baseline="-25000">
                <a:solidFill>
                  <a:srgbClr val="FF0000"/>
                </a:solidFill>
                <a:latin typeface="Arial"/>
                <a:ea typeface="Arial"/>
                <a:cs typeface="Arial"/>
                <a:sym typeface="Arial"/>
              </a:rPr>
              <a:t>4</a:t>
            </a:r>
            <a:r>
              <a:rPr lang="en-US" sz="2400" b="0" i="0" u="none" strike="noStrike" cap="none">
                <a:solidFill>
                  <a:srgbClr val="FF0000"/>
                </a:solidFill>
                <a:latin typeface="Arial"/>
                <a:ea typeface="Arial"/>
                <a:cs typeface="Arial"/>
                <a:sym typeface="Arial"/>
              </a:rPr>
              <a:t>H</a:t>
            </a:r>
            <a:r>
              <a:rPr lang="en-US" sz="2400" b="0" i="0" u="none" strike="noStrike" cap="none" baseline="-25000">
                <a:solidFill>
                  <a:srgbClr val="FF0000"/>
                </a:solidFill>
                <a:latin typeface="Arial"/>
                <a:ea typeface="Arial"/>
                <a:cs typeface="Arial"/>
                <a:sym typeface="Arial"/>
              </a:rPr>
              <a:t>9</a:t>
            </a:r>
            <a:r>
              <a:rPr lang="en-US" sz="2400" b="0" i="0" u="none" strike="noStrike" cap="none">
                <a:solidFill>
                  <a:srgbClr val="FF0000"/>
                </a:solidFill>
                <a:latin typeface="Arial"/>
                <a:ea typeface="Arial"/>
                <a:cs typeface="Arial"/>
                <a:sym typeface="Arial"/>
              </a:rPr>
              <a:t>OH</a:t>
            </a:r>
            <a:endParaRPr>
              <a:solidFill>
                <a:srgbClr val="FF0000"/>
              </a:solidFill>
            </a:endParaRPr>
          </a:p>
        </p:txBody>
      </p:sp>
      <p:sp>
        <p:nvSpPr>
          <p:cNvPr id="316" name="Google Shape;316;p43"/>
          <p:cNvSpPr txBox="1"/>
          <p:nvPr/>
        </p:nvSpPr>
        <p:spPr>
          <a:xfrm>
            <a:off x="990600" y="1295400"/>
            <a:ext cx="71437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97D"/>
              </a:buClr>
              <a:buFont typeface="Arial"/>
              <a:buNone/>
            </a:pPr>
            <a:r>
              <a:rPr lang="en-US" sz="2400" b="1" i="0" u="none">
                <a:latin typeface="Arial"/>
                <a:ea typeface="Arial"/>
                <a:cs typeface="Arial"/>
                <a:sym typeface="Arial"/>
              </a:rPr>
              <a:t>C</a:t>
            </a:r>
            <a:r>
              <a:rPr lang="en-US" sz="2400" b="1" i="0" u="none" baseline="-25000">
                <a:latin typeface="Arial"/>
                <a:ea typeface="Arial"/>
                <a:cs typeface="Arial"/>
                <a:sym typeface="Arial"/>
              </a:rPr>
              <a:t>4</a:t>
            </a:r>
            <a:r>
              <a:rPr lang="en-US" sz="2400" b="1" i="0" u="none">
                <a:latin typeface="Arial"/>
                <a:ea typeface="Arial"/>
                <a:cs typeface="Arial"/>
                <a:sym typeface="Arial"/>
              </a:rPr>
              <a:t>H</a:t>
            </a:r>
            <a:r>
              <a:rPr lang="en-US" sz="2400" b="1" i="0" u="none" baseline="-25000">
                <a:latin typeface="Arial"/>
                <a:ea typeface="Arial"/>
                <a:cs typeface="Arial"/>
                <a:sym typeface="Arial"/>
              </a:rPr>
              <a:t>9</a:t>
            </a:r>
            <a:r>
              <a:rPr lang="en-US" sz="2400" b="1" i="0" u="none">
                <a:latin typeface="Arial"/>
                <a:ea typeface="Arial"/>
                <a:cs typeface="Arial"/>
                <a:sym typeface="Arial"/>
              </a:rPr>
              <a:t>Cl</a:t>
            </a:r>
            <a:r>
              <a:rPr lang="en-US" sz="2000" b="1" i="0" u="none">
                <a:latin typeface="Arial"/>
                <a:ea typeface="Arial"/>
                <a:cs typeface="Arial"/>
                <a:sym typeface="Arial"/>
              </a:rPr>
              <a:t>(</a:t>
            </a:r>
            <a:r>
              <a:rPr lang="en-US" sz="2000" b="1" i="1" u="none">
                <a:latin typeface="Arial"/>
                <a:ea typeface="Arial"/>
                <a:cs typeface="Arial"/>
                <a:sym typeface="Arial"/>
              </a:rPr>
              <a:t>aq</a:t>
            </a:r>
            <a:r>
              <a:rPr lang="en-US" sz="2000" b="1" i="0" u="none">
                <a:latin typeface="Arial"/>
                <a:ea typeface="Arial"/>
                <a:cs typeface="Arial"/>
                <a:sym typeface="Arial"/>
              </a:rPr>
              <a:t>)</a:t>
            </a:r>
            <a:r>
              <a:rPr lang="en-US" sz="2400" b="1" i="0" u="none">
                <a:solidFill>
                  <a:srgbClr val="C82E32"/>
                </a:solidFill>
                <a:latin typeface="Arial"/>
                <a:ea typeface="Arial"/>
                <a:cs typeface="Arial"/>
                <a:sym typeface="Arial"/>
              </a:rPr>
              <a:t> + H</a:t>
            </a:r>
            <a:r>
              <a:rPr lang="en-US" sz="2400" b="1" i="0" u="none" baseline="-25000">
                <a:solidFill>
                  <a:srgbClr val="C82E32"/>
                </a:solidFill>
                <a:latin typeface="Arial"/>
                <a:ea typeface="Arial"/>
                <a:cs typeface="Arial"/>
                <a:sym typeface="Arial"/>
              </a:rPr>
              <a:t>2</a:t>
            </a:r>
            <a:r>
              <a:rPr lang="en-US" sz="2400" b="1" i="0" u="none">
                <a:solidFill>
                  <a:srgbClr val="C82E32"/>
                </a:solidFill>
                <a:latin typeface="Arial"/>
                <a:ea typeface="Arial"/>
                <a:cs typeface="Arial"/>
                <a:sym typeface="Arial"/>
              </a:rPr>
              <a:t>O</a:t>
            </a:r>
            <a:r>
              <a:rPr lang="en-US" sz="2000" b="1" i="0" u="none">
                <a:solidFill>
                  <a:srgbClr val="C82E32"/>
                </a:solidFill>
                <a:latin typeface="Arial"/>
                <a:ea typeface="Arial"/>
                <a:cs typeface="Arial"/>
                <a:sym typeface="Arial"/>
              </a:rPr>
              <a:t>(</a:t>
            </a:r>
            <a:r>
              <a:rPr lang="en-US" sz="2000" b="1" i="1" u="none">
                <a:solidFill>
                  <a:srgbClr val="C82E32"/>
                </a:solidFill>
                <a:latin typeface="Arial"/>
                <a:ea typeface="Arial"/>
                <a:cs typeface="Arial"/>
                <a:sym typeface="Arial"/>
              </a:rPr>
              <a:t>l</a:t>
            </a:r>
            <a:r>
              <a:rPr lang="en-US" sz="2000" b="1" i="0" u="none">
                <a:solidFill>
                  <a:srgbClr val="C82E32"/>
                </a:solidFill>
                <a:latin typeface="Arial"/>
                <a:ea typeface="Arial"/>
                <a:cs typeface="Arial"/>
                <a:sym typeface="Arial"/>
              </a:rPr>
              <a:t>)</a:t>
            </a:r>
            <a:r>
              <a:rPr lang="en-US" sz="2400" b="1" i="0" u="none" baseline="-25000">
                <a:solidFill>
                  <a:srgbClr val="C82E32"/>
                </a:solidFill>
                <a:latin typeface="Arial"/>
                <a:ea typeface="Arial"/>
                <a:cs typeface="Arial"/>
                <a:sym typeface="Arial"/>
              </a:rPr>
              <a:t>                       </a:t>
            </a:r>
            <a:r>
              <a:rPr lang="en-US" sz="2400" b="1" i="0" u="none">
                <a:latin typeface="Arial"/>
                <a:ea typeface="Arial"/>
                <a:cs typeface="Arial"/>
                <a:sym typeface="Arial"/>
              </a:rPr>
              <a:t>C</a:t>
            </a:r>
            <a:r>
              <a:rPr lang="en-US" sz="2400" b="1" i="0" u="none" baseline="-25000">
                <a:latin typeface="Arial"/>
                <a:ea typeface="Arial"/>
                <a:cs typeface="Arial"/>
                <a:sym typeface="Arial"/>
              </a:rPr>
              <a:t>4</a:t>
            </a:r>
            <a:r>
              <a:rPr lang="en-US" sz="2400" b="1" i="0" u="none">
                <a:latin typeface="Arial"/>
                <a:ea typeface="Arial"/>
                <a:cs typeface="Arial"/>
                <a:sym typeface="Arial"/>
              </a:rPr>
              <a:t>H</a:t>
            </a:r>
            <a:r>
              <a:rPr lang="en-US" sz="2400" b="1" i="0" u="none" baseline="-25000">
                <a:latin typeface="Arial"/>
                <a:ea typeface="Arial"/>
                <a:cs typeface="Arial"/>
                <a:sym typeface="Arial"/>
              </a:rPr>
              <a:t>9</a:t>
            </a:r>
            <a:r>
              <a:rPr lang="en-US" sz="2400" b="1" i="0" u="none">
                <a:latin typeface="Arial"/>
                <a:ea typeface="Arial"/>
                <a:cs typeface="Arial"/>
                <a:sym typeface="Arial"/>
              </a:rPr>
              <a:t>OH</a:t>
            </a:r>
            <a:r>
              <a:rPr lang="en-US" sz="2000" b="1" i="0" u="none">
                <a:latin typeface="Arial"/>
                <a:ea typeface="Arial"/>
                <a:cs typeface="Arial"/>
                <a:sym typeface="Arial"/>
              </a:rPr>
              <a:t>(</a:t>
            </a:r>
            <a:r>
              <a:rPr lang="en-US" sz="2000" b="1" i="1" u="none">
                <a:latin typeface="Arial"/>
                <a:ea typeface="Arial"/>
                <a:cs typeface="Arial"/>
                <a:sym typeface="Arial"/>
              </a:rPr>
              <a:t>aq</a:t>
            </a:r>
            <a:r>
              <a:rPr lang="en-US" sz="2000" b="1" i="0" u="none">
                <a:latin typeface="Arial"/>
                <a:ea typeface="Arial"/>
                <a:cs typeface="Arial"/>
                <a:sym typeface="Arial"/>
              </a:rPr>
              <a:t>)</a:t>
            </a:r>
            <a:r>
              <a:rPr lang="en-US" sz="2400" b="1" i="0" u="none">
                <a:solidFill>
                  <a:srgbClr val="C82E32"/>
                </a:solidFill>
                <a:latin typeface="Arial"/>
                <a:ea typeface="Arial"/>
                <a:cs typeface="Arial"/>
                <a:sym typeface="Arial"/>
              </a:rPr>
              <a:t> + HCl</a:t>
            </a:r>
            <a:r>
              <a:rPr lang="en-US" sz="2000" b="1" i="0" u="none">
                <a:solidFill>
                  <a:srgbClr val="C82E32"/>
                </a:solidFill>
                <a:latin typeface="Arial"/>
                <a:ea typeface="Arial"/>
                <a:cs typeface="Arial"/>
                <a:sym typeface="Arial"/>
              </a:rPr>
              <a:t>(</a:t>
            </a:r>
            <a:r>
              <a:rPr lang="en-US" sz="2000" b="1" i="1" u="none">
                <a:solidFill>
                  <a:srgbClr val="C82E32"/>
                </a:solidFill>
                <a:latin typeface="Arial"/>
                <a:ea typeface="Arial"/>
                <a:cs typeface="Arial"/>
                <a:sym typeface="Arial"/>
              </a:rPr>
              <a:t>aq</a:t>
            </a:r>
            <a:r>
              <a:rPr lang="en-US" sz="2000" b="1" i="0" u="none">
                <a:solidFill>
                  <a:srgbClr val="C82E32"/>
                </a:solidFill>
                <a:latin typeface="Arial"/>
                <a:ea typeface="Arial"/>
                <a:cs typeface="Arial"/>
                <a:sym typeface="Arial"/>
              </a:rPr>
              <a:t>)</a:t>
            </a:r>
            <a:r>
              <a:rPr lang="en-US" sz="2400" b="1" i="0" u="none">
                <a:solidFill>
                  <a:srgbClr val="C82E32"/>
                </a:solidFill>
                <a:latin typeface="Arial"/>
                <a:ea typeface="Arial"/>
                <a:cs typeface="Arial"/>
                <a:sym typeface="Arial"/>
              </a:rPr>
              <a:t> </a:t>
            </a:r>
            <a:endParaRPr b="1"/>
          </a:p>
        </p:txBody>
      </p:sp>
      <p:grpSp>
        <p:nvGrpSpPr>
          <p:cNvPr id="317" name="Google Shape;317;p43"/>
          <p:cNvGrpSpPr/>
          <p:nvPr/>
        </p:nvGrpSpPr>
        <p:grpSpPr>
          <a:xfrm>
            <a:off x="315450" y="4561137"/>
            <a:ext cx="5162525" cy="1508820"/>
            <a:chOff x="304800" y="5859462"/>
            <a:chExt cx="5162525" cy="598026"/>
          </a:xfrm>
        </p:grpSpPr>
        <p:sp>
          <p:nvSpPr>
            <p:cNvPr id="318" name="Google Shape;318;p43"/>
            <p:cNvSpPr txBox="1"/>
            <p:nvPr/>
          </p:nvSpPr>
          <p:spPr>
            <a:xfrm>
              <a:off x="304800" y="5859462"/>
              <a:ext cx="10906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2400" b="0" i="0" u="none">
                  <a:latin typeface="Arial"/>
                  <a:ea typeface="Arial"/>
                  <a:cs typeface="Arial"/>
                  <a:sym typeface="Arial"/>
                </a:rPr>
                <a:t>Rate =</a:t>
              </a:r>
              <a:endParaRPr/>
            </a:p>
          </p:txBody>
        </p:sp>
        <p:grpSp>
          <p:nvGrpSpPr>
            <p:cNvPr id="319" name="Google Shape;319;p43"/>
            <p:cNvGrpSpPr/>
            <p:nvPr/>
          </p:nvGrpSpPr>
          <p:grpSpPr>
            <a:xfrm>
              <a:off x="1482713" y="5876068"/>
              <a:ext cx="1763701" cy="488700"/>
              <a:chOff x="2133588" y="5785580"/>
              <a:chExt cx="1763701" cy="488700"/>
            </a:xfrm>
          </p:grpSpPr>
          <p:sp>
            <p:nvSpPr>
              <p:cNvPr id="320" name="Google Shape;320;p43"/>
              <p:cNvSpPr txBox="1"/>
              <p:nvPr/>
            </p:nvSpPr>
            <p:spPr>
              <a:xfrm>
                <a:off x="2225625" y="5785580"/>
                <a:ext cx="1671664" cy="48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197D"/>
                  </a:buClr>
                  <a:buFont typeface="Arial"/>
                  <a:buNone/>
                </a:pPr>
                <a:r>
                  <a:rPr lang="en-US" sz="2400" dirty="0">
                    <a:solidFill>
                      <a:srgbClr val="FF0000"/>
                    </a:solidFill>
                    <a:ea typeface="Noto Sans Symbols"/>
                  </a:rPr>
                  <a:t>-</a:t>
                </a:r>
                <a:r>
                  <a:rPr lang="en-US" sz="2400" b="0" i="0" u="none" dirty="0">
                    <a:solidFill>
                      <a:srgbClr val="FF0000"/>
                    </a:solidFill>
                    <a:latin typeface="Noto Sans Symbols"/>
                    <a:ea typeface="Noto Sans Symbols"/>
                    <a:cs typeface="Noto Sans Symbols"/>
                    <a:sym typeface="Noto Sans Symbols"/>
                  </a:rPr>
                  <a:t>Δ</a:t>
                </a:r>
                <a:r>
                  <a:rPr lang="en-US" sz="2400" b="0" i="0" u="none" dirty="0">
                    <a:solidFill>
                      <a:srgbClr val="FF0000"/>
                    </a:solidFill>
                    <a:latin typeface="Arial"/>
                    <a:ea typeface="Arial"/>
                    <a:cs typeface="Arial"/>
                    <a:sym typeface="Arial"/>
                  </a:rPr>
                  <a:t>[C</a:t>
                </a:r>
                <a:r>
                  <a:rPr lang="en-US" sz="2400" b="0" i="0" u="none" baseline="-25000" dirty="0">
                    <a:solidFill>
                      <a:srgbClr val="FF0000"/>
                    </a:solidFill>
                    <a:latin typeface="Arial"/>
                    <a:ea typeface="Arial"/>
                    <a:cs typeface="Arial"/>
                    <a:sym typeface="Arial"/>
                  </a:rPr>
                  <a:t>4</a:t>
                </a:r>
                <a:r>
                  <a:rPr lang="en-US" sz="2400" b="0" i="0" u="none" dirty="0">
                    <a:solidFill>
                      <a:srgbClr val="FF0000"/>
                    </a:solidFill>
                    <a:latin typeface="Arial"/>
                    <a:ea typeface="Arial"/>
                    <a:cs typeface="Arial"/>
                    <a:sym typeface="Arial"/>
                  </a:rPr>
                  <a:t>H</a:t>
                </a:r>
                <a:r>
                  <a:rPr lang="en-US" sz="2400" b="0" i="0" u="none" baseline="-25000" dirty="0">
                    <a:solidFill>
                      <a:srgbClr val="FF0000"/>
                    </a:solidFill>
                    <a:latin typeface="Arial"/>
                    <a:ea typeface="Arial"/>
                    <a:cs typeface="Arial"/>
                    <a:sym typeface="Arial"/>
                  </a:rPr>
                  <a:t>9</a:t>
                </a:r>
                <a:r>
                  <a:rPr lang="en-US" sz="2400" b="0" i="0" u="none" dirty="0">
                    <a:solidFill>
                      <a:srgbClr val="FF0000"/>
                    </a:solidFill>
                    <a:latin typeface="Arial"/>
                    <a:ea typeface="Arial"/>
                    <a:cs typeface="Arial"/>
                    <a:sym typeface="Arial"/>
                  </a:rPr>
                  <a:t>Cl]</a:t>
                </a:r>
                <a:endParaRPr sz="2400" b="0" i="0" u="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197D"/>
                  </a:buClr>
                  <a:buFont typeface="Arial"/>
                  <a:buNone/>
                </a:pPr>
                <a:endParaRPr sz="2400" dirty="0">
                  <a:solidFill>
                    <a:srgbClr val="FF0000"/>
                  </a:solidFill>
                </a:endParaRPr>
              </a:p>
              <a:p>
                <a:pPr marL="0" marR="0" lvl="0" indent="0" algn="ctr" rtl="0">
                  <a:lnSpc>
                    <a:spcPct val="100000"/>
                  </a:lnSpc>
                  <a:spcBef>
                    <a:spcPts val="0"/>
                  </a:spcBef>
                  <a:spcAft>
                    <a:spcPts val="0"/>
                  </a:spcAft>
                  <a:buClr>
                    <a:srgbClr val="00197D"/>
                  </a:buClr>
                  <a:buFont typeface="Noto Sans Symbols"/>
                  <a:buNone/>
                </a:pPr>
                <a:r>
                  <a:rPr lang="en-US" sz="2400" b="0" i="0" u="none" dirty="0" err="1">
                    <a:solidFill>
                      <a:srgbClr val="FF0000"/>
                    </a:solidFill>
                    <a:latin typeface="Noto Sans Symbols"/>
                    <a:ea typeface="Noto Sans Symbols"/>
                    <a:cs typeface="Noto Sans Symbols"/>
                    <a:sym typeface="Noto Sans Symbols"/>
                  </a:rPr>
                  <a:t>Δ</a:t>
                </a:r>
                <a:r>
                  <a:rPr lang="en-US" sz="2400" b="0" i="1" u="none" dirty="0" err="1">
                    <a:solidFill>
                      <a:srgbClr val="FF0000"/>
                    </a:solidFill>
                    <a:latin typeface="Arial"/>
                    <a:ea typeface="Arial"/>
                    <a:cs typeface="Arial"/>
                    <a:sym typeface="Arial"/>
                  </a:rPr>
                  <a:t>t</a:t>
                </a:r>
                <a:endParaRPr dirty="0">
                  <a:solidFill>
                    <a:srgbClr val="FF0000"/>
                  </a:solidFill>
                </a:endParaRPr>
              </a:p>
            </p:txBody>
          </p:sp>
          <p:cxnSp>
            <p:nvCxnSpPr>
              <p:cNvPr id="321" name="Google Shape;321;p43"/>
              <p:cNvCxnSpPr/>
              <p:nvPr/>
            </p:nvCxnSpPr>
            <p:spPr>
              <a:xfrm>
                <a:off x="2133588" y="6080950"/>
                <a:ext cx="1676400" cy="0"/>
              </a:xfrm>
              <a:prstGeom prst="straightConnector1">
                <a:avLst/>
              </a:prstGeom>
              <a:noFill/>
              <a:ln w="22225" cap="flat" cmpd="sng">
                <a:solidFill>
                  <a:srgbClr val="C82E32"/>
                </a:solidFill>
                <a:prstDash val="solid"/>
                <a:miter lim="8000"/>
                <a:headEnd type="none" w="sm" len="sm"/>
                <a:tailEnd type="none" w="sm" len="sm"/>
              </a:ln>
            </p:spPr>
          </p:cxnSp>
        </p:grpSp>
        <p:sp>
          <p:nvSpPr>
            <p:cNvPr id="322" name="Google Shape;322;p43"/>
            <p:cNvSpPr txBox="1"/>
            <p:nvPr/>
          </p:nvSpPr>
          <p:spPr>
            <a:xfrm>
              <a:off x="3246425" y="6135449"/>
              <a:ext cx="361800" cy="18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82E32"/>
                </a:buClr>
                <a:buFont typeface="Arial"/>
                <a:buNone/>
              </a:pPr>
              <a:r>
                <a:rPr lang="en-US" sz="2400" b="0" i="0" u="none">
                  <a:solidFill>
                    <a:srgbClr val="C82E32"/>
                  </a:solidFill>
                  <a:latin typeface="Arial"/>
                  <a:ea typeface="Arial"/>
                  <a:cs typeface="Arial"/>
                  <a:sym typeface="Arial"/>
                </a:rPr>
                <a:t>=</a:t>
              </a:r>
              <a:endParaRPr/>
            </a:p>
          </p:txBody>
        </p:sp>
        <p:grpSp>
          <p:nvGrpSpPr>
            <p:cNvPr id="323" name="Google Shape;323;p43"/>
            <p:cNvGrpSpPr/>
            <p:nvPr/>
          </p:nvGrpSpPr>
          <p:grpSpPr>
            <a:xfrm>
              <a:off x="3587319" y="5885388"/>
              <a:ext cx="1880006" cy="572100"/>
              <a:chOff x="3701619" y="6167963"/>
              <a:chExt cx="1880006" cy="572100"/>
            </a:xfrm>
          </p:grpSpPr>
          <p:sp>
            <p:nvSpPr>
              <p:cNvPr id="324" name="Google Shape;324;p43"/>
              <p:cNvSpPr txBox="1"/>
              <p:nvPr/>
            </p:nvSpPr>
            <p:spPr>
              <a:xfrm>
                <a:off x="3701619" y="6167963"/>
                <a:ext cx="1880006" cy="57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BA600"/>
                  </a:buClr>
                  <a:buFont typeface="Noto Sans Symbols"/>
                  <a:buNone/>
                </a:pPr>
                <a:r>
                  <a:rPr lang="en-US" sz="2400" b="0" i="0" u="none" dirty="0">
                    <a:solidFill>
                      <a:srgbClr val="0000FF"/>
                    </a:solidFill>
                    <a:latin typeface="Noto Sans Symbols"/>
                    <a:ea typeface="Noto Sans Symbols"/>
                    <a:cs typeface="Noto Sans Symbols"/>
                    <a:sym typeface="Noto Sans Symbols"/>
                  </a:rPr>
                  <a:t>Δ</a:t>
                </a:r>
                <a:r>
                  <a:rPr lang="en-US" sz="2400" b="0" i="0" u="none" dirty="0">
                    <a:solidFill>
                      <a:srgbClr val="0000FF"/>
                    </a:solidFill>
                    <a:latin typeface="Arial"/>
                    <a:ea typeface="Arial"/>
                    <a:cs typeface="Arial"/>
                    <a:sym typeface="Arial"/>
                  </a:rPr>
                  <a:t>[C</a:t>
                </a:r>
                <a:r>
                  <a:rPr lang="en-US" sz="2400" b="0" i="0" u="none" baseline="-25000" dirty="0">
                    <a:solidFill>
                      <a:srgbClr val="0000FF"/>
                    </a:solidFill>
                    <a:latin typeface="Arial"/>
                    <a:ea typeface="Arial"/>
                    <a:cs typeface="Arial"/>
                    <a:sym typeface="Arial"/>
                  </a:rPr>
                  <a:t>4</a:t>
                </a:r>
                <a:r>
                  <a:rPr lang="en-US" sz="2400" b="0" i="0" u="none" dirty="0">
                    <a:solidFill>
                      <a:srgbClr val="0000FF"/>
                    </a:solidFill>
                    <a:latin typeface="Arial"/>
                    <a:ea typeface="Arial"/>
                    <a:cs typeface="Arial"/>
                    <a:sym typeface="Arial"/>
                  </a:rPr>
                  <a:t>H</a:t>
                </a:r>
                <a:r>
                  <a:rPr lang="en-US" sz="2400" b="0" i="0" u="none" baseline="-25000" dirty="0">
                    <a:solidFill>
                      <a:srgbClr val="0000FF"/>
                    </a:solidFill>
                    <a:latin typeface="Arial"/>
                    <a:ea typeface="Arial"/>
                    <a:cs typeface="Arial"/>
                    <a:sym typeface="Arial"/>
                  </a:rPr>
                  <a:t>9</a:t>
                </a:r>
                <a:r>
                  <a:rPr lang="en-US" sz="2400" b="0" i="0" u="none" dirty="0">
                    <a:solidFill>
                      <a:srgbClr val="0000FF"/>
                    </a:solidFill>
                    <a:latin typeface="Arial"/>
                    <a:ea typeface="Arial"/>
                    <a:cs typeface="Arial"/>
                    <a:sym typeface="Arial"/>
                  </a:rPr>
                  <a:t>OH]</a:t>
                </a:r>
                <a:endParaRPr sz="2400" b="0" i="0" u="none" dirty="0">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7BA600"/>
                  </a:buClr>
                  <a:buFont typeface="Noto Sans Symbols"/>
                  <a:buNone/>
                </a:pPr>
                <a:endParaRPr sz="2400" dirty="0">
                  <a:solidFill>
                    <a:srgbClr val="0000FF"/>
                  </a:solidFill>
                </a:endParaRPr>
              </a:p>
              <a:p>
                <a:pPr marL="0" marR="0" lvl="0" indent="0" algn="ctr" rtl="0">
                  <a:lnSpc>
                    <a:spcPct val="100000"/>
                  </a:lnSpc>
                  <a:spcBef>
                    <a:spcPts val="0"/>
                  </a:spcBef>
                  <a:spcAft>
                    <a:spcPts val="0"/>
                  </a:spcAft>
                  <a:buClr>
                    <a:srgbClr val="7BA600"/>
                  </a:buClr>
                  <a:buFont typeface="Noto Sans Symbols"/>
                  <a:buNone/>
                </a:pPr>
                <a:r>
                  <a:rPr lang="en-US" sz="2400" b="0" i="0" u="none" dirty="0" err="1">
                    <a:solidFill>
                      <a:srgbClr val="0000FF"/>
                    </a:solidFill>
                    <a:latin typeface="Noto Sans Symbols"/>
                    <a:ea typeface="Noto Sans Symbols"/>
                    <a:cs typeface="Noto Sans Symbols"/>
                    <a:sym typeface="Noto Sans Symbols"/>
                  </a:rPr>
                  <a:t>Δ</a:t>
                </a:r>
                <a:r>
                  <a:rPr lang="en-US" sz="2400" b="0" i="1" u="none" dirty="0" err="1">
                    <a:solidFill>
                      <a:srgbClr val="0000FF"/>
                    </a:solidFill>
                    <a:latin typeface="Arial"/>
                    <a:ea typeface="Arial"/>
                    <a:cs typeface="Arial"/>
                    <a:sym typeface="Arial"/>
                  </a:rPr>
                  <a:t>t</a:t>
                </a:r>
                <a:endParaRPr dirty="0">
                  <a:solidFill>
                    <a:srgbClr val="0000FF"/>
                  </a:solidFill>
                </a:endParaRPr>
              </a:p>
            </p:txBody>
          </p:sp>
          <p:cxnSp>
            <p:nvCxnSpPr>
              <p:cNvPr id="325" name="Google Shape;325;p43"/>
              <p:cNvCxnSpPr/>
              <p:nvPr/>
            </p:nvCxnSpPr>
            <p:spPr>
              <a:xfrm>
                <a:off x="3829025" y="6454025"/>
                <a:ext cx="1752600" cy="0"/>
              </a:xfrm>
              <a:prstGeom prst="straightConnector1">
                <a:avLst/>
              </a:prstGeom>
              <a:noFill/>
              <a:ln w="22225" cap="flat" cmpd="sng">
                <a:solidFill>
                  <a:srgbClr val="C82E32"/>
                </a:solidFill>
                <a:prstDash val="solid"/>
                <a:miter lim="8000"/>
                <a:headEnd type="none" w="sm" len="sm"/>
                <a:tailEnd type="none" w="sm" len="sm"/>
              </a:ln>
            </p:spPr>
          </p:cxnSp>
        </p:grpSp>
      </p:grpSp>
      <p:sp>
        <p:nvSpPr>
          <p:cNvPr id="326" name="Google Shape;326;p43"/>
          <p:cNvSpPr txBox="1">
            <a:spLocks noGrp="1"/>
          </p:cNvSpPr>
          <p:nvPr>
            <p:ph type="sldNum" idx="12"/>
          </p:nvPr>
        </p:nvSpPr>
        <p:spPr>
          <a:xfrm>
            <a:off x="8019700" y="298854"/>
            <a:ext cx="881743" cy="342122"/>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8</a:t>
            </a:fld>
            <a:endParaRPr dirty="0"/>
          </a:p>
        </p:txBody>
      </p:sp>
      <p:sp>
        <p:nvSpPr>
          <p:cNvPr id="327" name="Google Shape;327;p43"/>
          <p:cNvSpPr/>
          <p:nvPr/>
        </p:nvSpPr>
        <p:spPr>
          <a:xfrm>
            <a:off x="3770375" y="1477575"/>
            <a:ext cx="855900" cy="19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0" y="228600"/>
            <a:ext cx="77724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2E32"/>
              </a:buClr>
              <a:buFont typeface="Arial"/>
              <a:buNone/>
            </a:pPr>
            <a:r>
              <a:rPr lang="en-US" sz="3000" b="0" i="0" u="sng" strike="noStrike" cap="none">
                <a:solidFill>
                  <a:srgbClr val="FF0000"/>
                </a:solidFill>
                <a:latin typeface="Arial"/>
                <a:ea typeface="Arial"/>
                <a:cs typeface="Arial"/>
                <a:sym typeface="Arial"/>
              </a:rPr>
              <a:t>Reaction Rates and Stoichiometry</a:t>
            </a:r>
            <a:endParaRPr sz="3000" u="sng">
              <a:solidFill>
                <a:srgbClr val="FF0000"/>
              </a:solidFill>
            </a:endParaRPr>
          </a:p>
        </p:txBody>
      </p:sp>
      <p:sp>
        <p:nvSpPr>
          <p:cNvPr id="334" name="Google Shape;334;p44"/>
          <p:cNvSpPr txBox="1">
            <a:spLocks noGrp="1"/>
          </p:cNvSpPr>
          <p:nvPr>
            <p:ph type="body" idx="1"/>
          </p:nvPr>
        </p:nvSpPr>
        <p:spPr>
          <a:xfrm>
            <a:off x="285063" y="807600"/>
            <a:ext cx="7772400" cy="68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200"/>
              <a:buFont typeface="Arial"/>
              <a:buChar char="•"/>
            </a:pPr>
            <a:r>
              <a:rPr lang="en-US" sz="3200" b="1" i="0" u="none" strike="noStrike" cap="none">
                <a:solidFill>
                  <a:srgbClr val="FF0000"/>
                </a:solidFill>
                <a:latin typeface="Arial"/>
                <a:ea typeface="Arial"/>
                <a:cs typeface="Arial"/>
                <a:sym typeface="Arial"/>
              </a:rPr>
              <a:t>What if the ratio is </a:t>
            </a:r>
            <a:r>
              <a:rPr lang="en-US" sz="3200" b="1" i="1" u="none" strike="noStrike" cap="none">
                <a:solidFill>
                  <a:srgbClr val="FF0000"/>
                </a:solidFill>
                <a:latin typeface="Arial"/>
                <a:ea typeface="Arial"/>
                <a:cs typeface="Arial"/>
                <a:sym typeface="Arial"/>
              </a:rPr>
              <a:t>not</a:t>
            </a:r>
            <a:r>
              <a:rPr lang="en-US" sz="3200" b="1" i="0" u="none" strike="noStrike" cap="none">
                <a:solidFill>
                  <a:srgbClr val="FF0000"/>
                </a:solidFill>
                <a:latin typeface="Arial"/>
                <a:ea typeface="Arial"/>
                <a:cs typeface="Arial"/>
                <a:sym typeface="Arial"/>
              </a:rPr>
              <a:t> 1:1?</a:t>
            </a:r>
            <a:endParaRPr b="1">
              <a:solidFill>
                <a:srgbClr val="FF0000"/>
              </a:solidFill>
            </a:endParaRPr>
          </a:p>
        </p:txBody>
      </p:sp>
      <p:sp>
        <p:nvSpPr>
          <p:cNvPr id="335" name="Google Shape;335;p44"/>
          <p:cNvSpPr txBox="1">
            <a:spLocks noGrp="1"/>
          </p:cNvSpPr>
          <p:nvPr>
            <p:ph type="sldNum" idx="12"/>
          </p:nvPr>
        </p:nvSpPr>
        <p:spPr>
          <a:xfrm>
            <a:off x="7893698" y="255288"/>
            <a:ext cx="685799" cy="403824"/>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9</a:t>
            </a:fld>
            <a:endParaRPr dirty="0"/>
          </a:p>
        </p:txBody>
      </p:sp>
      <p:pic>
        <p:nvPicPr>
          <p:cNvPr id="336" name="Google Shape;336;p44"/>
          <p:cNvPicPr preferRelativeResize="0"/>
          <p:nvPr/>
        </p:nvPicPr>
        <p:blipFill>
          <a:blip r:embed="rId3">
            <a:alphaModFix/>
          </a:blip>
          <a:stretch>
            <a:fillRect/>
          </a:stretch>
        </p:blipFill>
        <p:spPr>
          <a:xfrm>
            <a:off x="744325" y="1388525"/>
            <a:ext cx="6511674" cy="49132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2114</Words>
  <Application>Microsoft Office PowerPoint</Application>
  <PresentationFormat>On-screen Show (4:3)</PresentationFormat>
  <Paragraphs>427</Paragraphs>
  <Slides>50</Slides>
  <Notes>46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Noto Sans Symbols</vt:lpstr>
      <vt:lpstr>Times New Roman</vt:lpstr>
      <vt:lpstr>Blank Presentation</vt:lpstr>
      <vt:lpstr>Default Design</vt:lpstr>
      <vt:lpstr>Chapter 12 Chemical Kinetics</vt:lpstr>
      <vt:lpstr>Chemical Kinetics</vt:lpstr>
      <vt:lpstr>PowerPoint Presentation</vt:lpstr>
      <vt:lpstr>PowerPoint Presentation</vt:lpstr>
      <vt:lpstr>Factors That Affect Reaction Rates</vt:lpstr>
      <vt:lpstr>PowerPoint Presentation</vt:lpstr>
      <vt:lpstr>PowerPoint Presentation</vt:lpstr>
      <vt:lpstr>Reaction Rates and Stoichiometry </vt:lpstr>
      <vt:lpstr>Reaction Rates and Stoichiometry</vt:lpstr>
      <vt:lpstr>Practice Questions using data:</vt:lpstr>
      <vt:lpstr>AVERAGE Reaction Rates Practice Worksheet</vt:lpstr>
      <vt:lpstr>THE RATE LAW: uses INITIAL RATES DATA</vt:lpstr>
      <vt:lpstr>PowerPoint Presentation</vt:lpstr>
      <vt:lpstr>PowerPoint Presentation</vt:lpstr>
      <vt:lpstr>PowerPoint Presentation</vt:lpstr>
      <vt:lpstr>PowerPoint Presentation</vt:lpstr>
      <vt:lpstr>Concentration and Rate Homework</vt:lpstr>
      <vt:lpstr>Concentration and Rate Homework</vt:lpstr>
      <vt:lpstr>THE STORY SO FAR:  First came…</vt:lpstr>
      <vt:lpstr>Second was:Rate Law Expressions</vt:lpstr>
      <vt:lpstr>NOW!  Integrated Rate Laws</vt:lpstr>
      <vt:lpstr>Where do the integrated expressions come from?</vt:lpstr>
      <vt:lpstr>Zero Order Integrated Rate Law</vt:lpstr>
      <vt:lpstr>Zero Order Integration</vt:lpstr>
      <vt:lpstr>First Order Integrated Rate Law</vt:lpstr>
      <vt:lpstr>First-Order Integration</vt:lpstr>
      <vt:lpstr>Second Order Integrated Rate Law</vt:lpstr>
      <vt:lpstr>Second-Order Integration</vt:lpstr>
      <vt:lpstr>How are these equations helpful?</vt:lpstr>
      <vt:lpstr>The conclusion:</vt:lpstr>
      <vt:lpstr>Summary of Integrated Graphs</vt:lpstr>
      <vt:lpstr>Determining rxn order</vt:lpstr>
      <vt:lpstr>Calculaitons:</vt:lpstr>
      <vt:lpstr>[NO2] vs Time</vt:lpstr>
      <vt:lpstr>Determining rxn order</vt:lpstr>
      <vt:lpstr>Second-Order Processes</vt:lpstr>
      <vt:lpstr>Calculation of k Constant</vt:lpstr>
      <vt:lpstr>Half-Life</vt:lpstr>
      <vt:lpstr>Determining a Half Life</vt:lpstr>
      <vt:lpstr>Half-Life</vt:lpstr>
      <vt:lpstr>1st Order reactions Half-life is constant </vt:lpstr>
      <vt:lpstr>Finding the Overall Rate Law  Utilizing Reaction Mechanisms </vt:lpstr>
      <vt:lpstr>Reaction Mechanisms</vt:lpstr>
      <vt:lpstr>Reaction Mechanism Terms</vt:lpstr>
      <vt:lpstr>Multistep Mechanisms</vt:lpstr>
      <vt:lpstr>Hypothetical Reactions #1</vt:lpstr>
      <vt:lpstr>Hypothetical Reactions # 2</vt:lpstr>
      <vt:lpstr> Practice </vt:lpstr>
      <vt:lpstr>Answers to practice problem</vt:lpstr>
      <vt:lpstr>Please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Chemical Kinetics</dc:title>
  <cp:lastModifiedBy>Patrum, Cynthia</cp:lastModifiedBy>
  <cp:revision>16</cp:revision>
  <cp:lastPrinted>2019-01-29T17:03:04Z</cp:lastPrinted>
  <dcterms:modified xsi:type="dcterms:W3CDTF">2019-02-07T15:06:39Z</dcterms:modified>
</cp:coreProperties>
</file>