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808000"/>
    <a:srgbClr val="5F5F5F"/>
    <a:srgbClr val="FF99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FEB7-390D-402D-AAFD-DECA3E9A20CA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547-4739-4CF4-877D-48BA59D0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FEB7-390D-402D-AAFD-DECA3E9A20CA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547-4739-4CF4-877D-48BA59D0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8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FEB7-390D-402D-AAFD-DECA3E9A20CA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547-4739-4CF4-877D-48BA59D0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9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FEB7-390D-402D-AAFD-DECA3E9A20CA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547-4739-4CF4-877D-48BA59D0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2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FEB7-390D-402D-AAFD-DECA3E9A20CA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547-4739-4CF4-877D-48BA59D0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4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FEB7-390D-402D-AAFD-DECA3E9A20CA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547-4739-4CF4-877D-48BA59D0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5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FEB7-390D-402D-AAFD-DECA3E9A20CA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547-4739-4CF4-877D-48BA59D0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1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FEB7-390D-402D-AAFD-DECA3E9A20CA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547-4739-4CF4-877D-48BA59D0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6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FEB7-390D-402D-AAFD-DECA3E9A20CA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547-4739-4CF4-877D-48BA59D0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0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FEB7-390D-402D-AAFD-DECA3E9A20CA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547-4739-4CF4-877D-48BA59D0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1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FEB7-390D-402D-AAFD-DECA3E9A20CA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547-4739-4CF4-877D-48BA59D0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2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5FEB7-390D-402D-AAFD-DECA3E9A20CA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57547-4739-4CF4-877D-48BA59D0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4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686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imHei" pitchFamily="49" charset="-122"/>
                <a:ea typeface="SimHei" pitchFamily="49" charset="-122"/>
              </a:rPr>
              <a:t>          </a:t>
            </a:r>
            <a:r>
              <a:rPr lang="en-US" sz="2800" b="1" dirty="0" smtClean="0">
                <a:latin typeface="Franklin Gothic Demi" pitchFamily="34" charset="0"/>
                <a:ea typeface="SimHei" pitchFamily="49" charset="-122"/>
              </a:rPr>
              <a:t>THE BASIC IDEA OF EVOLUTION</a:t>
            </a:r>
          </a:p>
          <a:p>
            <a:endParaRPr lang="en-US" dirty="0">
              <a:ea typeface="SimHei" pitchFamily="49" charset="-122"/>
            </a:endParaRPr>
          </a:p>
          <a:p>
            <a:r>
              <a:rPr lang="en-US" dirty="0" smtClean="0">
                <a:ea typeface="SimHei" pitchFamily="49" charset="-122"/>
              </a:rPr>
              <a:t>			</a:t>
            </a:r>
          </a:p>
          <a:p>
            <a:r>
              <a:rPr lang="en-US" dirty="0" smtClean="0">
                <a:ea typeface="SimHei" pitchFamily="49" charset="-122"/>
              </a:rPr>
              <a:t>According to this idea, Earth’s               </a:t>
            </a:r>
          </a:p>
          <a:p>
            <a:r>
              <a:rPr lang="en-US" dirty="0" smtClean="0">
                <a:ea typeface="SimHei" pitchFamily="49" charset="-122"/>
              </a:rPr>
              <a:t>__________ day species 	           </a:t>
            </a:r>
            <a:r>
              <a:rPr lang="en-US" b="1" dirty="0" smtClean="0">
                <a:solidFill>
                  <a:srgbClr val="C00000"/>
                </a:solidFill>
                <a:ea typeface="SimHei" pitchFamily="49" charset="-122"/>
              </a:rPr>
              <a:t>_________</a:t>
            </a:r>
          </a:p>
          <a:p>
            <a:r>
              <a:rPr lang="en-US" dirty="0" smtClean="0">
                <a:ea typeface="SimHei" pitchFamily="49" charset="-122"/>
              </a:rPr>
              <a:t>developed from earlier</a:t>
            </a:r>
          </a:p>
          <a:p>
            <a:r>
              <a:rPr lang="en-US" dirty="0" smtClean="0">
                <a:ea typeface="SimHei" pitchFamily="49" charset="-122"/>
              </a:rPr>
              <a:t>distinctly _____________</a:t>
            </a:r>
          </a:p>
          <a:p>
            <a:r>
              <a:rPr lang="en-US" dirty="0" smtClean="0">
                <a:ea typeface="SimHei" pitchFamily="49" charset="-122"/>
              </a:rPr>
              <a:t>species.	</a:t>
            </a:r>
          </a:p>
          <a:p>
            <a:endParaRPr lang="en-US" dirty="0">
              <a:ea typeface="SimHei" pitchFamily="49" charset="-122"/>
            </a:endParaRPr>
          </a:p>
          <a:p>
            <a:r>
              <a:rPr lang="en-US" dirty="0" smtClean="0">
                <a:ea typeface="SimHei" pitchFamily="49" charset="-122"/>
              </a:rPr>
              <a:t>Life on Earth is thought to</a:t>
            </a:r>
          </a:p>
          <a:p>
            <a:r>
              <a:rPr lang="en-US" dirty="0" smtClean="0">
                <a:ea typeface="SimHei" pitchFamily="49" charset="-122"/>
              </a:rPr>
              <a:t>have begun as simple,</a:t>
            </a:r>
          </a:p>
          <a:p>
            <a:r>
              <a:rPr lang="en-US" dirty="0" smtClean="0">
                <a:ea typeface="SimHei" pitchFamily="49" charset="-122"/>
              </a:rPr>
              <a:t>_________ - celled organisms.</a:t>
            </a:r>
          </a:p>
          <a:p>
            <a:r>
              <a:rPr lang="en-US" dirty="0" smtClean="0">
                <a:ea typeface="SimHei" pitchFamily="49" charset="-122"/>
              </a:rPr>
              <a:t>About a __________ years ago,</a:t>
            </a:r>
            <a:endParaRPr lang="en-US" dirty="0">
              <a:ea typeface="SimHei" pitchFamily="49" charset="-122"/>
            </a:endParaRPr>
          </a:p>
          <a:p>
            <a:r>
              <a:rPr lang="en-US" dirty="0" smtClean="0">
                <a:ea typeface="SimHei" pitchFamily="49" charset="-122"/>
              </a:rPr>
              <a:t>increasingly ___________</a:t>
            </a:r>
          </a:p>
          <a:p>
            <a:r>
              <a:rPr lang="en-US" dirty="0" smtClean="0">
                <a:ea typeface="SimHei" pitchFamily="49" charset="-122"/>
              </a:rPr>
              <a:t>multi-cellular organisms began</a:t>
            </a:r>
            <a:endParaRPr lang="en-US" dirty="0">
              <a:ea typeface="SimHei" pitchFamily="49" charset="-122"/>
            </a:endParaRPr>
          </a:p>
          <a:p>
            <a:r>
              <a:rPr lang="en-US" dirty="0" smtClean="0">
                <a:ea typeface="SimHei" pitchFamily="49" charset="-122"/>
              </a:rPr>
              <a:t>to evolve.</a:t>
            </a:r>
          </a:p>
          <a:p>
            <a:r>
              <a:rPr lang="en-US" dirty="0">
                <a:ea typeface="SimHei" pitchFamily="49" charset="-122"/>
              </a:rPr>
              <a:t>	</a:t>
            </a:r>
            <a:r>
              <a:rPr lang="en-US" dirty="0" smtClean="0">
                <a:ea typeface="SimHei" pitchFamily="49" charset="-122"/>
              </a:rPr>
              <a:t>		            </a:t>
            </a:r>
            <a:r>
              <a:rPr lang="en-US" b="1" dirty="0" smtClean="0">
                <a:solidFill>
                  <a:srgbClr val="C00000"/>
                </a:solidFill>
                <a:ea typeface="SimHei" pitchFamily="49" charset="-122"/>
              </a:rPr>
              <a:t>_________</a:t>
            </a:r>
          </a:p>
          <a:p>
            <a:r>
              <a:rPr lang="en-US" dirty="0" smtClean="0">
                <a:ea typeface="SimHei" pitchFamily="49" charset="-122"/>
              </a:rPr>
              <a:t>The great ___________ of</a:t>
            </a:r>
          </a:p>
          <a:p>
            <a:r>
              <a:rPr lang="en-US" dirty="0" smtClean="0">
                <a:ea typeface="SimHei" pitchFamily="49" charset="-122"/>
              </a:rPr>
              <a:t>organisms is the result of billions</a:t>
            </a:r>
          </a:p>
          <a:p>
            <a:r>
              <a:rPr lang="en-US" dirty="0" smtClean="0">
                <a:ea typeface="SimHei" pitchFamily="49" charset="-122"/>
              </a:rPr>
              <a:t>of ________ of evolution, filling	        </a:t>
            </a:r>
            <a:r>
              <a:rPr lang="en-US" b="1" dirty="0" smtClean="0">
                <a:solidFill>
                  <a:srgbClr val="C00000"/>
                </a:solidFill>
                <a:ea typeface="SimHei" pitchFamily="49" charset="-122"/>
              </a:rPr>
              <a:t>_________________</a:t>
            </a:r>
          </a:p>
          <a:p>
            <a:r>
              <a:rPr lang="en-US" dirty="0" smtClean="0">
                <a:ea typeface="SimHei" pitchFamily="49" charset="-122"/>
              </a:rPr>
              <a:t>available niches with life forms.</a:t>
            </a:r>
            <a:endParaRPr lang="en-US" dirty="0">
              <a:ea typeface="SimHei" pitchFamily="49" charset="-122"/>
            </a:endParaRPr>
          </a:p>
        </p:txBody>
      </p:sp>
      <p:pic>
        <p:nvPicPr>
          <p:cNvPr id="1028" name="Picture 4" descr="https://pointofprivilege.files.wordpress.com/2014/10/evolutionary-tree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455908"/>
            <a:ext cx="3810001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http://www.clipartbest.com/cliparts/dc8/o96/dc8o96nei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d1zlh37f1ep3tj.cloudfront.net/wp/wblob/54592E651337D2/723/99D18/crgLIlsg-TIZ1dYJDUq2gg/red-arrow-pointing-up-e13215989387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235326"/>
            <a:ext cx="899425" cy="6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357" y="1600200"/>
            <a:ext cx="996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present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153347"/>
            <a:ext cx="1115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different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068" y="3505200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single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6891" y="3810000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billion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2008" y="4023910"/>
            <a:ext cx="108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complex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8143" y="5131124"/>
            <a:ext cx="1097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diversity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077" y="5636762"/>
            <a:ext cx="750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years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9873" y="1524000"/>
            <a:ext cx="1129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PRESENT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2142" y="4831559"/>
            <a:ext cx="705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PAST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4642" y="5636762"/>
            <a:ext cx="2154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Common Ancestor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pietrangelo.com/hbio/unit/14_evolutionary_history/Chapter_15/B_Jpegs_of_Art_and_Photos/15_Labeled_Art_and_Photos/15_16bReptilePhylogeny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799"/>
            <a:ext cx="3269542" cy="261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33400"/>
            <a:ext cx="8458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Evolution does ______ necessitate</a:t>
            </a:r>
          </a:p>
          <a:p>
            <a:r>
              <a:rPr lang="en-US" dirty="0" smtClean="0"/>
              <a:t>long-term progress in some set</a:t>
            </a:r>
          </a:p>
          <a:p>
            <a:r>
              <a:rPr lang="en-US" dirty="0" smtClean="0"/>
              <a:t>____________.  Evolutionary changes</a:t>
            </a:r>
          </a:p>
          <a:p>
            <a:r>
              <a:rPr lang="en-US" dirty="0" smtClean="0"/>
              <a:t>appear to be like the growth of a ______.  </a:t>
            </a:r>
          </a:p>
          <a:p>
            <a:r>
              <a:rPr lang="en-US" dirty="0" smtClean="0"/>
              <a:t>Some branches ___________</a:t>
            </a:r>
          </a:p>
          <a:p>
            <a:r>
              <a:rPr lang="en-US" dirty="0" smtClean="0"/>
              <a:t>from the beginning with little or no</a:t>
            </a:r>
          </a:p>
          <a:p>
            <a:r>
              <a:rPr lang="en-US" dirty="0" smtClean="0"/>
              <a:t>change, many ______ out (go extinct), </a:t>
            </a:r>
          </a:p>
          <a:p>
            <a:r>
              <a:rPr lang="en-US" dirty="0" smtClean="0"/>
              <a:t>and others give rise to more ___________ </a:t>
            </a:r>
          </a:p>
          <a:p>
            <a:r>
              <a:rPr lang="en-US" dirty="0" smtClean="0"/>
              <a:t>organisms.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             			        _________________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    			     ___________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                                     ___		</a:t>
            </a:r>
            <a:r>
              <a:rPr lang="en-US" dirty="0"/>
              <a:t>	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						_______________________</a:t>
            </a:r>
          </a:p>
          <a:p>
            <a:r>
              <a:rPr lang="en-US" dirty="0" smtClean="0"/>
              <a:t>_____________________</a:t>
            </a:r>
            <a:endParaRPr lang="en-US" dirty="0"/>
          </a:p>
        </p:txBody>
      </p:sp>
      <p:pic>
        <p:nvPicPr>
          <p:cNvPr id="1026" name="Picture 2" descr="https://evillusion.files.wordpress.com/2012/08/philotr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703" y="3114105"/>
            <a:ext cx="2823697" cy="363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wpclipart.com/signs_symbol/arrows/arrows_color/arrow_outline_pink_lef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576" y="3539837"/>
            <a:ext cx="60364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wpclipart.com/signs_symbol/arrows/arrows_color/arrow_outline_pink_lef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81957"/>
            <a:ext cx="1466849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wpclipart.com/signs_symbol/arrows/arrows_color/arrow_outline_pink_lef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566" y="5973732"/>
            <a:ext cx="628650" cy="4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wpclipart.com/signs_symbol/arrows/arrows_color/arrow_outline_pink_lef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0000">
            <a:off x="2756526" y="5969700"/>
            <a:ext cx="1066800" cy="2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471055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not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023565"/>
            <a:ext cx="1137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direction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4221" y="1295400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bush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1602677"/>
            <a:ext cx="952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survive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5631" y="2133600"/>
            <a:ext cx="514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die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3219" y="2370401"/>
            <a:ext cx="108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complex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4175" y="3426499"/>
            <a:ext cx="1377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alive today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00238" y="4481902"/>
            <a:ext cx="913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extinct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15024" y="5892032"/>
            <a:ext cx="2681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common ancestor of all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8655" y="5915828"/>
            <a:ext cx="23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common ancestor of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</a:rPr>
              <a:t>ferns &amp; palm trees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7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458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   NATURAL SELECTION   </a:t>
            </a:r>
            <a:r>
              <a:rPr lang="en-US" dirty="0" smtClean="0"/>
              <a:t>–   Charles __________ started the theory of</a:t>
            </a:r>
          </a:p>
          <a:p>
            <a:r>
              <a:rPr lang="en-US" dirty="0"/>
              <a:t>		</a:t>
            </a:r>
            <a:r>
              <a:rPr lang="en-US" dirty="0" smtClean="0"/>
              <a:t>		            “Natural Selection” (i.e. nature selects 					              who will survive and who will ______.  					              This theory is commonly called “Survival 					              of the ______________.”</a:t>
            </a:r>
            <a:endParaRPr lang="en-US" dirty="0"/>
          </a:p>
          <a:p>
            <a:r>
              <a:rPr lang="en-US" dirty="0" smtClean="0"/>
              <a:t>                                                          </a:t>
            </a: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Too ________ organisms are born and they must compete for ___________ (limited)  	resources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 smtClean="0"/>
              <a:t>There are variations ( ______________ ) among </a:t>
            </a:r>
          </a:p>
          <a:p>
            <a:r>
              <a:rPr lang="en-US" dirty="0"/>
              <a:t>	</a:t>
            </a:r>
            <a:r>
              <a:rPr lang="en-US" dirty="0" smtClean="0"/>
              <a:t>the organisms in their structures and</a:t>
            </a:r>
          </a:p>
          <a:p>
            <a:r>
              <a:rPr lang="en-US" dirty="0" smtClean="0"/>
              <a:t>	_______________. Those organisms </a:t>
            </a:r>
          </a:p>
          <a:p>
            <a:r>
              <a:rPr lang="en-US" dirty="0"/>
              <a:t>	</a:t>
            </a:r>
            <a:r>
              <a:rPr lang="en-US" dirty="0" smtClean="0"/>
              <a:t>with adaptations (______________ structures</a:t>
            </a:r>
          </a:p>
          <a:p>
            <a:r>
              <a:rPr lang="en-US" dirty="0"/>
              <a:t> </a:t>
            </a:r>
            <a:r>
              <a:rPr lang="en-US" dirty="0" smtClean="0"/>
              <a:t>      	and behaviors) will get the resources and </a:t>
            </a:r>
          </a:p>
          <a:p>
            <a:r>
              <a:rPr lang="en-US" dirty="0"/>
              <a:t>	</a:t>
            </a:r>
            <a:r>
              <a:rPr lang="en-US" dirty="0" smtClean="0"/>
              <a:t>____________.</a:t>
            </a:r>
            <a:endParaRPr lang="en-US" dirty="0"/>
          </a:p>
          <a:p>
            <a:r>
              <a:rPr lang="en-US" dirty="0" smtClean="0"/>
              <a:t>				</a:t>
            </a:r>
            <a:r>
              <a:rPr lang="en-US" dirty="0"/>
              <a:t>	</a:t>
            </a:r>
            <a:r>
              <a:rPr lang="en-US" dirty="0" smtClean="0"/>
              <a:t>	          </a:t>
            </a:r>
            <a:r>
              <a:rPr lang="en-US" dirty="0" smtClean="0">
                <a:latin typeface="Cooper Black" pitchFamily="18" charset="0"/>
              </a:rPr>
              <a:t>Peppered moths</a:t>
            </a:r>
            <a:endParaRPr lang="en-US" dirty="0"/>
          </a:p>
        </p:txBody>
      </p:sp>
      <p:pic>
        <p:nvPicPr>
          <p:cNvPr id="2050" name="Picture 2" descr="http://anthro.palomar.edu/evolve/images/moth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2514600" cy="198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b/b5/Cades-cove-deer-fighting-t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127500" cy="227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44225" y="344055"/>
            <a:ext cx="957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Darwin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18378" y="924912"/>
            <a:ext cx="514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die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6770" y="1447800"/>
            <a:ext cx="852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Fittest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774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many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3336914"/>
            <a:ext cx="744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finite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4191000"/>
            <a:ext cx="1369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differences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4724400"/>
            <a:ext cx="1226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behaviors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8093" y="5029200"/>
            <a:ext cx="933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helpful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5562600"/>
            <a:ext cx="952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survive</a:t>
            </a:r>
            <a:endParaRPr lang="en-US" sz="20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4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305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3. The organisms who survive will ________ their traits on to their offspring.  Over </a:t>
            </a:r>
            <a:r>
              <a:rPr lang="en-US" dirty="0" smtClean="0"/>
              <a:t> 	time, the </a:t>
            </a:r>
            <a:r>
              <a:rPr lang="en-US" dirty="0"/>
              <a:t>proportion of individuals with advantageous characteristics will </a:t>
            </a:r>
            <a:r>
              <a:rPr lang="en-US" dirty="0" smtClean="0"/>
              <a:t>	_____________.</a:t>
            </a:r>
            <a:endParaRPr lang="en-US" dirty="0"/>
          </a:p>
          <a:p>
            <a:endParaRPr lang="en-US" dirty="0"/>
          </a:p>
          <a:p>
            <a:r>
              <a:rPr lang="en-US" dirty="0"/>
              <a:t>4. </a:t>
            </a:r>
            <a:r>
              <a:rPr lang="en-US" dirty="0" smtClean="0"/>
              <a:t>Small differences between parents and offspring </a:t>
            </a:r>
          </a:p>
          <a:p>
            <a:r>
              <a:rPr lang="en-US" dirty="0"/>
              <a:t>	</a:t>
            </a:r>
            <a:r>
              <a:rPr lang="en-US" dirty="0" smtClean="0"/>
              <a:t>can __________________ in </a:t>
            </a:r>
            <a:r>
              <a:rPr lang="en-US" dirty="0"/>
              <a:t>	</a:t>
            </a:r>
            <a:r>
              <a:rPr lang="en-US" dirty="0" smtClean="0"/>
              <a:t>successive </a:t>
            </a:r>
          </a:p>
          <a:p>
            <a:r>
              <a:rPr lang="en-US" dirty="0"/>
              <a:t>	</a:t>
            </a:r>
            <a:r>
              <a:rPr lang="en-US" dirty="0" smtClean="0"/>
              <a:t>generations so the descendants become </a:t>
            </a:r>
          </a:p>
          <a:p>
            <a:r>
              <a:rPr lang="en-US" dirty="0"/>
              <a:t>	</a:t>
            </a:r>
            <a:r>
              <a:rPr lang="en-US" dirty="0" smtClean="0"/>
              <a:t>very ________________ from their ancestors. 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</a:t>
            </a:r>
          </a:p>
          <a:p>
            <a:endParaRPr lang="en-US" dirty="0"/>
          </a:p>
          <a:p>
            <a:r>
              <a:rPr lang="en-US" dirty="0" smtClean="0"/>
              <a:t>Behaviors have evolved through </a:t>
            </a:r>
          </a:p>
          <a:p>
            <a:r>
              <a:rPr lang="en-US" dirty="0" smtClean="0"/>
              <a:t>  natural selection to ensure </a:t>
            </a:r>
          </a:p>
          <a:p>
            <a:r>
              <a:rPr lang="en-US" dirty="0" smtClean="0"/>
              <a:t>  reproductive ________________.</a:t>
            </a:r>
          </a:p>
          <a:p>
            <a:endParaRPr lang="en-US" dirty="0"/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050" name="Picture 2" descr="https://upload.wikimedia.org/wikipedia/commons/b/bc/Common_Peafowl_(Pavo_cristatus)_RW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7999"/>
            <a:ext cx="4572000" cy="342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onserveliberty.com/liberty/images/evolitio_2_360_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944" y="1219200"/>
            <a:ext cx="2986078" cy="168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304800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pass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864875"/>
            <a:ext cx="1069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increase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8140" y="1688437"/>
            <a:ext cx="1411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accumulate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5903" y="2209800"/>
            <a:ext cx="1115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different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7537" y="4122365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success</a:t>
            </a:r>
            <a:endParaRPr lang="en-US" sz="20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4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763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         </a:t>
            </a:r>
            <a:r>
              <a:rPr lang="en-US" sz="2800" b="1" dirty="0" smtClean="0">
                <a:latin typeface="Franklin Gothic Demi" pitchFamily="34" charset="0"/>
              </a:rPr>
              <a:t>SOURCES OF VARIATION</a:t>
            </a:r>
          </a:p>
          <a:p>
            <a:endParaRPr lang="en-US" dirty="0"/>
          </a:p>
          <a:p>
            <a:r>
              <a:rPr lang="en-US" dirty="0" smtClean="0"/>
              <a:t>				</a:t>
            </a:r>
          </a:p>
          <a:p>
            <a:r>
              <a:rPr lang="en-US" dirty="0"/>
              <a:t>	</a:t>
            </a:r>
            <a:r>
              <a:rPr lang="en-US" dirty="0" smtClean="0"/>
              <a:t>			Variation within a ___________ increases the</a:t>
            </a:r>
          </a:p>
          <a:p>
            <a:r>
              <a:rPr lang="en-US" dirty="0"/>
              <a:t>	</a:t>
            </a:r>
            <a:r>
              <a:rPr lang="en-US" dirty="0" smtClean="0"/>
              <a:t>			likelihood that at least some of the members</a:t>
            </a:r>
          </a:p>
          <a:p>
            <a:r>
              <a:rPr lang="en-US" dirty="0"/>
              <a:t>	</a:t>
            </a:r>
            <a:r>
              <a:rPr lang="en-US" dirty="0" smtClean="0"/>
              <a:t>			will ___________ under ___________</a:t>
            </a:r>
          </a:p>
          <a:p>
            <a:r>
              <a:rPr lang="en-US" dirty="0"/>
              <a:t>	</a:t>
            </a:r>
            <a:r>
              <a:rPr lang="en-US" dirty="0" smtClean="0"/>
              <a:t>			environmental conditions.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              The </a:t>
            </a:r>
            <a:r>
              <a:rPr lang="en-US" u="sng" dirty="0" smtClean="0">
                <a:latin typeface="Franklin Gothic Demi" pitchFamily="34" charset="0"/>
              </a:rPr>
              <a:t>2 sources of variation</a:t>
            </a:r>
            <a:r>
              <a:rPr lang="en-US" dirty="0" smtClean="0"/>
              <a:t> according to evolution are:</a:t>
            </a:r>
          </a:p>
          <a:p>
            <a:endParaRPr lang="en-US" dirty="0"/>
          </a:p>
          <a:p>
            <a:r>
              <a:rPr lang="en-US" dirty="0" smtClean="0"/>
              <a:t>				   </a:t>
            </a:r>
            <a:r>
              <a:rPr lang="en-US" dirty="0" smtClean="0">
                <a:latin typeface="Franklin Gothic Demi" pitchFamily="34" charset="0"/>
              </a:rPr>
              <a:t>(1)</a:t>
            </a:r>
            <a:r>
              <a:rPr lang="en-US" dirty="0" smtClean="0"/>
              <a:t> ____________ – The ___________ of a gene</a:t>
            </a:r>
          </a:p>
          <a:p>
            <a:r>
              <a:rPr lang="en-US" dirty="0"/>
              <a:t>	</a:t>
            </a:r>
            <a:r>
              <a:rPr lang="en-US" dirty="0" smtClean="0"/>
              <a:t>					        in a reproductive cell</a:t>
            </a:r>
          </a:p>
          <a:p>
            <a:endParaRPr lang="en-US" dirty="0"/>
          </a:p>
          <a:p>
            <a:r>
              <a:rPr lang="en-US" dirty="0" smtClean="0"/>
              <a:t>				   </a:t>
            </a:r>
            <a:r>
              <a:rPr lang="en-US" dirty="0" smtClean="0">
                <a:latin typeface="Franklin Gothic Demi" pitchFamily="34" charset="0"/>
              </a:rPr>
              <a:t>(2) </a:t>
            </a:r>
            <a:r>
              <a:rPr lang="en-US" dirty="0" smtClean="0"/>
              <a:t>___________________ of genes.  The mixing</a:t>
            </a:r>
          </a:p>
          <a:p>
            <a:r>
              <a:rPr lang="en-US" dirty="0"/>
              <a:t>	</a:t>
            </a:r>
            <a:r>
              <a:rPr lang="en-US" dirty="0" smtClean="0"/>
              <a:t>			           of genes from 2 parents during _________</a:t>
            </a:r>
          </a:p>
          <a:p>
            <a:r>
              <a:rPr lang="en-US" dirty="0"/>
              <a:t>	</a:t>
            </a:r>
            <a:r>
              <a:rPr lang="en-US" dirty="0" smtClean="0"/>
              <a:t>			           reproduction providing ____ combinations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Species evolve over time due to the selection by the __________________ of those better</a:t>
            </a:r>
          </a:p>
          <a:p>
            <a:r>
              <a:rPr lang="en-US" dirty="0" smtClean="0"/>
              <a:t>        able to survive and leave _______________.</a:t>
            </a:r>
            <a:endParaRPr lang="en-US" dirty="0"/>
          </a:p>
        </p:txBody>
      </p:sp>
      <p:pic>
        <p:nvPicPr>
          <p:cNvPr id="1026" name="Picture 2" descr="http://www.hoikecurriculum.org/wp-content/uploads/2012/07/AdRad-labels_eml-permission-Douglas-Pratt-and-Yale-U-Pr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1" y="838200"/>
            <a:ext cx="374566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400" y="1219200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8000"/>
                </a:solidFill>
              </a:rPr>
              <a:t>species</a:t>
            </a:r>
            <a:endParaRPr lang="en-US" sz="2000" b="1" dirty="0">
              <a:solidFill>
                <a:srgbClr val="8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771710"/>
            <a:ext cx="952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8000"/>
                </a:solidFill>
              </a:rPr>
              <a:t>survive</a:t>
            </a:r>
            <a:endParaRPr lang="en-US" sz="2000" b="1" dirty="0">
              <a:solidFill>
                <a:srgbClr val="8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1771710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8000"/>
                </a:solidFill>
              </a:rPr>
              <a:t>changing</a:t>
            </a:r>
            <a:endParaRPr lang="en-US" sz="2000" b="1" dirty="0">
              <a:solidFill>
                <a:srgbClr val="8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352800"/>
            <a:ext cx="1354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8000"/>
                </a:solidFill>
              </a:rPr>
              <a:t>MUTATION</a:t>
            </a:r>
            <a:endParaRPr lang="en-US" sz="2000" b="1" dirty="0">
              <a:solidFill>
                <a:srgbClr val="8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0127" y="3352800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8000"/>
                </a:solidFill>
              </a:rPr>
              <a:t>changing</a:t>
            </a:r>
            <a:endParaRPr lang="en-US" sz="2000" b="1" dirty="0">
              <a:solidFill>
                <a:srgbClr val="8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1002" y="4267200"/>
            <a:ext cx="2036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8000"/>
                </a:solidFill>
              </a:rPr>
              <a:t>RECOMBINATION</a:t>
            </a:r>
            <a:endParaRPr lang="en-US" sz="2000" b="1" dirty="0">
              <a:solidFill>
                <a:srgbClr val="8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9253" y="4494964"/>
            <a:ext cx="856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8000"/>
                </a:solidFill>
              </a:rPr>
              <a:t>sexual</a:t>
            </a:r>
            <a:endParaRPr lang="en-US" sz="2000" b="1" dirty="0">
              <a:solidFill>
                <a:srgbClr val="8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4789055"/>
            <a:ext cx="641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8000"/>
                </a:solidFill>
              </a:rPr>
              <a:t>new</a:t>
            </a:r>
            <a:endParaRPr lang="en-US" sz="2000" b="1" dirty="0">
              <a:solidFill>
                <a:srgbClr val="8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9178" y="5260109"/>
            <a:ext cx="1558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8000"/>
                </a:solidFill>
              </a:rPr>
              <a:t>environment</a:t>
            </a:r>
            <a:endParaRPr lang="en-US" sz="2000" b="1" dirty="0">
              <a:solidFill>
                <a:srgbClr val="8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8280" y="5628529"/>
            <a:ext cx="1137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8000"/>
                </a:solidFill>
              </a:rPr>
              <a:t>offspring</a:t>
            </a:r>
            <a:endParaRPr lang="en-US" sz="2000" b="1" dirty="0">
              <a:solidFill>
                <a:srgbClr val="8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4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64943"/>
            <a:ext cx="8686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smtClean="0">
                <a:latin typeface="Franklin Gothic Demi" pitchFamily="34" charset="0"/>
              </a:rPr>
              <a:t>Selection Agent</a:t>
            </a:r>
            <a:r>
              <a:rPr lang="en-US" dirty="0" smtClean="0"/>
              <a:t>” – Any environmental factor that ___________ organisms for death.</a:t>
            </a:r>
          </a:p>
          <a:p>
            <a:r>
              <a:rPr lang="en-US" dirty="0"/>
              <a:t>	</a:t>
            </a:r>
            <a:r>
              <a:rPr lang="en-US" dirty="0" smtClean="0"/>
              <a:t>	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(1)</a:t>
            </a:r>
            <a:r>
              <a:rPr lang="en-US" dirty="0" smtClean="0"/>
              <a:t>_________________		    </a:t>
            </a:r>
            <a:r>
              <a:rPr lang="en-US" b="1" dirty="0" smtClean="0"/>
              <a:t> (2) </a:t>
            </a:r>
            <a:r>
              <a:rPr lang="en-US" dirty="0" smtClean="0"/>
              <a:t>_____________________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	The bacteria that are resistant to</a:t>
            </a:r>
          </a:p>
          <a:p>
            <a:r>
              <a:rPr lang="en-US" dirty="0" smtClean="0"/>
              <a:t>					    the ________________ live and</a:t>
            </a:r>
            <a:endParaRPr lang="en-US" dirty="0"/>
          </a:p>
          <a:p>
            <a:r>
              <a:rPr lang="en-US" dirty="0" smtClean="0"/>
              <a:t>Susceptible insects ______ (they are		    pass this ________ on to their</a:t>
            </a:r>
          </a:p>
          <a:p>
            <a:r>
              <a:rPr lang="en-US" dirty="0" smtClean="0"/>
              <a:t>selected against).  Resistant ones _____.	    offspring.</a:t>
            </a:r>
            <a:endParaRPr lang="en-US" dirty="0"/>
          </a:p>
        </p:txBody>
      </p:sp>
      <p:pic>
        <p:nvPicPr>
          <p:cNvPr id="2050" name="Picture 2" descr="http://www.zo.utexas.edu/faculty/sjasper/images/22.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8" y="1295400"/>
            <a:ext cx="322199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healthworks.my/wp-content/uploads/2015/01/antibiotic-resistanc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11479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0200" y="304800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8000"/>
                </a:solidFill>
              </a:rPr>
              <a:t>selects</a:t>
            </a:r>
            <a:endParaRPr lang="en-US" sz="2000" b="1" dirty="0">
              <a:solidFill>
                <a:srgbClr val="8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861530"/>
            <a:ext cx="1369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8000"/>
                </a:solidFill>
              </a:rPr>
              <a:t>PESTICIDES</a:t>
            </a:r>
            <a:endParaRPr lang="en-US" sz="2000" b="1" dirty="0">
              <a:solidFill>
                <a:srgbClr val="8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1701" y="857310"/>
            <a:ext cx="1538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8000"/>
                </a:solidFill>
              </a:rPr>
              <a:t>ANTIBIOTICS</a:t>
            </a:r>
            <a:endParaRPr lang="en-US" sz="2000" b="1" dirty="0">
              <a:solidFill>
                <a:srgbClr val="8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5606" y="5782601"/>
            <a:ext cx="514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8000"/>
                </a:solidFill>
              </a:rPr>
              <a:t>die</a:t>
            </a:r>
            <a:endParaRPr lang="en-US" sz="2000" b="1" dirty="0">
              <a:solidFill>
                <a:srgbClr val="8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9278" y="6049422"/>
            <a:ext cx="55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8000"/>
                </a:solidFill>
              </a:rPr>
              <a:t>live</a:t>
            </a:r>
            <a:endParaRPr lang="en-US" sz="2000" b="1" dirty="0">
              <a:solidFill>
                <a:srgbClr val="8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1701" y="5489346"/>
            <a:ext cx="119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8000"/>
                </a:solidFill>
              </a:rPr>
              <a:t>antibiotic</a:t>
            </a:r>
            <a:endParaRPr lang="en-US" sz="2000" b="1" dirty="0">
              <a:solidFill>
                <a:srgbClr val="8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81681" y="5808638"/>
            <a:ext cx="63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8000"/>
                </a:solidFill>
              </a:rPr>
              <a:t>trait</a:t>
            </a:r>
            <a:endParaRPr lang="en-US" sz="2000" b="1" dirty="0">
              <a:solidFill>
                <a:srgbClr val="8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10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Franklin Gothic Demi" pitchFamily="34" charset="0"/>
              </a:rPr>
              <a:t>          EXTINCTION</a:t>
            </a:r>
            <a:r>
              <a:rPr lang="en-US" dirty="0" smtClean="0"/>
              <a:t>  </a:t>
            </a:r>
          </a:p>
          <a:p>
            <a:endParaRPr lang="en-US" dirty="0"/>
          </a:p>
          <a:p>
            <a:r>
              <a:rPr lang="en-US" dirty="0" smtClean="0"/>
              <a:t>Extinction of a ___________ occurs</a:t>
            </a:r>
          </a:p>
          <a:p>
            <a:r>
              <a:rPr lang="en-US" dirty="0" smtClean="0"/>
              <a:t>when the environment ____________</a:t>
            </a:r>
          </a:p>
          <a:p>
            <a:r>
              <a:rPr lang="en-US" dirty="0" smtClean="0"/>
              <a:t>and the adaptive characteristics of</a:t>
            </a:r>
          </a:p>
          <a:p>
            <a:r>
              <a:rPr lang="en-US" dirty="0" smtClean="0"/>
              <a:t>a species are _________________ to</a:t>
            </a:r>
          </a:p>
          <a:p>
            <a:r>
              <a:rPr lang="en-US" dirty="0" smtClean="0"/>
              <a:t>allow its survival.  Extinction of</a:t>
            </a:r>
          </a:p>
          <a:p>
            <a:r>
              <a:rPr lang="en-US" dirty="0" smtClean="0"/>
              <a:t>species is ____________; most of </a:t>
            </a:r>
          </a:p>
          <a:p>
            <a:r>
              <a:rPr lang="en-US" dirty="0" smtClean="0"/>
              <a:t>the species that have lived on Earth</a:t>
            </a:r>
          </a:p>
          <a:p>
            <a:r>
              <a:rPr lang="en-US" dirty="0" smtClean="0"/>
              <a:t>____ longer exist.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					      </a:t>
            </a:r>
            <a:r>
              <a:rPr lang="en-US" sz="2400" b="1" dirty="0" smtClean="0">
                <a:latin typeface="Franklin Gothic Demi" pitchFamily="34" charset="0"/>
              </a:rPr>
              <a:t>CLASSIFICATION</a:t>
            </a:r>
          </a:p>
          <a:p>
            <a:endParaRPr lang="en-US" dirty="0"/>
          </a:p>
          <a:p>
            <a:r>
              <a:rPr lang="en-US" dirty="0" smtClean="0"/>
              <a:t>					Organisms are classified into _________</a:t>
            </a:r>
          </a:p>
          <a:p>
            <a:r>
              <a:rPr lang="en-US" dirty="0" smtClean="0"/>
              <a:t>					and subgroups based on structural</a:t>
            </a:r>
          </a:p>
          <a:p>
            <a:r>
              <a:rPr lang="en-US" dirty="0" smtClean="0"/>
              <a:t>					similarities and proposed 							________________ relationships</a:t>
            </a:r>
            <a:endParaRPr lang="en-US" dirty="0"/>
          </a:p>
        </p:txBody>
      </p:sp>
      <p:pic>
        <p:nvPicPr>
          <p:cNvPr id="1026" name="Picture 2" descr="http://2.bp.blogspot.com/-yauUFOFobmE/UKX2SccBhPI/AAAAAAAAAEU/u_GW0O2P0zE/s1600/extinct+anima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73" y="381000"/>
            <a:ext cx="3722949" cy="301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asypacelearning.com/design/images/content/classificationsofpla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77056"/>
            <a:ext cx="4426527" cy="303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7663" y="914400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species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4263" y="1255947"/>
            <a:ext cx="1045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changes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663" y="1752600"/>
            <a:ext cx="137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insufficient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3122" y="2286000"/>
            <a:ext cx="1121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common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309" y="2895600"/>
            <a:ext cx="460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no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31618" y="4572000"/>
            <a:ext cx="90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groups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5420074"/>
            <a:ext cx="1538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evolutionary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073" y="304800"/>
            <a:ext cx="8686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DNA sequences </a:t>
            </a:r>
            <a:r>
              <a:rPr lang="en-US" dirty="0" smtClean="0"/>
              <a:t>can also be ___________</a:t>
            </a:r>
          </a:p>
          <a:p>
            <a:r>
              <a:rPr lang="en-US" dirty="0" smtClean="0"/>
              <a:t>to classify organisms into groups.  The </a:t>
            </a:r>
          </a:p>
          <a:p>
            <a:r>
              <a:rPr lang="en-US" dirty="0" smtClean="0"/>
              <a:t>more ____________ the DNA, the more </a:t>
            </a:r>
          </a:p>
          <a:p>
            <a:r>
              <a:rPr lang="en-US" dirty="0" smtClean="0"/>
              <a:t>_____________ related.</a:t>
            </a:r>
          </a:p>
          <a:p>
            <a:endParaRPr lang="en-US" dirty="0"/>
          </a:p>
          <a:p>
            <a:r>
              <a:rPr lang="en-US" dirty="0" smtClean="0"/>
              <a:t>Because DNA codes for structural</a:t>
            </a:r>
          </a:p>
          <a:p>
            <a:r>
              <a:rPr lang="en-US" dirty="0" smtClean="0"/>
              <a:t>_________ like hair, classification </a:t>
            </a:r>
          </a:p>
          <a:p>
            <a:r>
              <a:rPr lang="en-US" dirty="0" smtClean="0"/>
              <a:t>systems based on structure and DNA</a:t>
            </a:r>
            <a:endParaRPr lang="en-US" dirty="0"/>
          </a:p>
          <a:p>
            <a:r>
              <a:rPr lang="en-US" dirty="0" smtClean="0"/>
              <a:t>tend to ___________.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	</a:t>
            </a:r>
            <a:r>
              <a:rPr lang="en-US" b="1" dirty="0" smtClean="0"/>
              <a:t>SPECIES</a:t>
            </a:r>
            <a:r>
              <a:rPr lang="en-US" dirty="0" smtClean="0"/>
              <a:t> is the most fundamental ______</a:t>
            </a:r>
          </a:p>
          <a:p>
            <a:r>
              <a:rPr lang="en-US" dirty="0"/>
              <a:t> </a:t>
            </a:r>
            <a:r>
              <a:rPr lang="en-US" dirty="0" smtClean="0"/>
              <a:t>     					   of classification.  For two organisms</a:t>
            </a:r>
          </a:p>
          <a:p>
            <a:r>
              <a:rPr lang="en-US" dirty="0"/>
              <a:t>	</a:t>
            </a:r>
            <a:r>
              <a:rPr lang="en-US" dirty="0" smtClean="0"/>
              <a:t>				   to be the _______ species, they must</a:t>
            </a:r>
          </a:p>
          <a:p>
            <a:r>
              <a:rPr lang="en-US" dirty="0"/>
              <a:t>	</a:t>
            </a:r>
            <a:r>
              <a:rPr lang="en-US" dirty="0" smtClean="0"/>
              <a:t>				   be able to mate and have offspring</a:t>
            </a:r>
          </a:p>
          <a:p>
            <a:r>
              <a:rPr lang="en-US" dirty="0"/>
              <a:t>	</a:t>
            </a:r>
            <a:r>
              <a:rPr lang="en-US" dirty="0" smtClean="0"/>
              <a:t>				   that can mate again.</a:t>
            </a:r>
            <a:endParaRPr lang="en-US" dirty="0"/>
          </a:p>
        </p:txBody>
      </p:sp>
      <p:pic>
        <p:nvPicPr>
          <p:cNvPr id="2052" name="Picture 4" descr="http://blog.23andme.com/wp-content/uploads/2012/04/FractionThatYouShareFina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1622"/>
            <a:ext cx="4285672" cy="314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249469"/>
              </p:ext>
            </p:extLst>
          </p:nvPr>
        </p:nvGraphicFramePr>
        <p:xfrm>
          <a:off x="267855" y="3886200"/>
          <a:ext cx="3920837" cy="263651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01437"/>
                <a:gridCol w="1373908"/>
                <a:gridCol w="1445492"/>
              </a:tblGrid>
              <a:tr h="441959">
                <a:tc>
                  <a:txBody>
                    <a:bodyPr/>
                    <a:lstStyle/>
                    <a:p>
                      <a:r>
                        <a:rPr lang="en-US" b="0" dirty="0" smtClean="0"/>
                        <a:t>Kingdom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Animal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Animal</a:t>
                      </a:r>
                      <a:endParaRPr lang="en-US" b="0" dirty="0"/>
                    </a:p>
                  </a:txBody>
                  <a:tcPr/>
                </a:tc>
              </a:tr>
              <a:tr h="296616">
                <a:tc>
                  <a:txBody>
                    <a:bodyPr/>
                    <a:lstStyle/>
                    <a:p>
                      <a:r>
                        <a:rPr lang="en-US" dirty="0" smtClean="0"/>
                        <a:t>Phylum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Chordate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Chordate</a:t>
                      </a:r>
                      <a:endParaRPr lang="en-US" dirty="0"/>
                    </a:p>
                  </a:txBody>
                  <a:tcPr/>
                </a:tc>
              </a:tr>
              <a:tr h="296616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Mammal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Mammal</a:t>
                      </a:r>
                      <a:endParaRPr lang="en-US" dirty="0"/>
                    </a:p>
                  </a:txBody>
                  <a:tcPr/>
                </a:tc>
              </a:tr>
              <a:tr h="296616">
                <a:tc>
                  <a:txBody>
                    <a:bodyPr/>
                    <a:lstStyle/>
                    <a:p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Carnivore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Carnivore</a:t>
                      </a:r>
                      <a:endParaRPr lang="en-US" dirty="0"/>
                    </a:p>
                  </a:txBody>
                  <a:tcPr/>
                </a:tc>
              </a:tr>
              <a:tr h="296616">
                <a:tc>
                  <a:txBody>
                    <a:bodyPr/>
                    <a:lstStyle/>
                    <a:p>
                      <a:r>
                        <a:rPr lang="en-US" dirty="0" smtClean="0"/>
                        <a:t>Family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Felidae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Felidae</a:t>
                      </a:r>
                      <a:endParaRPr lang="en-US" dirty="0"/>
                    </a:p>
                  </a:txBody>
                  <a:tcPr/>
                </a:tc>
              </a:tr>
              <a:tr h="296616">
                <a:tc>
                  <a:txBody>
                    <a:bodyPr/>
                    <a:lstStyle/>
                    <a:p>
                      <a:r>
                        <a:rPr lang="en-US" dirty="0" smtClean="0"/>
                        <a:t>Genus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Felis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Felis</a:t>
                      </a:r>
                      <a:endParaRPr lang="en-US" i="1" dirty="0"/>
                    </a:p>
                  </a:txBody>
                  <a:tcPr/>
                </a:tc>
              </a:tr>
              <a:tr h="296616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__________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___________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4" name="Picture 6" descr="http://www.pets4homes.co.uk/images/articles/1036/large/the-top-8-largest-domestic-cat-breeds-52137ce20c9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05" y="2895600"/>
            <a:ext cx="1477971" cy="9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dn.oxwordsblog.wpfuel.co.uk/wpcms/wp-content/uploads/Lion_iStock_XSmall-300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87438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7901" y="262404"/>
            <a:ext cx="1257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compared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9681" y="778801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similar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62" y="1066800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closely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209" y="1905000"/>
            <a:ext cx="738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traits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3450" y="2394731"/>
            <a:ext cx="847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match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8850" y="6096000"/>
            <a:ext cx="139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solidFill>
                  <a:srgbClr val="0000FF"/>
                </a:solidFill>
              </a:rPr>
              <a:t>domesticus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6096000"/>
            <a:ext cx="514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solidFill>
                  <a:srgbClr val="0000FF"/>
                </a:solidFill>
              </a:rPr>
              <a:t>leo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2456" y="4080584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unit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4648200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same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4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763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Franklin Gothic Demi" pitchFamily="34" charset="0"/>
              </a:rPr>
              <a:t>DICHOTOMOUS KEY </a:t>
            </a:r>
            <a:r>
              <a:rPr lang="en-US" dirty="0" smtClean="0"/>
              <a:t>– This is a classification key used to __________ unknown </a:t>
            </a:r>
          </a:p>
          <a:p>
            <a:r>
              <a:rPr lang="en-US" dirty="0"/>
              <a:t>	</a:t>
            </a:r>
            <a:r>
              <a:rPr lang="en-US" dirty="0" smtClean="0"/>
              <a:t>organisms.  At each step, the traits of the organism fall into 1 of ___ steps. </a:t>
            </a:r>
            <a:r>
              <a:rPr lang="en-US" dirty="0"/>
              <a:t>	</a:t>
            </a:r>
            <a:r>
              <a:rPr lang="en-US" dirty="0" smtClean="0"/>
              <a:t>Each choice then leads to the next step until the identity is ______________.</a:t>
            </a:r>
          </a:p>
          <a:p>
            <a:endParaRPr lang="en-US" dirty="0"/>
          </a:p>
          <a:p>
            <a:r>
              <a:rPr lang="en-US" dirty="0" smtClean="0"/>
              <a:t>              </a:t>
            </a:r>
            <a:r>
              <a:rPr lang="en-US" b="1" dirty="0" smtClean="0"/>
              <a:t>A</a:t>
            </a:r>
            <a:r>
              <a:rPr lang="en-US" dirty="0" smtClean="0"/>
              <a:t>                             </a:t>
            </a:r>
            <a:r>
              <a:rPr lang="en-US" b="1" dirty="0" smtClean="0"/>
              <a:t>B</a:t>
            </a:r>
            <a:r>
              <a:rPr lang="en-US" dirty="0" smtClean="0"/>
              <a:t>                            </a:t>
            </a:r>
            <a:r>
              <a:rPr lang="en-US" b="1" dirty="0" smtClean="0"/>
              <a:t>C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		IDENTIFY THE INSECTS: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		</a:t>
            </a:r>
            <a:r>
              <a:rPr lang="en-US" b="1" dirty="0" smtClean="0"/>
              <a:t>A</a:t>
            </a:r>
            <a:r>
              <a:rPr lang="en-US" dirty="0" smtClean="0"/>
              <a:t> =  ________________</a:t>
            </a:r>
          </a:p>
          <a:p>
            <a:endParaRPr lang="en-US" dirty="0"/>
          </a:p>
          <a:p>
            <a:r>
              <a:rPr lang="en-US" dirty="0" smtClean="0"/>
              <a:t>						</a:t>
            </a:r>
            <a:r>
              <a:rPr lang="en-US" b="1" dirty="0" smtClean="0"/>
              <a:t>B</a:t>
            </a:r>
            <a:r>
              <a:rPr lang="en-US" dirty="0" smtClean="0"/>
              <a:t> =  ________________</a:t>
            </a:r>
          </a:p>
          <a:p>
            <a:endParaRPr lang="en-US" dirty="0"/>
          </a:p>
          <a:p>
            <a:r>
              <a:rPr lang="en-US" dirty="0" smtClean="0"/>
              <a:t>						</a:t>
            </a:r>
            <a:r>
              <a:rPr lang="en-US" b="1" dirty="0" smtClean="0"/>
              <a:t>C</a:t>
            </a:r>
            <a:r>
              <a:rPr lang="en-US" dirty="0" smtClean="0"/>
              <a:t> =  ________________</a:t>
            </a:r>
          </a:p>
          <a:p>
            <a:endParaRPr lang="en-US" dirty="0"/>
          </a:p>
        </p:txBody>
      </p:sp>
      <p:pic>
        <p:nvPicPr>
          <p:cNvPr id="1036" name="Picture 12" descr="http://evavarga.net/wp-content/uploads/simple-insect-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59" y="1981200"/>
            <a:ext cx="502323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387927"/>
            <a:ext cx="1005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identify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00" y="6858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2782" y="990600"/>
            <a:ext cx="1107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revealed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8753" y="3124200"/>
            <a:ext cx="970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Beetles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4180" y="3666836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Flies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1474" y="4229100"/>
            <a:ext cx="1391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Dragonflies</a:t>
            </a:r>
            <a:endParaRPr lang="en-US" sz="20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4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299</Words>
  <Application>Microsoft Office PowerPoint</Application>
  <PresentationFormat>On-screen Show (4:3)</PresentationFormat>
  <Paragraphs>263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ctraina</dc:creator>
  <cp:lastModifiedBy>ctraina</cp:lastModifiedBy>
  <cp:revision>64</cp:revision>
  <cp:lastPrinted>2015-12-18T16:48:51Z</cp:lastPrinted>
  <dcterms:created xsi:type="dcterms:W3CDTF">2015-12-11T18:22:20Z</dcterms:created>
  <dcterms:modified xsi:type="dcterms:W3CDTF">2015-12-22T16:24:05Z</dcterms:modified>
</cp:coreProperties>
</file>