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  <p:sldMasterId id="2147483666" r:id="rId8"/>
  </p:sldMasterIdLst>
  <p:notesMasterIdLst>
    <p:notesMasterId r:id="rId31"/>
  </p:notesMasterIdLst>
  <p:handoutMasterIdLst>
    <p:handoutMasterId r:id="rId32"/>
  </p:handoutMasterIdLst>
  <p:sldIdLst>
    <p:sldId id="256" r:id="rId9"/>
    <p:sldId id="258" r:id="rId10"/>
    <p:sldId id="259" r:id="rId11"/>
    <p:sldId id="301" r:id="rId12"/>
    <p:sldId id="260" r:id="rId13"/>
    <p:sldId id="291" r:id="rId14"/>
    <p:sldId id="304" r:id="rId15"/>
    <p:sldId id="261" r:id="rId16"/>
    <p:sldId id="262" r:id="rId17"/>
    <p:sldId id="263" r:id="rId18"/>
    <p:sldId id="292" r:id="rId19"/>
    <p:sldId id="303" r:id="rId20"/>
    <p:sldId id="264" r:id="rId21"/>
    <p:sldId id="266" r:id="rId22"/>
    <p:sldId id="294" r:id="rId23"/>
    <p:sldId id="302" r:id="rId24"/>
    <p:sldId id="268" r:id="rId25"/>
    <p:sldId id="273" r:id="rId26"/>
    <p:sldId id="295" r:id="rId27"/>
    <p:sldId id="283" r:id="rId28"/>
    <p:sldId id="284" r:id="rId29"/>
    <p:sldId id="299" r:id="rId30"/>
  </p:sldIdLst>
  <p:sldSz cx="9144000" cy="6858000" type="screen4x3"/>
  <p:notesSz cx="6997700" cy="9283700"/>
  <p:embeddedFontLst>
    <p:embeddedFont>
      <p:font typeface="Times" panose="02020603050405020304" pitchFamily="18" charset="0"/>
      <p:regular r:id="rId33"/>
      <p:bold r:id="rId34"/>
      <p:italic r:id="rId35"/>
      <p:boldItalic r:id="rId36"/>
    </p:embeddedFont>
    <p:embeddedFont>
      <p:font typeface="Quattrocento" panose="020B0604020202020204" charset="0"/>
      <p:regular r:id="rId37"/>
      <p:bold r:id="rId38"/>
    </p:embeddedFont>
    <p:embeddedFont>
      <p:font typeface="Rambla" panose="020B060402020202020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  <p:embeddedFont>
      <p:font typeface="Trebuchet MS" panose="020B060302020202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1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7.fntdata"/><Relationship Id="rId21" Type="http://schemas.openxmlformats.org/officeDocument/2006/relationships/slide" Target="slides/slide13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A5467A-23EF-41D6-9A72-36A3C52F7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5797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33D3D-088C-46E7-B450-7ADCCADE93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5797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r">
              <a:defRPr sz="1200"/>
            </a:lvl1pPr>
          </a:lstStyle>
          <a:p>
            <a:fld id="{AA14F804-E91D-409C-98E1-6441FAD109B4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93596-04C3-424D-A46B-461191C0E8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32337" cy="465796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785C1-7DBE-41C7-A7CB-9BAEF36766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3744" y="8817905"/>
            <a:ext cx="3032337" cy="465796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r">
              <a:defRPr sz="1200"/>
            </a:lvl1pPr>
          </a:lstStyle>
          <a:p>
            <a:fld id="{38CAF6FB-AC5F-4A52-94A7-C2DCE2C1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66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93013" tIns="93013" rIns="93013" bIns="93013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65142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3028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9542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60565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325707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5599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651414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651197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65365" y="0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93013" tIns="93013" rIns="93013" bIns="93013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65142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3028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9542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60565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325707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5599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651414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651197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ftr" idx="11"/>
          </p:nvPr>
        </p:nvSpPr>
        <p:spPr>
          <a:xfrm>
            <a:off x="1" y="8819515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93013" tIns="93013" rIns="93013" bIns="93013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65142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3028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9542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60565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325707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5599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4651414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6511979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3965365" y="8819515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19381" tIns="0" rIns="19381" bIns="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000" i="1" smtClean="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</a:pPr>
              <a:t>‹#›</a:t>
            </a:fld>
            <a:endParaRPr lang="en-US"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33028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wrap="square" lIns="93013" tIns="93013" rIns="93013" bIns="93013" anchor="ctr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8" name="Shape 8"/>
          <p:cNvSpPr>
            <a:spLocks noGrp="1" noRot="1" noChangeAspect="1"/>
          </p:cNvSpPr>
          <p:nvPr>
            <p:ph type="sldImg" idx="3"/>
          </p:nvPr>
        </p:nvSpPr>
        <p:spPr>
          <a:xfrm>
            <a:off x="1187450" y="701675"/>
            <a:ext cx="462280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205946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3965365" y="8819515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19381" tIns="0" rIns="19381" bIns="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</a:pPr>
              <a:t>1</a:t>
            </a:fld>
            <a:endParaRPr lang="en-US"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2280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933028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wrap="square" lIns="93674" tIns="46824" rIns="93674" bIns="46824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3965365" y="8819515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19381" tIns="0" rIns="19381" bIns="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</a:pPr>
              <a:t>17</a:t>
            </a:fld>
            <a:endParaRPr lang="en-US"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2280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33028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wrap="square" lIns="93674" tIns="46824" rIns="93674" bIns="46824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/>
        </p:nvSpPr>
        <p:spPr>
          <a:xfrm>
            <a:off x="3965365" y="8819515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19381" tIns="0" rIns="19381" bIns="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</a:pPr>
              <a:t>18</a:t>
            </a:fld>
            <a:endParaRPr lang="en-US"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2280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933028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wrap="square" lIns="93674" tIns="46824" rIns="93674" bIns="46824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/>
        </p:nvSpPr>
        <p:spPr>
          <a:xfrm>
            <a:off x="3965365" y="8819515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19381" tIns="0" rIns="19381" bIns="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</a:pPr>
              <a:t>20</a:t>
            </a:fld>
            <a:endParaRPr lang="en-US"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2280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933028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wrap="square" lIns="93674" tIns="46824" rIns="93674" bIns="46824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/>
        </p:nvSpPr>
        <p:spPr>
          <a:xfrm>
            <a:off x="3965365" y="8819515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19381" tIns="0" rIns="19381" bIns="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</a:pPr>
              <a:t>21</a:t>
            </a:fld>
            <a:endParaRPr lang="en-US"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2280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933028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wrap="square" lIns="93674" tIns="46824" rIns="93674" bIns="46824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07A53431-0121-4F6D-A82B-33EDC88EE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1761" indent="-28529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1171" indent="-228234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7640" indent="-228234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4108" indent="-228234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5CDE96F-C0D1-40E5-9ED3-90BB45B0FD1E}" type="slidenum">
              <a:rPr lang="en-US" altLang="en-US" sz="1200" baseline="0"/>
              <a:pPr/>
              <a:t>22</a:t>
            </a:fld>
            <a:endParaRPr lang="en-US" altLang="en-US" sz="1200" baseline="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70B98E21-4ECE-45B5-93CB-BBD4D5EC4E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95B0C32-3576-4467-8DED-0717FAEC7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4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3965365" y="8819515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19381" tIns="0" rIns="19381" bIns="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</a:pPr>
              <a:t>2</a:t>
            </a:fld>
            <a:endParaRPr lang="en-US"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2280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33028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wrap="square" lIns="93674" tIns="46824" rIns="93674" bIns="46824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3965365" y="8819515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19381" tIns="0" rIns="19381" bIns="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</a:pPr>
              <a:t>3</a:t>
            </a:fld>
            <a:endParaRPr lang="en-US"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2280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33028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wrap="square" lIns="93674" tIns="46824" rIns="93674" bIns="46824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3965365" y="8819515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19381" tIns="0" rIns="19381" bIns="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</a:pPr>
              <a:t>5</a:t>
            </a:fld>
            <a:endParaRPr lang="en-US"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2280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933028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wrap="square" lIns="93674" tIns="46824" rIns="93674" bIns="46824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3965365" y="8819515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19381" tIns="0" rIns="19381" bIns="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</a:pPr>
              <a:t>8</a:t>
            </a:fld>
            <a:endParaRPr lang="en-US"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2280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933028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wrap="square" lIns="93674" tIns="46824" rIns="93674" bIns="46824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3965365" y="8819515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19381" tIns="0" rIns="19381" bIns="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</a:pPr>
              <a:t>9</a:t>
            </a:fld>
            <a:endParaRPr lang="en-US"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2280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33028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wrap="square" lIns="93674" tIns="46824" rIns="93674" bIns="46824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3965365" y="8819515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19381" tIns="0" rIns="19381" bIns="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</a:pPr>
              <a:t>10</a:t>
            </a:fld>
            <a:endParaRPr lang="en-US"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2280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933028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wrap="square" lIns="93674" tIns="46824" rIns="93674" bIns="46824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3965365" y="8819515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19381" tIns="0" rIns="19381" bIns="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</a:pPr>
              <a:t>13</a:t>
            </a:fld>
            <a:endParaRPr lang="en-US"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2280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33028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wrap="square" lIns="93674" tIns="46824" rIns="93674" bIns="46824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3965365" y="8819515"/>
            <a:ext cx="3032336" cy="464185"/>
          </a:xfrm>
          <a:prstGeom prst="rect">
            <a:avLst/>
          </a:prstGeom>
          <a:noFill/>
          <a:ln>
            <a:noFill/>
          </a:ln>
        </p:spPr>
        <p:txBody>
          <a:bodyPr wrap="square" lIns="19381" tIns="0" rIns="19381" bIns="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</a:pPr>
              <a:t>14</a:t>
            </a:fld>
            <a:endParaRPr lang="en-US"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2280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933028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wrap="square" lIns="93674" tIns="46824" rIns="93674" bIns="46824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ctr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ctr" rtl="0">
              <a:spcBef>
                <a:spcPts val="350"/>
              </a:spcBef>
              <a:buClr>
                <a:schemeClr val="accent2"/>
              </a:buClr>
              <a:buFont typeface="Noto Symbol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ctr" rtl="0">
              <a:spcBef>
                <a:spcPts val="350"/>
              </a:spcBef>
              <a:buClr>
                <a:schemeClr val="accent2"/>
              </a:buClr>
              <a:buFont typeface="Noto Symbol"/>
              <a:buNone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ctr" rtl="0">
              <a:spcBef>
                <a:spcPts val="350"/>
              </a:spcBef>
              <a:buClr>
                <a:schemeClr val="accent2"/>
              </a:buClr>
              <a:buFont typeface="Noto Symbo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25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r" rtl="0">
              <a:spcBef>
                <a:spcPts val="0"/>
              </a:spcBef>
              <a:buFont typeface="Rambla"/>
              <a:buNone/>
              <a:defRPr sz="1600"/>
            </a:lvl1pPr>
            <a:lvl2pPr lvl="1" rtl="0">
              <a:spcBef>
                <a:spcPts val="0"/>
              </a:spcBef>
              <a:buFont typeface="Rambla"/>
              <a:buNone/>
              <a:defRPr sz="1200"/>
            </a:lvl2pPr>
            <a:lvl3pPr lvl="2" rtl="0">
              <a:spcBef>
                <a:spcPts val="0"/>
              </a:spcBef>
              <a:buFont typeface="Rambla"/>
              <a:buNone/>
              <a:defRPr sz="1000"/>
            </a:lvl3pPr>
            <a:lvl4pPr lvl="3" rtl="0">
              <a:spcBef>
                <a:spcPts val="0"/>
              </a:spcBef>
              <a:buFont typeface="Rambla"/>
              <a:buNone/>
              <a:defRPr sz="900"/>
            </a:lvl4pPr>
            <a:lvl5pPr lvl="4" rtl="0">
              <a:spcBef>
                <a:spcPts val="0"/>
              </a:spcBef>
              <a:buFont typeface="Rambla"/>
              <a:buNone/>
              <a:defRPr sz="900"/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914400" y="274319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141232" y="5443401"/>
            <a:ext cx="7162799" cy="6482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18288" lvl="0" indent="0" algn="r" rtl="0">
              <a:spcBef>
                <a:spcPts val="0"/>
              </a:spcBef>
              <a:buFont typeface="Rambla"/>
              <a:buNone/>
              <a:defRPr sz="1400"/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000"/>
            </a:lvl3pPr>
            <a:lvl4pPr lvl="3" rtl="0">
              <a:spcBef>
                <a:spcPts val="0"/>
              </a:spcBef>
              <a:defRPr sz="900"/>
            </a:lvl4pPr>
            <a:lvl5pPr lvl="4" rtl="0">
              <a:spcBef>
                <a:spcPts val="0"/>
              </a:spcBef>
              <a:defRPr sz="900"/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1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R="0" lvl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lvl="2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lvl="3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lvl="4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lvl="5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lvl="6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lvl="7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lvl="8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0" cy="1777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 rot="5400000">
            <a:off x="823119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lvl="2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lvl="3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lvl="4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lvl="5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lvl="6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lvl="7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lvl="8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lvl="2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lvl="3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lvl="4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lvl="5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lvl="6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lvl="7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lvl="8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r" rtl="0">
              <a:spcBef>
                <a:spcPts val="0"/>
              </a:spcBef>
              <a:buFont typeface="Rambla"/>
              <a:buNone/>
              <a:defRPr sz="48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l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2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Font typeface="Rambla"/>
              <a:buNone/>
              <a:defRPr sz="2000" b="1"/>
            </a:lvl2pPr>
            <a:lvl3pPr lvl="2" rtl="0">
              <a:spcBef>
                <a:spcPts val="0"/>
              </a:spcBef>
              <a:buFont typeface="Rambla"/>
              <a:buNone/>
              <a:defRPr sz="1800" b="1"/>
            </a:lvl3pPr>
            <a:lvl4pPr lvl="3" rtl="0">
              <a:spcBef>
                <a:spcPts val="0"/>
              </a:spcBef>
              <a:buFont typeface="Rambla"/>
              <a:buNone/>
              <a:defRPr sz="1600" b="1"/>
            </a:lvl4pPr>
            <a:lvl5pPr lvl="4" rtl="0">
              <a:spcBef>
                <a:spcPts val="0"/>
              </a:spcBef>
              <a:buFont typeface="Rambla"/>
              <a:buNone/>
              <a:defRPr sz="1600" b="1"/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4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Font typeface="Rambla"/>
              <a:buNone/>
              <a:defRPr sz="2000" b="1"/>
            </a:lvl2pPr>
            <a:lvl3pPr lvl="2" rtl="0">
              <a:spcBef>
                <a:spcPts val="0"/>
              </a:spcBef>
              <a:buFont typeface="Rambla"/>
              <a:buNone/>
              <a:defRPr sz="1800" b="1"/>
            </a:lvl3pPr>
            <a:lvl4pPr lvl="3" rtl="0">
              <a:spcBef>
                <a:spcPts val="0"/>
              </a:spcBef>
              <a:buFont typeface="Rambla"/>
              <a:buNone/>
              <a:defRPr sz="1600" b="1"/>
            </a:lvl4pPr>
            <a:lvl5pPr lvl="4" rtl="0">
              <a:spcBef>
                <a:spcPts val="0"/>
              </a:spcBef>
              <a:buFont typeface="Rambla"/>
              <a:buNone/>
              <a:defRPr sz="1600" b="1"/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rgbClr val="007897"/>
              </a:gs>
              <a:gs pos="55000">
                <a:srgbClr val="4ABBE0"/>
              </a:gs>
              <a:gs pos="100000">
                <a:srgbClr val="007897"/>
              </a:gs>
            </a:gsLst>
            <a:lin ang="30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-11601" y="4953000"/>
            <a:ext cx="9155601" cy="1910358"/>
            <a:chOff x="0" y="0"/>
            <a:chExt cx="2147483647" cy="2147483646"/>
          </a:xfrm>
        </p:grpSpPr>
        <p:sp>
          <p:nvSpPr>
            <p:cNvPr id="12" name="Shape 12"/>
            <p:cNvSpPr/>
            <p:nvPr/>
          </p:nvSpPr>
          <p:spPr>
            <a:xfrm>
              <a:off x="398646995" y="0"/>
              <a:ext cx="1748836534" cy="548534369"/>
            </a:xfrm>
            <a:custGeom>
              <a:avLst/>
              <a:gdLst/>
              <a:ahLst/>
              <a:cxnLst/>
              <a:rect l="0" t="0" r="0" b="0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607"/>
              </a:srgb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11172262" y="319964775"/>
              <a:ext cx="2136311300" cy="886213052"/>
            </a:xfrm>
            <a:custGeom>
              <a:avLst/>
              <a:gdLst/>
              <a:ahLst/>
              <a:cxnLst/>
              <a:rect l="0" t="0" r="0" b="0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  <p:grpSp>
          <p:nvGrpSpPr>
            <p:cNvPr id="14" name="Shape 14"/>
            <p:cNvGrpSpPr/>
            <p:nvPr/>
          </p:nvGrpSpPr>
          <p:grpSpPr>
            <a:xfrm>
              <a:off x="2859498" y="51375236"/>
              <a:ext cx="2144624148" cy="2096108410"/>
              <a:chOff x="0" y="0"/>
              <a:chExt cx="2147483646" cy="2147483647"/>
            </a:xfrm>
          </p:grpSpPr>
          <p:pic>
            <p:nvPicPr>
              <p:cNvPr id="15" name="Shape 1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0"/>
                <a:ext cx="2147483646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Shape 16"/>
              <p:cNvSpPr txBox="1"/>
              <p:nvPr/>
            </p:nvSpPr>
            <p:spPr>
              <a:xfrm>
                <a:off x="0" y="259964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Quattrocento"/>
                  <a:ea typeface="Quattrocento"/>
                  <a:cs typeface="Quattrocento"/>
                  <a:sym typeface="Quattrocento"/>
                </a:endParaRPr>
              </a:p>
            </p:txBody>
          </p:sp>
        </p:grpSp>
        <p:pic>
          <p:nvPicPr>
            <p:cNvPr id="17" name="Shape 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44525289"/>
              <a:ext cx="2147483457" cy="9042037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500062" y="5945187"/>
            <a:ext cx="4940300" cy="920750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485775" y="5938837"/>
            <a:ext cx="3690937" cy="933450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32" name="Shape 32"/>
          <p:cNvGrpSpPr/>
          <p:nvPr/>
        </p:nvGrpSpPr>
        <p:grpSpPr>
          <a:xfrm>
            <a:off x="-6350" y="5791200"/>
            <a:ext cx="3402011" cy="1079499"/>
            <a:chOff x="-6350" y="5791200"/>
            <a:chExt cx="3402011" cy="1079499"/>
          </a:xfrm>
        </p:grpSpPr>
        <p:pic>
          <p:nvPicPr>
            <p:cNvPr id="33" name="Shape 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6350" y="5791200"/>
              <a:ext cx="3402011" cy="107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Shape 34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</p:grpSp>
      <p:pic>
        <p:nvPicPr>
          <p:cNvPr id="35" name="Shape 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500062" y="5945187"/>
            <a:ext cx="4940300" cy="920750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485775" y="5938837"/>
            <a:ext cx="3690937" cy="933450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66" name="Shape 66"/>
          <p:cNvGrpSpPr/>
          <p:nvPr/>
        </p:nvGrpSpPr>
        <p:grpSpPr>
          <a:xfrm>
            <a:off x="-6350" y="5791200"/>
            <a:ext cx="3402011" cy="1079499"/>
            <a:chOff x="-6350" y="5791200"/>
            <a:chExt cx="3402011" cy="1079499"/>
          </a:xfrm>
        </p:grpSpPr>
        <p:pic>
          <p:nvPicPr>
            <p:cNvPr id="67" name="Shape 6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350" y="5791200"/>
              <a:ext cx="3402011" cy="107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Shape 68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</p:grpSp>
      <p:pic>
        <p:nvPicPr>
          <p:cNvPr id="69" name="Shape 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/>
          <p:nvPr/>
        </p:nvSpPr>
        <p:spPr>
          <a:xfrm>
            <a:off x="3636962" y="3005136"/>
            <a:ext cx="182561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 cmpd="sng">
            <a:solidFill>
              <a:srgbClr val="1E768C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3449637" y="3005136"/>
            <a:ext cx="184149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 cmpd="sng">
            <a:solidFill>
              <a:srgbClr val="1E768C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500062" y="5945187"/>
            <a:ext cx="4940300" cy="920750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85775" y="5938837"/>
            <a:ext cx="3690937" cy="933450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86" name="Shape 86"/>
          <p:cNvGrpSpPr/>
          <p:nvPr/>
        </p:nvGrpSpPr>
        <p:grpSpPr>
          <a:xfrm>
            <a:off x="-6350" y="5791200"/>
            <a:ext cx="3402011" cy="1079499"/>
            <a:chOff x="-6350" y="5791200"/>
            <a:chExt cx="3402011" cy="1079499"/>
          </a:xfrm>
        </p:grpSpPr>
        <p:pic>
          <p:nvPicPr>
            <p:cNvPr id="87" name="Shape 8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350" y="5791200"/>
              <a:ext cx="3402011" cy="107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Shape 88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</p:grpSp>
      <p:pic>
        <p:nvPicPr>
          <p:cNvPr id="89" name="Shape 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500062" y="5945187"/>
            <a:ext cx="4940300" cy="920750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85775" y="5938837"/>
            <a:ext cx="3690937" cy="933450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120" name="Shape 120"/>
          <p:cNvGrpSpPr/>
          <p:nvPr/>
        </p:nvGrpSpPr>
        <p:grpSpPr>
          <a:xfrm>
            <a:off x="-6350" y="5791200"/>
            <a:ext cx="3402011" cy="1079499"/>
            <a:chOff x="-6350" y="5791200"/>
            <a:chExt cx="3402011" cy="1079499"/>
          </a:xfrm>
        </p:grpSpPr>
        <p:pic>
          <p:nvPicPr>
            <p:cNvPr id="121" name="Shape 1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350" y="5791200"/>
              <a:ext cx="3402011" cy="107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Shape 122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</p:grpSp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500062" y="5945187"/>
            <a:ext cx="4940300" cy="920750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485775" y="5938837"/>
            <a:ext cx="3690937" cy="933450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150" name="Shape 150"/>
          <p:cNvGrpSpPr/>
          <p:nvPr/>
        </p:nvGrpSpPr>
        <p:grpSpPr>
          <a:xfrm>
            <a:off x="-6350" y="5791200"/>
            <a:ext cx="3402011" cy="1079499"/>
            <a:chOff x="-6350" y="5791200"/>
            <a:chExt cx="3402011" cy="1079499"/>
          </a:xfrm>
        </p:grpSpPr>
        <p:pic>
          <p:nvPicPr>
            <p:cNvPr id="151" name="Shape 15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350" y="5791200"/>
              <a:ext cx="3402011" cy="107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Shape 152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endParaRPr>
            </a:p>
          </p:txBody>
        </p:sp>
      </p:grpSp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050" y="5778500"/>
            <a:ext cx="341471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8664575" y="4987925"/>
            <a:ext cx="182561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 cmpd="sng">
            <a:solidFill>
              <a:srgbClr val="1E768C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8477250" y="4987925"/>
            <a:ext cx="182561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 cmpd="sng">
            <a:solidFill>
              <a:srgbClr val="1E768C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304800" y="457200"/>
            <a:ext cx="7848599" cy="41481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803652"/>
            <a:ext cx="8369299" cy="22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7BCB8-C17A-41BC-9EA5-C117FBC2CA5F}"/>
              </a:ext>
            </a:extLst>
          </p:cNvPr>
          <p:cNvSpPr txBox="1"/>
          <p:nvPr/>
        </p:nvSpPr>
        <p:spPr>
          <a:xfrm>
            <a:off x="777240" y="3365500"/>
            <a:ext cx="6995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The study of quantities of materials consumed and produced in chemical reactions.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It is the percent of each found in a compound.</a:t>
            </a: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Find the mass of each element, divide by the total mass, multiply by a 100.</a:t>
            </a:r>
          </a:p>
          <a:p>
            <a:pPr marL="1016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1600" lvl="0" indent="0">
              <a:buSzPct val="68000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499747-3295-45F4-90F0-C58E4FE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3.6 Percent Compositions</a:t>
            </a:r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D4FB538C-59D6-40AC-906A-88C9F09F7C7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123055"/>
            <a:ext cx="8229600" cy="1668145"/>
            <a:chOff x="1828800" y="1905000"/>
            <a:chExt cx="7620000" cy="1050929"/>
          </a:xfrm>
        </p:grpSpPr>
        <p:grpSp>
          <p:nvGrpSpPr>
            <p:cNvPr id="7" name="Group 14">
              <a:extLst>
                <a:ext uri="{FF2B5EF4-FFF2-40B4-BE49-F238E27FC236}">
                  <a16:creationId xmlns:a16="http://schemas.microsoft.com/office/drawing/2014/main" id="{408296E2-59A0-4A78-A72A-1F9CDB6FE8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800" y="1905000"/>
              <a:ext cx="6779524" cy="1050929"/>
              <a:chOff x="1828800" y="3352800"/>
              <a:chExt cx="6779524" cy="1050929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A486E1-8F7A-4828-8DBE-69A44001F0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8800" y="3575817"/>
                <a:ext cx="25040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1" baseline="0" dirty="0">
                    <a:solidFill>
                      <a:srgbClr val="002060"/>
                    </a:solidFill>
                  </a:rPr>
                  <a:t>mass % =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EAE04B-7024-43EA-9985-522A7FA146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600" y="3352800"/>
                <a:ext cx="5257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b="1" baseline="0" dirty="0">
                    <a:solidFill>
                      <a:srgbClr val="002060"/>
                    </a:solidFill>
                  </a:rPr>
                  <a:t>mass of element in compound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7E8DCD-D711-4732-8F14-243ECACA8C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8999" y="3880509"/>
                <a:ext cx="51793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b="1" baseline="0">
                    <a:solidFill>
                      <a:srgbClr val="002060"/>
                    </a:solidFill>
                  </a:rPr>
                  <a:t>mass of compound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D03A8B6-EF97-4A9D-B36D-5090F2AC68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29000" y="3886200"/>
                <a:ext cx="4876800" cy="0"/>
              </a:xfrm>
              <a:prstGeom prst="line">
                <a:avLst/>
              </a:prstGeom>
              <a:noFill/>
              <a:ln w="9525" algn="ctr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3ADC740B-8086-41BD-BC0C-FC621BF2D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0" y="2133600"/>
              <a:ext cx="106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baseline="0">
                  <a:solidFill>
                    <a:srgbClr val="002060"/>
                  </a:solidFill>
                </a:rPr>
                <a:t>x100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BCDD01-2BD4-4CD3-A4AF-A90272BDBD6D}"/>
              </a:ext>
            </a:extLst>
          </p:cNvPr>
          <p:cNvSpPr txBox="1"/>
          <p:nvPr/>
        </p:nvSpPr>
        <p:spPr>
          <a:xfrm>
            <a:off x="251460" y="434340"/>
            <a:ext cx="8366760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Examples:</a:t>
            </a:r>
          </a:p>
          <a:p>
            <a:pPr marL="101600" lvl="0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200" dirty="0">
              <a:ea typeface="Rambla"/>
            </a:endParaRPr>
          </a:p>
          <a:p>
            <a:pPr marL="101600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200" b="1" u="sng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Find the percent composition of: </a:t>
            </a:r>
          </a:p>
          <a:p>
            <a:pPr marL="365125" lvl="0" indent="-263525"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32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</a:t>
            </a:r>
            <a:r>
              <a:rPr lang="en-US" sz="3200" baseline="-250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lang="en-US" sz="32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(Cr</a:t>
            </a:r>
            <a:r>
              <a:rPr lang="en-US" sz="3200" baseline="-250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lang="en-US" sz="32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</a:t>
            </a:r>
            <a:r>
              <a:rPr lang="en-US" sz="3200" baseline="-250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</a:t>
            </a:r>
            <a:r>
              <a:rPr lang="en-US" sz="32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</a:t>
            </a:r>
            <a:r>
              <a:rPr lang="en-US" sz="3200" baseline="-250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</a:t>
            </a:r>
            <a:r>
              <a:rPr lang="en-US" sz="32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marL="365125" lvl="0" indent="-263525"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●"/>
            </a:pPr>
            <a:endParaRPr lang="en-US" sz="32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lvl="0" indent="-263525"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●"/>
            </a:pPr>
            <a:endParaRPr lang="en-US" sz="32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389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13" y="1362814"/>
            <a:ext cx="3261643" cy="853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25" y="509300"/>
            <a:ext cx="6907367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13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75545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33400" indent="-533400" eaLnBrk="1" hangingPunct="1">
              <a:buFontTx/>
              <a:buNone/>
              <a:defRPr/>
            </a:pPr>
            <a:r>
              <a:rPr lang="en-US" sz="3200" b="1" u="sng" dirty="0"/>
              <a:t>Empirical formula  </a:t>
            </a:r>
            <a:r>
              <a:rPr lang="en-US" sz="3200" dirty="0"/>
              <a:t>=  CH</a:t>
            </a:r>
          </a:p>
          <a:p>
            <a:pPr marL="0" indent="0" eaLnBrk="1" hangingPunct="1">
              <a:buNone/>
              <a:defRPr/>
            </a:pPr>
            <a:r>
              <a:rPr lang="en-US" sz="3200" dirty="0">
                <a:solidFill>
                  <a:srgbClr val="002060"/>
                </a:solidFill>
              </a:rPr>
              <a:t>Simplest whole-number ratio</a:t>
            </a:r>
          </a:p>
          <a:p>
            <a:pPr marL="533400" indent="-533400" eaLnBrk="1" hangingPunct="1">
              <a:buFontTx/>
              <a:buNone/>
              <a:defRPr/>
            </a:pPr>
            <a:endParaRPr lang="en-US" sz="3200" dirty="0"/>
          </a:p>
          <a:p>
            <a:pPr marL="533400" indent="-533400" eaLnBrk="1" hangingPunct="1">
              <a:buFontTx/>
              <a:buNone/>
              <a:defRPr/>
            </a:pPr>
            <a:r>
              <a:rPr lang="en-US" sz="3200" b="1" u="sng" dirty="0"/>
              <a:t>Molecular formula  </a:t>
            </a:r>
            <a:r>
              <a:rPr lang="en-US" sz="3200" b="1" dirty="0"/>
              <a:t> = </a:t>
            </a:r>
            <a:r>
              <a:rPr lang="en-US" sz="3200" dirty="0"/>
              <a:t>CH</a:t>
            </a:r>
            <a:r>
              <a:rPr lang="en-US" sz="3200" baseline="-25000" dirty="0"/>
              <a:t>6</a:t>
            </a:r>
          </a:p>
          <a:p>
            <a:pPr marL="533400" indent="-533400">
              <a:buNone/>
              <a:defRPr/>
            </a:pPr>
            <a:r>
              <a:rPr lang="en-US" sz="3200" dirty="0">
                <a:solidFill>
                  <a:srgbClr val="002060"/>
                </a:solidFill>
              </a:rPr>
              <a:t>Actual formula of the compound</a:t>
            </a:r>
          </a:p>
          <a:p>
            <a:pPr marL="533400" indent="-533400">
              <a:buNone/>
              <a:defRPr/>
            </a:pPr>
            <a:endParaRPr lang="en-US" sz="3200" dirty="0">
              <a:solidFill>
                <a:srgbClr val="002060"/>
              </a:solidFill>
            </a:endParaRPr>
          </a:p>
          <a:p>
            <a:pPr marL="533400" indent="-533400" eaLnBrk="1" hangingPunct="1">
              <a:buFontTx/>
              <a:buNone/>
              <a:defRPr/>
            </a:pPr>
            <a:r>
              <a:rPr lang="en-US" sz="3200" b="1" u="sng" dirty="0"/>
              <a:t> MF  </a:t>
            </a:r>
            <a:r>
              <a:rPr lang="en-US" sz="3200" dirty="0"/>
              <a:t>= (empirical formula)</a:t>
            </a:r>
            <a:r>
              <a:rPr lang="en-US" sz="3200" i="1" baseline="-25000" dirty="0"/>
              <a:t>n 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sz="3200" dirty="0"/>
              <a:t>Molecular formula  = C</a:t>
            </a:r>
            <a:r>
              <a:rPr lang="en-US" sz="3200" baseline="-25000" dirty="0"/>
              <a:t>6</a:t>
            </a:r>
            <a:r>
              <a:rPr lang="en-US" sz="3200" dirty="0"/>
              <a:t>H</a:t>
            </a:r>
            <a:r>
              <a:rPr lang="en-US" sz="3200" baseline="-25000" dirty="0"/>
              <a:t>6</a:t>
            </a:r>
            <a:r>
              <a:rPr lang="en-US" sz="3200" dirty="0"/>
              <a:t>  =  (CH)</a:t>
            </a:r>
            <a:r>
              <a:rPr lang="en-US" sz="3200" baseline="-25000" dirty="0"/>
              <a:t>6</a:t>
            </a:r>
            <a:endParaRPr lang="en-US" sz="3200" dirty="0"/>
          </a:p>
          <a:p>
            <a:pPr marL="101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None/>
            </a:pPr>
            <a:endParaRPr lang="en-US"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64BE21-A4BC-4717-B08B-D998E0D8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3.7 Determining Formula of a Compound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224991" y="747159"/>
            <a:ext cx="8481060" cy="5124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indent="0" eaLnBrk="1" hangingPunct="1"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alt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grams of each element, go to step 2.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given percent of each element, assume 100.0g of the compound (change % into grams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g</a:t>
            </a:r>
            <a:r>
              <a:rPr lang="en-US" alt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</a:t>
            </a:r>
            <a:r>
              <a:rPr lang="en-US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moles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each element using molar mass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3. </a:t>
            </a:r>
            <a:r>
              <a:rPr lang="en-US" alt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Divide </a:t>
            </a:r>
            <a:r>
              <a:rPr lang="en-US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each mole answer by the smallest mole answer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0" indent="0" eaLnBrk="1" hangingPunct="1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4.</a:t>
            </a: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These </a:t>
            </a: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#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 are the subscripts for each </a:t>
            </a: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element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and this is the empirical formula.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5. </a:t>
            </a:r>
            <a:r>
              <a:rPr lang="en-US" alt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</a:t>
            </a:r>
            <a:r>
              <a:rPr lang="en-US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find the molecular formula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divide the molecular molar mass by the empirical molar mass.  Then multiply each of the subscripts by that answer.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endParaRPr lang="en-US"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1DDE96-840F-49ED-97ED-937F8918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99" y="149509"/>
            <a:ext cx="8229600" cy="302879"/>
          </a:xfrm>
        </p:spPr>
        <p:txBody>
          <a:bodyPr/>
          <a:lstStyle/>
          <a:p>
            <a:r>
              <a:rPr lang="en-US" sz="2800" u="sng" dirty="0"/>
              <a:t>Determination of Empirical and Molecular  Formulas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04F586-DBD6-440C-A639-0D4D5144F824}"/>
              </a:ext>
            </a:extLst>
          </p:cNvPr>
          <p:cNvSpPr txBox="1"/>
          <p:nvPr/>
        </p:nvSpPr>
        <p:spPr>
          <a:xfrm>
            <a:off x="381000" y="340092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Example # 1</a:t>
            </a:r>
            <a:endParaRPr lang="en-US" sz="2400" u="sng" dirty="0"/>
          </a:p>
          <a:p>
            <a:r>
              <a:rPr lang="en-US" sz="2400" dirty="0"/>
              <a:t>A sample is found to contain:</a:t>
            </a:r>
          </a:p>
          <a:p>
            <a:r>
              <a:rPr lang="en-US" sz="2400" dirty="0" smtClean="0"/>
              <a:t>59.53g </a:t>
            </a:r>
            <a:r>
              <a:rPr lang="en-US" sz="2400" dirty="0"/>
              <a:t>C</a:t>
            </a:r>
          </a:p>
          <a:p>
            <a:r>
              <a:rPr lang="en-US" sz="2400" dirty="0" smtClean="0"/>
              <a:t>5.38g   </a:t>
            </a:r>
            <a:r>
              <a:rPr lang="en-US" sz="2400" dirty="0"/>
              <a:t>H</a:t>
            </a:r>
          </a:p>
          <a:p>
            <a:r>
              <a:rPr lang="en-US" sz="2400" dirty="0" smtClean="0"/>
              <a:t>10.68g  </a:t>
            </a:r>
            <a:r>
              <a:rPr lang="en-US" sz="2400" dirty="0"/>
              <a:t>N</a:t>
            </a:r>
          </a:p>
          <a:p>
            <a:r>
              <a:rPr lang="en-US" sz="2400" dirty="0" smtClean="0"/>
              <a:t>24.4g    </a:t>
            </a:r>
            <a:r>
              <a:rPr lang="en-US" sz="2400" dirty="0"/>
              <a:t>O</a:t>
            </a:r>
          </a:p>
          <a:p>
            <a:endParaRPr lang="en-US" sz="2400" dirty="0"/>
          </a:p>
          <a:p>
            <a:r>
              <a:rPr lang="en-US" sz="2400" dirty="0"/>
              <a:t>What is the empirical formula?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578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60" y="173255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Example #2</a:t>
            </a:r>
            <a:endParaRPr lang="en-US" sz="3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56133" y="1087656"/>
            <a:ext cx="83162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compound is analyzed and found to contain 71.65% Chlorine, 24.27% Carbon and 4.07% Hydrogen. The molar mass of the compound is 98.96 g/</a:t>
            </a:r>
            <a:r>
              <a:rPr lang="en-US" sz="2800" dirty="0" err="1" smtClean="0"/>
              <a:t>mol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138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243840" y="1402714"/>
            <a:ext cx="8229600" cy="23441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They are sentences that </a:t>
            </a:r>
            <a:r>
              <a:rPr lang="en-US" dirty="0"/>
              <a:t>d</a:t>
            </a:r>
            <a:r>
              <a:rPr lang="en-US" sz="2700" b="0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escribe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what happens in a chemical reaction.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Reactants 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→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Products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Equations </a:t>
            </a:r>
            <a:r>
              <a:rPr lang="en-US" sz="2700" b="1" i="0" u="sng" strike="noStrike" cap="none" dirty="0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should be balanced.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FD9196-AF03-4B72-A61C-4FA8C564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3.8 Chemical Equations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99B6A1-8B6D-4E25-AFE6-B3D15D34773A}"/>
              </a:ext>
            </a:extLst>
          </p:cNvPr>
          <p:cNvSpPr/>
          <p:nvPr/>
        </p:nvSpPr>
        <p:spPr>
          <a:xfrm>
            <a:off x="651510" y="4207609"/>
            <a:ext cx="78409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US" altLang="en-US" sz="3200" dirty="0">
                <a:solidFill>
                  <a:schemeClr val="tx1"/>
                </a:solidFill>
              </a:rPr>
              <a:t>C</a:t>
            </a:r>
            <a:r>
              <a:rPr lang="en-US" altLang="en-US" sz="3200" baseline="-25000" dirty="0">
                <a:solidFill>
                  <a:schemeClr val="tx1"/>
                </a:solidFill>
              </a:rPr>
              <a:t>2</a:t>
            </a:r>
            <a:r>
              <a:rPr lang="en-US" altLang="en-US" sz="3200" dirty="0">
                <a:solidFill>
                  <a:schemeClr val="tx1"/>
                </a:solidFill>
              </a:rPr>
              <a:t>H</a:t>
            </a:r>
            <a:r>
              <a:rPr lang="en-US" altLang="en-US" sz="3200" baseline="-25000" dirty="0">
                <a:solidFill>
                  <a:schemeClr val="tx1"/>
                </a:solidFill>
              </a:rPr>
              <a:t>5</a:t>
            </a:r>
            <a:r>
              <a:rPr lang="en-US" altLang="en-US" sz="3200" dirty="0">
                <a:solidFill>
                  <a:schemeClr val="tx1"/>
                </a:solidFill>
              </a:rPr>
              <a:t>OH + 3O</a:t>
            </a:r>
            <a:r>
              <a:rPr lang="en-US" altLang="en-US" sz="3200" baseline="-25000" dirty="0">
                <a:solidFill>
                  <a:schemeClr val="tx1"/>
                </a:solidFill>
              </a:rPr>
              <a:t>2</a:t>
            </a:r>
            <a:r>
              <a:rPr lang="en-US" altLang="en-US" sz="3200" dirty="0">
                <a:solidFill>
                  <a:schemeClr val="tx1"/>
                </a:solidFill>
              </a:rPr>
              <a:t>       2CO</a:t>
            </a:r>
            <a:r>
              <a:rPr lang="en-US" altLang="en-US" sz="3200" baseline="-25000" dirty="0">
                <a:solidFill>
                  <a:schemeClr val="tx1"/>
                </a:solidFill>
              </a:rPr>
              <a:t>2</a:t>
            </a:r>
            <a:r>
              <a:rPr lang="en-US" altLang="en-US" sz="3200" dirty="0">
                <a:solidFill>
                  <a:schemeClr val="tx1"/>
                </a:solidFill>
              </a:rPr>
              <a:t>  +  3H</a:t>
            </a:r>
            <a:r>
              <a:rPr lang="en-US" altLang="en-US" sz="3200" baseline="-25000" dirty="0">
                <a:solidFill>
                  <a:schemeClr val="tx1"/>
                </a:solidFill>
              </a:rPr>
              <a:t>2</a:t>
            </a:r>
            <a:r>
              <a:rPr lang="en-US" altLang="en-US" sz="3200" dirty="0">
                <a:solidFill>
                  <a:schemeClr val="tx1"/>
                </a:solidFill>
              </a:rPr>
              <a:t>O</a:t>
            </a:r>
          </a:p>
          <a:p>
            <a:pPr marL="533400" indent="-533400"/>
            <a:r>
              <a:rPr lang="en-US" altLang="en-US" dirty="0"/>
              <a:t>		</a:t>
            </a:r>
            <a:r>
              <a:rPr lang="en-US" altLang="en-US" sz="2000" b="1" dirty="0">
                <a:solidFill>
                  <a:srgbClr val="FF0000"/>
                </a:solidFill>
              </a:rPr>
              <a:t>reactants</a:t>
            </a:r>
            <a:r>
              <a:rPr lang="en-US" altLang="en-US" sz="1800" dirty="0"/>
              <a:t>			</a:t>
            </a:r>
            <a:r>
              <a:rPr lang="en-US" altLang="en-US" sz="2000" b="1" dirty="0">
                <a:solidFill>
                  <a:srgbClr val="002060"/>
                </a:solidFill>
              </a:rPr>
              <a:t>products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9BBCBD-9292-4958-9E99-57B91C5F5902}"/>
              </a:ext>
            </a:extLst>
          </p:cNvPr>
          <p:cNvCxnSpPr/>
          <p:nvPr/>
        </p:nvCxnSpPr>
        <p:spPr>
          <a:xfrm>
            <a:off x="3779520" y="4447857"/>
            <a:ext cx="7924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5344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</a:t>
            </a:r>
            <a:r>
              <a:rPr lang="en-US" sz="2700" b="0" i="1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↓   precipitate   A solid that suddenly appears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</a:t>
            </a:r>
            <a:r>
              <a:rPr lang="en-US" sz="2700" b="0" i="1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↑   gas produced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</a:t>
            </a:r>
            <a:r>
              <a:rPr lang="en-US" sz="2700" b="0" i="1" u="none" strike="noStrike" cap="none" dirty="0" err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aq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       solid or gas dissolved in water</a:t>
            </a:r>
          </a:p>
          <a:p>
            <a:pPr marL="1016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None/>
            </a:pPr>
            <a:endParaRPr lang="en-US"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Catalyst        A substance that speeds up a reaction but does not get consumed in the reaction.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dirty="0"/>
              <a:t>Heat               The reaction occurs in the presence of heat.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endParaRPr lang="en-US"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350" name="Shape 350"/>
          <p:cNvGrpSpPr/>
          <p:nvPr/>
        </p:nvGrpSpPr>
        <p:grpSpPr>
          <a:xfrm>
            <a:off x="875982" y="3883976"/>
            <a:ext cx="1684336" cy="369887"/>
            <a:chOff x="1058862" y="3278186"/>
            <a:chExt cx="1684336" cy="369887"/>
          </a:xfrm>
        </p:grpSpPr>
        <p:cxnSp>
          <p:nvCxnSpPr>
            <p:cNvPr id="351" name="Shape 351"/>
            <p:cNvCxnSpPr/>
            <p:nvPr/>
          </p:nvCxnSpPr>
          <p:spPr>
            <a:xfrm>
              <a:off x="1058862" y="3467100"/>
              <a:ext cx="16843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352" name="Shape 352"/>
            <p:cNvCxnSpPr/>
            <p:nvPr/>
          </p:nvCxnSpPr>
          <p:spPr>
            <a:xfrm rot="10800000" flipH="1">
              <a:off x="2535236" y="3459161"/>
              <a:ext cx="188912" cy="188912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353" name="Shape 353"/>
            <p:cNvCxnSpPr/>
            <p:nvPr/>
          </p:nvCxnSpPr>
          <p:spPr>
            <a:xfrm rot="10800000">
              <a:off x="2535237" y="3278186"/>
              <a:ext cx="188912" cy="188912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5A8E0EE-2639-4181-A3C8-651F1405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Abbreviations in chemical equations</a:t>
            </a:r>
          </a:p>
        </p:txBody>
      </p:sp>
      <p:grpSp>
        <p:nvGrpSpPr>
          <p:cNvPr id="18" name="Shape 350">
            <a:extLst>
              <a:ext uri="{FF2B5EF4-FFF2-40B4-BE49-F238E27FC236}">
                <a16:creationId xmlns:a16="http://schemas.microsoft.com/office/drawing/2014/main" id="{8E4439F4-0A3E-4E29-BADA-D3628CF4F64C}"/>
              </a:ext>
            </a:extLst>
          </p:cNvPr>
          <p:cNvGrpSpPr/>
          <p:nvPr/>
        </p:nvGrpSpPr>
        <p:grpSpPr>
          <a:xfrm>
            <a:off x="801366" y="5018558"/>
            <a:ext cx="1684336" cy="369887"/>
            <a:chOff x="1058862" y="3278186"/>
            <a:chExt cx="1684336" cy="369887"/>
          </a:xfrm>
        </p:grpSpPr>
        <p:cxnSp>
          <p:nvCxnSpPr>
            <p:cNvPr id="19" name="Shape 351">
              <a:extLst>
                <a:ext uri="{FF2B5EF4-FFF2-40B4-BE49-F238E27FC236}">
                  <a16:creationId xmlns:a16="http://schemas.microsoft.com/office/drawing/2014/main" id="{E3AC9BB6-00AB-440A-BAB6-D6C22E4838D7}"/>
                </a:ext>
              </a:extLst>
            </p:cNvPr>
            <p:cNvCxnSpPr/>
            <p:nvPr/>
          </p:nvCxnSpPr>
          <p:spPr>
            <a:xfrm>
              <a:off x="1058862" y="3467100"/>
              <a:ext cx="168433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20" name="Shape 352">
              <a:extLst>
                <a:ext uri="{FF2B5EF4-FFF2-40B4-BE49-F238E27FC236}">
                  <a16:creationId xmlns:a16="http://schemas.microsoft.com/office/drawing/2014/main" id="{9B1DF2AC-E317-46A9-9971-34BE2999B610}"/>
                </a:ext>
              </a:extLst>
            </p:cNvPr>
            <p:cNvCxnSpPr/>
            <p:nvPr/>
          </p:nvCxnSpPr>
          <p:spPr>
            <a:xfrm rot="10800000" flipH="1">
              <a:off x="2535236" y="3459161"/>
              <a:ext cx="188912" cy="188912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21" name="Shape 353">
              <a:extLst>
                <a:ext uri="{FF2B5EF4-FFF2-40B4-BE49-F238E27FC236}">
                  <a16:creationId xmlns:a16="http://schemas.microsoft.com/office/drawing/2014/main" id="{7D230EB1-BF56-4312-87FA-D03282972A3B}"/>
                </a:ext>
              </a:extLst>
            </p:cNvPr>
            <p:cNvCxnSpPr/>
            <p:nvPr/>
          </p:nvCxnSpPr>
          <p:spPr>
            <a:xfrm rot="10800000">
              <a:off x="2535237" y="3278186"/>
              <a:ext cx="188912" cy="188912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0A29FC-BE5E-4AA3-9C8C-4C2E8EB470C6}"/>
              </a:ext>
            </a:extLst>
          </p:cNvPr>
          <p:cNvSpPr/>
          <p:nvPr/>
        </p:nvSpPr>
        <p:spPr>
          <a:xfrm>
            <a:off x="313890" y="1367392"/>
            <a:ext cx="84065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1.  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Balance </a:t>
            </a:r>
            <a:r>
              <a:rPr lang="en-US" altLang="en-US" sz="2400" u="sng" dirty="0">
                <a:solidFill>
                  <a:srgbClr val="FF0000"/>
                </a:solidFill>
              </a:rPr>
              <a:t>the equation </a:t>
            </a:r>
            <a:r>
              <a:rPr lang="en-US" altLang="en-US" sz="2400" dirty="0"/>
              <a:t>for the reaction</a:t>
            </a:r>
            <a:r>
              <a:rPr lang="en-US" altLang="en-US" sz="2400" dirty="0" smtClean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2.  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Convert </a:t>
            </a:r>
            <a:r>
              <a:rPr lang="en-US" altLang="en-US" sz="2400" dirty="0"/>
              <a:t>the known </a:t>
            </a:r>
            <a:r>
              <a:rPr lang="en-US" altLang="en-US" sz="2400" u="sng" dirty="0">
                <a:solidFill>
                  <a:srgbClr val="FF0000"/>
                </a:solidFill>
              </a:rPr>
              <a:t>mass of the reactant </a:t>
            </a:r>
            <a:r>
              <a:rPr lang="en-US" altLang="en-US" sz="2400" dirty="0"/>
              <a:t>or product to </a:t>
            </a:r>
            <a:r>
              <a:rPr lang="en-US" altLang="en-US" sz="2400" dirty="0" smtClean="0"/>
              <a:t> 	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moles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of that substance</a:t>
            </a:r>
            <a:r>
              <a:rPr lang="en-US" altLang="en-US" sz="2400" dirty="0" smtClean="0"/>
              <a:t>.</a:t>
            </a:r>
          </a:p>
          <a:p>
            <a:endParaRPr lang="en-US" altLang="en-US" sz="2400" dirty="0"/>
          </a:p>
          <a:p>
            <a:pPr marL="533400" indent="-533400">
              <a:buAutoNum type="arabicPeriod" startAt="3"/>
            </a:pPr>
            <a:r>
              <a:rPr lang="en-US" altLang="en-US" sz="2400" dirty="0" smtClean="0"/>
              <a:t>Use </a:t>
            </a:r>
            <a:r>
              <a:rPr lang="en-US" altLang="en-US" sz="2400" dirty="0"/>
              <a:t>the balanced equation to </a:t>
            </a:r>
            <a:r>
              <a:rPr lang="en-US" altLang="en-US" sz="2400" u="sng" dirty="0">
                <a:solidFill>
                  <a:srgbClr val="FF0000"/>
                </a:solidFill>
              </a:rPr>
              <a:t>set up </a:t>
            </a:r>
            <a:r>
              <a:rPr lang="en-US" altLang="en-US" sz="2400" dirty="0"/>
              <a:t>the appropriate </a:t>
            </a:r>
            <a:r>
              <a:rPr lang="en-US" altLang="en-US" sz="2400" u="sng" dirty="0">
                <a:solidFill>
                  <a:srgbClr val="FF0000"/>
                </a:solidFill>
              </a:rPr>
              <a:t>mole 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ratios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based on the equation.</a:t>
            </a:r>
          </a:p>
          <a:p>
            <a:endParaRPr lang="en-US" altLang="en-US" sz="2400" dirty="0"/>
          </a:p>
          <a:p>
            <a:pPr marL="533400" indent="-533400">
              <a:buAutoNum type="arabicPeriod" startAt="4"/>
            </a:pPr>
            <a:r>
              <a:rPr lang="en-US" altLang="en-US" sz="2400" dirty="0" smtClean="0"/>
              <a:t>Use </a:t>
            </a:r>
            <a:r>
              <a:rPr lang="en-US" altLang="en-US" sz="2400" dirty="0"/>
              <a:t>the appropriate mole ratios to </a:t>
            </a:r>
            <a:r>
              <a:rPr lang="en-US" altLang="en-US" sz="2400" u="sng" dirty="0">
                <a:solidFill>
                  <a:srgbClr val="FF0000"/>
                </a:solidFill>
              </a:rPr>
              <a:t>calculate the number of moles of desired reactant or product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en-US" sz="2400" u="sng" dirty="0">
              <a:solidFill>
                <a:srgbClr val="FF0000"/>
              </a:solidFill>
            </a:endParaRPr>
          </a:p>
          <a:p>
            <a:pPr marL="533400" indent="-533400"/>
            <a:r>
              <a:rPr lang="en-US" altLang="en-US" sz="2400" dirty="0"/>
              <a:t>5.	</a:t>
            </a:r>
            <a:r>
              <a:rPr lang="en-US" altLang="en-US" sz="2400" u="sng" dirty="0">
                <a:solidFill>
                  <a:srgbClr val="FF0000"/>
                </a:solidFill>
              </a:rPr>
              <a:t>Convert from moles back to grams </a:t>
            </a:r>
            <a:r>
              <a:rPr lang="en-US" altLang="en-US" sz="2400" dirty="0"/>
              <a:t>if required by the problem.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405462-E505-47B7-A933-CF8DE28548CF}"/>
              </a:ext>
            </a:extLst>
          </p:cNvPr>
          <p:cNvSpPr/>
          <p:nvPr/>
        </p:nvSpPr>
        <p:spPr>
          <a:xfrm>
            <a:off x="477520" y="242838"/>
            <a:ext cx="7995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13.10</a:t>
            </a: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Calculating Masses of Reactants and </a:t>
            </a:r>
            <a:r>
              <a:rPr kumimoji="0" lang="en-US" alt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	 </a:t>
            </a:r>
            <a:r>
              <a:rPr kumimoji="0" lang="en-US" altLang="en-US" sz="28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	</a:t>
            </a:r>
            <a:r>
              <a:rPr kumimoji="0" lang="en-US" alt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Products </a:t>
            </a: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in Reactions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770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053548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Many atomic masses are decimals rather than whole numbers because they are based on averages of their naturally occurring isotopes.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relative abundance of these isotopes  in nature is referred to as their </a:t>
            </a:r>
            <a:r>
              <a:rPr lang="en-US" sz="2700" b="1" i="0" u="sng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isotopic abundance.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endParaRPr lang="en-US" dirty="0"/>
          </a:p>
          <a:p>
            <a:r>
              <a:rPr lang="en-US" sz="2800" dirty="0"/>
              <a:t>Add up the percent  as:</a:t>
            </a:r>
          </a:p>
          <a:p>
            <a:pPr marL="218187" indent="0">
              <a:buNone/>
            </a:pPr>
            <a:r>
              <a:rPr lang="en-US" sz="2800" dirty="0"/>
              <a:t>    (decimals times the  masses of the isotopes.)</a:t>
            </a:r>
          </a:p>
          <a:p>
            <a:endParaRPr lang="en-US" sz="2800" dirty="0"/>
          </a:p>
          <a:p>
            <a:r>
              <a:rPr lang="en-US" sz="2800" dirty="0"/>
              <a:t>Atomic mass = (mass</a:t>
            </a:r>
            <a:r>
              <a:rPr lang="en-US" sz="2800" baseline="-25000" dirty="0"/>
              <a:t>1</a:t>
            </a:r>
            <a:r>
              <a:rPr lang="en-US" sz="2800" dirty="0"/>
              <a:t> X %1)  + ( mass</a:t>
            </a:r>
            <a:r>
              <a:rPr lang="en-US" sz="2800" baseline="-25000" dirty="0"/>
              <a:t>2</a:t>
            </a:r>
            <a:r>
              <a:rPr lang="en-US" sz="2800" dirty="0"/>
              <a:t> X %2) ….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endParaRPr lang="en-US"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endParaRPr lang="en-US"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C72D88-7784-4A90-B96C-7F1A16F0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8911"/>
          </a:xfrm>
        </p:spPr>
        <p:txBody>
          <a:bodyPr/>
          <a:lstStyle/>
          <a:p>
            <a:r>
              <a:rPr lang="en-US" u="sng" dirty="0"/>
              <a:t>3.2 Average Atomic Mass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b="1" u="sng" dirty="0"/>
              <a:t>Limiting reactant</a:t>
            </a:r>
            <a:r>
              <a:rPr lang="en-US" dirty="0"/>
              <a:t> is the r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eactant that is consumed first and therefore limits the amounts of products that can be formed.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endParaRPr lang="en-US" dirty="0"/>
          </a:p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sng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Excess reactant 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is the reactant that is left over at the end of the reaction.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endParaRPr lang="en-US" dirty="0"/>
          </a:p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You need to figure out which reactant is limiting so that you can calculate the correct amounts of products formed.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D423BB-DD67-48AA-8DA2-7DE07CE3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3.11 Limiting Reactants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294640" y="163639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 determine the limiting reagent requires that you do two stoichiometry problems.</a:t>
            </a: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Figure out how much product each reactant makes.</a:t>
            </a:r>
          </a:p>
          <a:p>
            <a:pPr marL="1016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one that makes the least is the limiting reagent.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EC691B-E32A-4F00-AB2D-CAB01EC5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Strategy for determining the limiting reagent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>
            <a:extLst>
              <a:ext uri="{FF2B5EF4-FFF2-40B4-BE49-F238E27FC236}">
                <a16:creationId xmlns:a16="http://schemas.microsoft.com/office/drawing/2014/main" id="{E37B499D-728A-4B27-9F3D-403720DB3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u="sng" dirty="0">
                <a:solidFill>
                  <a:schemeClr val="tx1"/>
                </a:solidFill>
              </a:rPr>
              <a:t>Percent Yield</a:t>
            </a:r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1534D9A1-7A41-4CB3-8A93-E50F3BEF07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458200" cy="3052763"/>
          </a:xfrm>
        </p:spPr>
        <p:txBody>
          <a:bodyPr/>
          <a:lstStyle/>
          <a:p>
            <a:pPr marL="236538" indent="-236538" eaLnBrk="1" hangingPunct="1"/>
            <a:r>
              <a:rPr lang="en-US" altLang="en-US" dirty="0"/>
              <a:t>An important indicator of the efficiency of a particular laboratory or industrial reaction.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236538" indent="-236538" eaLnBrk="1" hangingPunct="1"/>
            <a:r>
              <a:rPr lang="en-US" altLang="en-US" b="1" u="sng" dirty="0">
                <a:solidFill>
                  <a:schemeClr val="tx1"/>
                </a:solidFill>
              </a:rPr>
              <a:t>Theoretical yield </a:t>
            </a:r>
            <a:r>
              <a:rPr lang="en-US" altLang="en-US" dirty="0"/>
              <a:t>is the amount of product formed when the LR is completely consumed according to stoichiometric calculations</a:t>
            </a:r>
            <a:r>
              <a:rPr lang="en-US" altLang="en-US" sz="2600" dirty="0">
                <a:solidFill>
                  <a:srgbClr val="002060"/>
                </a:solidFill>
              </a:rPr>
              <a:t>.</a:t>
            </a:r>
          </a:p>
          <a:p>
            <a:pPr marL="0" indent="0" eaLnBrk="1" hangingPunct="1">
              <a:buNone/>
            </a:pPr>
            <a:endParaRPr lang="en-US" altLang="en-US" sz="2600" dirty="0">
              <a:solidFill>
                <a:srgbClr val="002060"/>
              </a:solidFill>
            </a:endParaRPr>
          </a:p>
          <a:p>
            <a:pPr marL="236538" indent="-236538" eaLnBrk="1" hangingPunct="1"/>
            <a:r>
              <a:rPr lang="en-US" altLang="en-US" sz="2600" b="1" u="sng" dirty="0">
                <a:solidFill>
                  <a:schemeClr val="tx1"/>
                </a:solidFill>
              </a:rPr>
              <a:t>Actual yield </a:t>
            </a:r>
            <a:r>
              <a:rPr lang="en-US" altLang="en-US" sz="2600" dirty="0"/>
              <a:t>is the amount that is actually produced in a laboratory setting.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0E535D6F-8E67-49B4-B35C-3C88AA857EA3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318148"/>
            <a:ext cx="5562600" cy="1001383"/>
            <a:chOff x="2285999" y="4333285"/>
            <a:chExt cx="5562601" cy="1000715"/>
          </a:xfrm>
        </p:grpSpPr>
        <p:sp>
          <p:nvSpPr>
            <p:cNvPr id="76805" name="TextBox 4">
              <a:extLst>
                <a:ext uri="{FF2B5EF4-FFF2-40B4-BE49-F238E27FC236}">
                  <a16:creationId xmlns:a16="http://schemas.microsoft.com/office/drawing/2014/main" id="{CD53AA4B-6E4B-4668-BC87-DCE4724AC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5999" y="4582180"/>
              <a:ext cx="24314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aseline="0" dirty="0">
                  <a:solidFill>
                    <a:srgbClr val="002060"/>
                  </a:solidFill>
                </a:rPr>
                <a:t>% yield =</a:t>
              </a:r>
            </a:p>
          </p:txBody>
        </p:sp>
        <p:grpSp>
          <p:nvGrpSpPr>
            <p:cNvPr id="76806" name="Group 5">
              <a:extLst>
                <a:ext uri="{FF2B5EF4-FFF2-40B4-BE49-F238E27FC236}">
                  <a16:creationId xmlns:a16="http://schemas.microsoft.com/office/drawing/2014/main" id="{D40F20AF-0D6F-4314-9F4B-25D81D519F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3073" y="4333285"/>
              <a:ext cx="2902527" cy="1000715"/>
              <a:chOff x="4412673" y="2261240"/>
              <a:chExt cx="2902527" cy="1000715"/>
            </a:xfrm>
          </p:grpSpPr>
          <p:sp>
            <p:nvSpPr>
              <p:cNvPr id="76808" name="TextBox 6">
                <a:extLst>
                  <a:ext uri="{FF2B5EF4-FFF2-40B4-BE49-F238E27FC236}">
                    <a16:creationId xmlns:a16="http://schemas.microsoft.com/office/drawing/2014/main" id="{E3511D6D-5066-48B4-9439-8988949CD5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2673" y="2261240"/>
                <a:ext cx="281939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baseline="0" dirty="0">
                    <a:solidFill>
                      <a:srgbClr val="002060"/>
                    </a:solidFill>
                  </a:rPr>
                  <a:t>Actual yield</a:t>
                </a:r>
              </a:p>
            </p:txBody>
          </p:sp>
          <p:sp>
            <p:nvSpPr>
              <p:cNvPr id="76809" name="TextBox 7">
                <a:extLst>
                  <a:ext uri="{FF2B5EF4-FFF2-40B4-BE49-F238E27FC236}">
                    <a16:creationId xmlns:a16="http://schemas.microsoft.com/office/drawing/2014/main" id="{BECD68CB-0286-46C4-AF8D-EE1B439E99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2738735"/>
                <a:ext cx="2895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baseline="0">
                    <a:solidFill>
                      <a:srgbClr val="002060"/>
                    </a:solidFill>
                  </a:rPr>
                  <a:t>Theoretical yield</a:t>
                </a:r>
              </a:p>
            </p:txBody>
          </p:sp>
          <p:cxnSp>
            <p:nvCxnSpPr>
              <p:cNvPr id="76810" name="Straight Connector 8">
                <a:extLst>
                  <a:ext uri="{FF2B5EF4-FFF2-40B4-BE49-F238E27FC236}">
                    <a16:creationId xmlns:a16="http://schemas.microsoft.com/office/drawing/2014/main" id="{8D71BC10-2AFD-443B-BC34-9084A2387F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419600" y="2738735"/>
                <a:ext cx="2895600" cy="0"/>
              </a:xfrm>
              <a:prstGeom prst="line">
                <a:avLst/>
              </a:prstGeom>
              <a:noFill/>
              <a:ln w="9525" algn="ctr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07" name="TextBox 10">
              <a:extLst>
                <a:ext uri="{FF2B5EF4-FFF2-40B4-BE49-F238E27FC236}">
                  <a16:creationId xmlns:a16="http://schemas.microsoft.com/office/drawing/2014/main" id="{FDCDCAD4-871E-4DD7-9C33-DFBB8B32B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2527" y="4506687"/>
              <a:ext cx="1136073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aseline="0">
                  <a:solidFill>
                    <a:srgbClr val="002060"/>
                  </a:solidFill>
                </a:rPr>
                <a:t>x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8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lvl="0" indent="-263525">
              <a:spcBef>
                <a:spcPts val="0"/>
              </a:spcBef>
              <a:buSzPct val="100740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There are two isotopes of carbon </a:t>
            </a:r>
            <a:r>
              <a:rPr lang="en-US" sz="4000" b="0" i="0" u="none" strike="noStrike" cap="none" baseline="300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12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 with a mass of 12.00000 </a:t>
            </a:r>
            <a:r>
              <a:rPr lang="en-US" sz="2700" b="0" i="0" u="none" strike="noStrike" cap="none" dirty="0" err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amu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(98.892%), and </a:t>
            </a:r>
            <a:r>
              <a:rPr lang="en-US" sz="4000" b="0" i="0" u="none" strike="noStrike" cap="none" baseline="300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13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 with a mass of 13.00335 </a:t>
            </a:r>
            <a:r>
              <a:rPr lang="en-US" sz="2700" b="0" i="0" u="none" strike="noStrike" cap="none" dirty="0" err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amu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(1.108</a:t>
            </a:r>
            <a:r>
              <a:rPr lang="en-US" dirty="0"/>
              <a:t>%). </a:t>
            </a:r>
            <a:r>
              <a:rPr lang="en-US" dirty="0" smtClean="0"/>
              <a:t>What is the average atomic mass of Carbon, based upon the masses of these </a:t>
            </a:r>
            <a:r>
              <a:rPr lang="en-US" smtClean="0"/>
              <a:t>two isotopes ?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 1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027" y="981777"/>
            <a:ext cx="660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#2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1027" y="2136809"/>
            <a:ext cx="6217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two isotopes of nitrogen, one with an atomic mass of 14.0031 </a:t>
            </a:r>
            <a:r>
              <a:rPr lang="en-US" sz="2800" dirty="0" err="1" smtClean="0"/>
              <a:t>amu</a:t>
            </a:r>
            <a:r>
              <a:rPr lang="en-US" sz="2800" dirty="0" smtClean="0"/>
              <a:t> and one with a mass of 15.0001 </a:t>
            </a:r>
            <a:r>
              <a:rPr lang="en-US" sz="2800" dirty="0" err="1" smtClean="0"/>
              <a:t>amu</a:t>
            </a:r>
            <a:r>
              <a:rPr lang="en-US" sz="2800" dirty="0" smtClean="0"/>
              <a:t>. What is the percent abundance of each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266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mole is a number.</a:t>
            </a:r>
          </a:p>
          <a:p>
            <a:pPr marL="365125" marR="0" lvl="0" indent="-2635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very large number, but still, just a number.</a:t>
            </a:r>
          </a:p>
          <a:p>
            <a:pPr marL="365125" marR="0" lvl="0" indent="-2635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74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6.022 x 10</a:t>
            </a:r>
            <a:r>
              <a:rPr lang="en-US" sz="4000" b="0" i="0" u="none" strike="noStrike" cap="none" baseline="300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23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of anything is a mole</a:t>
            </a:r>
          </a:p>
          <a:p>
            <a:pPr marL="365125" marR="0" lvl="0" indent="-2635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large dozen.</a:t>
            </a:r>
          </a:p>
          <a:p>
            <a:pPr marL="365125" marR="0" lvl="0" indent="-2635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number of atoms in exactly 12 grams of carbon-12.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462F44-EA0B-430B-AA8D-74F5B6B6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3.2 The  Mole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E53E5-1DB0-48EA-900D-21CC15E18E90}"/>
              </a:ext>
            </a:extLst>
          </p:cNvPr>
          <p:cNvSpPr/>
          <p:nvPr/>
        </p:nvSpPr>
        <p:spPr>
          <a:xfrm>
            <a:off x="640080" y="858530"/>
            <a:ext cx="8092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sng" dirty="0"/>
              <a:t>Examples:</a:t>
            </a:r>
          </a:p>
          <a:p>
            <a:pPr>
              <a:defRPr/>
            </a:pPr>
            <a:endParaRPr lang="en-US" sz="3200" b="1" u="sng" dirty="0"/>
          </a:p>
          <a:p>
            <a:pPr>
              <a:defRPr/>
            </a:pPr>
            <a:r>
              <a:rPr lang="en-US" sz="3200" dirty="0"/>
              <a:t>Calculate the number of iron atoms in a 4.48 mole sample of iron.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428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942" y="511397"/>
            <a:ext cx="8311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3200" dirty="0"/>
              <a:t>A silicon chip has a mass of 5.68 mg.  How many silicon atoms are present in the chip?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091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Mass of 1 mole of a substance.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Often called molecular weight.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 determine the molar mass of an element, look on the table.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 determine the molar mass of a compound, add up the molar masses of the elements that make it up.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540405-710F-492F-A67D-845F220D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3.4 Molar Mass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82880" y="1481137"/>
            <a:ext cx="850392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4800" b="0" i="0" u="none" strike="noStrike" cap="none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 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(NO</a:t>
            </a:r>
            <a:r>
              <a:rPr lang="en-US" sz="4800" b="0" i="0" u="none" strike="noStrike" cap="none" baseline="-250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</a:t>
            </a:r>
            <a:r>
              <a:rPr lang="en-US" sz="4800" b="0" i="0" u="none" strike="noStrike" cap="none" baseline="-250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endParaRPr lang="en-US" sz="4800" b="0" i="0" u="none" strike="noStrike" cap="none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ct val="68000"/>
              <a:buNone/>
            </a:pPr>
            <a:endParaRPr lang="en-US" sz="4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</a:t>
            </a:r>
            <a:r>
              <a:rPr lang="en-US" sz="4800" b="0" i="0" u="none" strike="noStrike" cap="none" baseline="-250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(Cr</a:t>
            </a:r>
            <a:r>
              <a:rPr lang="en-US" sz="4800" b="0" i="0" u="none" strike="noStrike" cap="none" baseline="-250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</a:t>
            </a:r>
            <a:r>
              <a:rPr lang="en-US" sz="4800" b="0" i="0" u="none" strike="noStrike" cap="none" baseline="-250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</a:t>
            </a:r>
            <a:r>
              <a:rPr lang="en-US" sz="4800" b="0" i="0" u="none" strike="noStrike" cap="none" baseline="-250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endParaRPr lang="en-US" sz="4800" b="0" i="0" u="none" strike="noStrike" cap="none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None/>
            </a:pPr>
            <a:endParaRPr lang="en-US" sz="4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CaSO</a:t>
            </a:r>
            <a:r>
              <a:rPr lang="en-US" sz="4800" b="0" i="0" u="none" strike="noStrike" cap="none" baseline="-250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· 2H</a:t>
            </a:r>
            <a:r>
              <a:rPr lang="en-US" sz="4800" b="0" i="0" u="none" strike="noStrike" cap="none" baseline="-250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</a:t>
            </a:r>
          </a:p>
        </p:txBody>
      </p:sp>
      <p:pic>
        <p:nvPicPr>
          <p:cNvPr id="216" name="Shape 216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1611" y="274637"/>
            <a:ext cx="8485186" cy="124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842</Words>
  <Application>Microsoft Office PowerPoint</Application>
  <PresentationFormat>On-screen Show (4:3)</PresentationFormat>
  <Paragraphs>143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Times</vt:lpstr>
      <vt:lpstr>Quattrocento</vt:lpstr>
      <vt:lpstr>Wingdings</vt:lpstr>
      <vt:lpstr>Rambla</vt:lpstr>
      <vt:lpstr>Verdana</vt:lpstr>
      <vt:lpstr>Arial</vt:lpstr>
      <vt:lpstr>Times New Roman</vt:lpstr>
      <vt:lpstr>Noto Symbol</vt:lpstr>
      <vt:lpstr>Trebuchet MS</vt:lpstr>
      <vt:lpstr>1_Concourse</vt:lpstr>
      <vt:lpstr>Concourse</vt:lpstr>
      <vt:lpstr>2_Concourse</vt:lpstr>
      <vt:lpstr>3_Concourse</vt:lpstr>
      <vt:lpstr>4_Concourse</vt:lpstr>
      <vt:lpstr>5_Concourse</vt:lpstr>
      <vt:lpstr>6_Concourse</vt:lpstr>
      <vt:lpstr>7_Concourse</vt:lpstr>
      <vt:lpstr>PowerPoint Presentation</vt:lpstr>
      <vt:lpstr>3.2 Average Atomic Mass</vt:lpstr>
      <vt:lpstr>Example # 1</vt:lpstr>
      <vt:lpstr>PowerPoint Presentation</vt:lpstr>
      <vt:lpstr>3.2 The  Mole</vt:lpstr>
      <vt:lpstr>PowerPoint Presentation</vt:lpstr>
      <vt:lpstr>PowerPoint Presentation</vt:lpstr>
      <vt:lpstr>3.4 Molar Mass</vt:lpstr>
      <vt:lpstr>PowerPoint Presentation</vt:lpstr>
      <vt:lpstr>3.6 Percent Compositions</vt:lpstr>
      <vt:lpstr>PowerPoint Presentation</vt:lpstr>
      <vt:lpstr>PowerPoint Presentation</vt:lpstr>
      <vt:lpstr>3.7 Determining Formula of a Compound</vt:lpstr>
      <vt:lpstr>Determination of Empirical and Molecular  Formulas</vt:lpstr>
      <vt:lpstr>PowerPoint Presentation</vt:lpstr>
      <vt:lpstr>PowerPoint Presentation</vt:lpstr>
      <vt:lpstr>3.8 Chemical Equations</vt:lpstr>
      <vt:lpstr>Abbreviations in chemical equations</vt:lpstr>
      <vt:lpstr>PowerPoint Presentation</vt:lpstr>
      <vt:lpstr>3.11 Limiting Reactants</vt:lpstr>
      <vt:lpstr>Strategy for determining the limiting reagent</vt:lpstr>
      <vt:lpstr>Percent Yield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</dc:creator>
  <cp:lastModifiedBy>Patrum, Cynthia</cp:lastModifiedBy>
  <cp:revision>31</cp:revision>
  <cp:lastPrinted>2017-10-11T14:50:11Z</cp:lastPrinted>
  <dcterms:modified xsi:type="dcterms:W3CDTF">2018-09-07T17:41:25Z</dcterms:modified>
</cp:coreProperties>
</file>