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nergy.gov/eere/wind/animation-how-wind-turbine-work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kldA4nWANA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dUu91zsVZ0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rnPEtwQtmG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9qA8c-E_o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804" y="1680268"/>
            <a:ext cx="8791575" cy="911728"/>
          </a:xfrm>
        </p:spPr>
        <p:txBody>
          <a:bodyPr/>
          <a:lstStyle/>
          <a:p>
            <a:r>
              <a:rPr lang="en-US" dirty="0" smtClean="0"/>
              <a:t>Indirect Solar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804" y="2426949"/>
            <a:ext cx="8791575" cy="1655762"/>
          </a:xfrm>
        </p:spPr>
        <p:txBody>
          <a:bodyPr/>
          <a:lstStyle/>
          <a:p>
            <a:r>
              <a:rPr lang="en-US" dirty="0" smtClean="0"/>
              <a:t>Hydropower, Wind power, and Biomass</a:t>
            </a:r>
          </a:p>
          <a:p>
            <a:endParaRPr lang="en-US" dirty="0"/>
          </a:p>
        </p:txBody>
      </p:sp>
      <p:pic>
        <p:nvPicPr>
          <p:cNvPr id="1026" name="Picture 2" descr="Image result for hydroelect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67" y="2840889"/>
            <a:ext cx="5467815" cy="38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37" y="3668770"/>
            <a:ext cx="5281895" cy="29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ount morris 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0"/>
            <a:ext cx="1091080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</a:t>
            </a:r>
            <a:r>
              <a:rPr lang="en-US" dirty="0" err="1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2249488" cy="354171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energy.gov/eere/wind/animation-how-wind-turbine-works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Image result for wind power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912812"/>
            <a:ext cx="7858125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Power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512" y="1881187"/>
            <a:ext cx="9905999" cy="35417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40 U.S. states have utility based wind power</a:t>
            </a:r>
          </a:p>
          <a:p>
            <a:r>
              <a:rPr lang="en-US" sz="3200" dirty="0" smtClean="0"/>
              <a:t>~50,000 utility wind turbines in U.S.</a:t>
            </a:r>
          </a:p>
          <a:p>
            <a:r>
              <a:rPr lang="en-US" sz="3200" dirty="0" smtClean="0"/>
              <a:t>Generating 74,000mW of energy</a:t>
            </a:r>
          </a:p>
          <a:p>
            <a:pPr lvl="1"/>
            <a:r>
              <a:rPr lang="en-US" sz="2800" dirty="0" smtClean="0"/>
              <a:t>Power about 20 million houses</a:t>
            </a:r>
          </a:p>
          <a:p>
            <a:r>
              <a:rPr lang="en-US" sz="3200" dirty="0" smtClean="0"/>
              <a:t>128 million investment in last decade (88,000 jobs)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54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of Wind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Clean</a:t>
            </a:r>
          </a:p>
          <a:p>
            <a:r>
              <a:rPr lang="en-US" sz="2800" dirty="0" smtClean="0"/>
              <a:t>Renewable</a:t>
            </a:r>
          </a:p>
          <a:p>
            <a:r>
              <a:rPr lang="en-US" sz="2800" dirty="0" smtClean="0"/>
              <a:t>Landowner income</a:t>
            </a:r>
          </a:p>
          <a:p>
            <a:r>
              <a:rPr lang="en-US" sz="2800" dirty="0" smtClean="0"/>
              <a:t>Scalable</a:t>
            </a:r>
          </a:p>
          <a:p>
            <a:r>
              <a:rPr lang="en-US" sz="2800" dirty="0" smtClean="0"/>
              <a:t>Domestic</a:t>
            </a:r>
            <a:endParaRPr lang="en-US" sz="2800" dirty="0"/>
          </a:p>
        </p:txBody>
      </p:sp>
      <p:pic>
        <p:nvPicPr>
          <p:cNvPr id="2050" name="Picture 2" descr="Image result for wind power BUffalo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877219"/>
            <a:ext cx="5724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of Wind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Backup/storage needs to be provided</a:t>
            </a:r>
          </a:p>
          <a:p>
            <a:r>
              <a:rPr lang="en-US" dirty="0" smtClean="0"/>
              <a:t>Ugly and Loud</a:t>
            </a:r>
          </a:p>
          <a:p>
            <a:r>
              <a:rPr lang="en-US" dirty="0" smtClean="0"/>
              <a:t>Bird hazard</a:t>
            </a:r>
          </a:p>
        </p:txBody>
      </p:sp>
      <p:pic>
        <p:nvPicPr>
          <p:cNvPr id="3074" name="Picture 2" descr="Image result for windmill 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47" y="618518"/>
            <a:ext cx="4215252" cy="56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ind turbine on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9" y="379141"/>
            <a:ext cx="11232373" cy="63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ird wind turb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1" y="367990"/>
            <a:ext cx="10578638" cy="59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indmill s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9661525" cy="676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617" y="6316429"/>
            <a:ext cx="6787105" cy="5278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www.youtube.com/watch?v=kldA4nWANA8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Image result for wind power the b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18" y="183621"/>
            <a:ext cx="8942735" cy="59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60" y="562762"/>
            <a:ext cx="9905998" cy="1478570"/>
          </a:xfrm>
        </p:spPr>
        <p:txBody>
          <a:bodyPr/>
          <a:lstStyle/>
          <a:p>
            <a:r>
              <a:rPr lang="en-US" dirty="0" smtClean="0"/>
              <a:t>Vortex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729" y="5985145"/>
            <a:ext cx="6619837" cy="57177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www.youtube.com/watch?v=dUu91zsVZ0o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turbineless wind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96" y="366784"/>
            <a:ext cx="9356704" cy="52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74030"/>
            <a:ext cx="9905998" cy="1478570"/>
          </a:xfrm>
        </p:spPr>
        <p:txBody>
          <a:bodyPr/>
          <a:lstStyle/>
          <a:p>
            <a:r>
              <a:rPr lang="en-US" dirty="0" smtClean="0"/>
              <a:t>Hydropower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62167"/>
            <a:ext cx="5295899" cy="4038601"/>
          </a:xfrm>
        </p:spPr>
        <p:txBody>
          <a:bodyPr>
            <a:noAutofit/>
          </a:bodyPr>
          <a:lstStyle/>
          <a:p>
            <a:r>
              <a:rPr lang="en-US" sz="3200" dirty="0" smtClean="0"/>
              <a:t>Used throughout history – watermills</a:t>
            </a:r>
          </a:p>
          <a:p>
            <a:r>
              <a:rPr lang="en-US" sz="3200" dirty="0" smtClean="0"/>
              <a:t>Amount of power generated proportional to height of the water (head), and the volume of the flow</a:t>
            </a:r>
          </a:p>
          <a:p>
            <a:r>
              <a:rPr lang="en-US" sz="3200" dirty="0">
                <a:hlinkClick r:id="rId2"/>
              </a:rPr>
              <a:t>https://www.youtube.com/watch?v=rnPEtwQtmGQ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pic>
        <p:nvPicPr>
          <p:cNvPr id="1028" name="Picture 4" descr="https://upload.wikimedia.org/wikipedia/commons/thumb/e/ee/Braine-le-Ch%C3%A2teau_JPG02.jpg/1280px-Braine-le-Ch%C3%A2teau_JPG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013315"/>
            <a:ext cx="6315075" cy="47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3" y="259740"/>
            <a:ext cx="9905998" cy="1478570"/>
          </a:xfrm>
        </p:spPr>
        <p:txBody>
          <a:bodyPr/>
          <a:lstStyle/>
          <a:p>
            <a:r>
              <a:rPr lang="en-US" dirty="0" smtClean="0"/>
              <a:t>Hydropower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3" y="1738310"/>
            <a:ext cx="5854700" cy="3541714"/>
          </a:xfrm>
        </p:spPr>
        <p:txBody>
          <a:bodyPr>
            <a:noAutofit/>
          </a:bodyPr>
          <a:lstStyle/>
          <a:p>
            <a:r>
              <a:rPr lang="en-US" sz="2800" dirty="0" smtClean="0"/>
              <a:t>About 6.7% of the electrical power in U.S. </a:t>
            </a:r>
          </a:p>
          <a:p>
            <a:r>
              <a:rPr lang="en-US" sz="2800" dirty="0" smtClean="0"/>
              <a:t>About 50% of renewable energy in U.S. </a:t>
            </a:r>
          </a:p>
          <a:p>
            <a:r>
              <a:rPr lang="en-US" sz="2800" dirty="0" smtClean="0"/>
              <a:t>17-24% of the electrical power in the world</a:t>
            </a:r>
          </a:p>
          <a:p>
            <a:pPr lvl="1"/>
            <a:r>
              <a:rPr lang="en-US" sz="2400" dirty="0" smtClean="0"/>
              <a:t>China, Brazil, Canada, U.S., Russia</a:t>
            </a:r>
          </a:p>
          <a:p>
            <a:r>
              <a:rPr lang="en-US" sz="2800" dirty="0" smtClean="0"/>
              <a:t>Only 20% of U.S. potential used</a:t>
            </a:r>
            <a:endParaRPr lang="en-US" sz="2800" dirty="0"/>
          </a:p>
        </p:txBody>
      </p:sp>
      <p:pic>
        <p:nvPicPr>
          <p:cNvPr id="2050" name="Picture 2" descr="Image result for hydro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2" y="1087436"/>
            <a:ext cx="4843463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3" y="326418"/>
            <a:ext cx="9905998" cy="1478570"/>
          </a:xfrm>
        </p:spPr>
        <p:txBody>
          <a:bodyPr/>
          <a:lstStyle/>
          <a:p>
            <a:r>
              <a:rPr lang="en-US" dirty="0" smtClean="0"/>
              <a:t>Pros of Hydropower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900" y="2249487"/>
            <a:ext cx="4608511" cy="354171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Renewable – water is not destroyed by process</a:t>
            </a:r>
          </a:p>
          <a:p>
            <a:r>
              <a:rPr lang="en-US" sz="2800" dirty="0" smtClean="0"/>
              <a:t>Nonpolluting</a:t>
            </a:r>
          </a:p>
          <a:p>
            <a:r>
              <a:rPr lang="en-US" sz="2800" dirty="0" smtClean="0"/>
              <a:t>Domestic</a:t>
            </a:r>
          </a:p>
          <a:p>
            <a:r>
              <a:rPr lang="en-US" sz="2800" dirty="0" smtClean="0"/>
              <a:t>Infrastructure exists (PWA – New Deal 1933)</a:t>
            </a:r>
          </a:p>
          <a:p>
            <a:endParaRPr lang="en-US" dirty="0"/>
          </a:p>
        </p:txBody>
      </p:sp>
      <p:pic>
        <p:nvPicPr>
          <p:cNvPr id="3074" name="Picture 2" descr="Image result for dams built during new d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455737"/>
            <a:ext cx="5715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of Hydropower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Environmental impacts both upstream and downstream</a:t>
            </a:r>
          </a:p>
          <a:p>
            <a:pPr lvl="1"/>
            <a:r>
              <a:rPr lang="en-US" sz="2800" dirty="0" smtClean="0"/>
              <a:t>Cold water rivers become warm water reservoirs</a:t>
            </a:r>
          </a:p>
          <a:p>
            <a:pPr lvl="1"/>
            <a:r>
              <a:rPr lang="en-US" sz="2800" dirty="0" smtClean="0"/>
              <a:t>Decrease biodiversity</a:t>
            </a:r>
          </a:p>
          <a:p>
            <a:pPr lvl="1"/>
            <a:r>
              <a:rPr lang="en-US" sz="2800" dirty="0" smtClean="0"/>
              <a:t>Intermittent periods of floods and droughts downstream</a:t>
            </a:r>
          </a:p>
          <a:p>
            <a:r>
              <a:rPr lang="en-US" sz="3200" dirty="0" smtClean="0"/>
              <a:t>Flooding upstream – farmland, sacred land, rural populations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61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ake mead and colorado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01600"/>
            <a:ext cx="10001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servoir lewiston 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23404"/>
            <a:ext cx="10283825" cy="38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ams decrease bio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82575"/>
            <a:ext cx="10956487" cy="6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ish la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6854"/>
            <a:ext cx="10295522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ish 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17" y="20636"/>
            <a:ext cx="8506883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900" y="629920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www.youtube.com/watch?v=l9qA8c-E_oA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llegheny reserv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27000"/>
            <a:ext cx="9865853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inzua Dam, July 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9" y="1229709"/>
            <a:ext cx="7324725" cy="48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llegheny reservo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-22225"/>
            <a:ext cx="5343525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186</TotalTime>
  <Words>222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Tw Cen MT</vt:lpstr>
      <vt:lpstr>Circuit</vt:lpstr>
      <vt:lpstr>Indirect Solar Energy</vt:lpstr>
      <vt:lpstr>Hydropower</vt:lpstr>
      <vt:lpstr>Hydropower Statistics</vt:lpstr>
      <vt:lpstr>Pros of Hydropower</vt:lpstr>
      <vt:lpstr>Cons of Hydropower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 POwer</vt:lpstr>
      <vt:lpstr>Wind Power Stats</vt:lpstr>
      <vt:lpstr>Pros of Wind Power</vt:lpstr>
      <vt:lpstr>Cons of Wind Power</vt:lpstr>
      <vt:lpstr>PowerPoint Presentation</vt:lpstr>
      <vt:lpstr>PowerPoint Presentation</vt:lpstr>
      <vt:lpstr>PowerPoint Presentation</vt:lpstr>
      <vt:lpstr>The Bat</vt:lpstr>
      <vt:lpstr>Vortex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Solar Energy</dc:title>
  <dc:creator>Kevin L Whalen</dc:creator>
  <cp:lastModifiedBy>Kevin L Whalen</cp:lastModifiedBy>
  <cp:revision>15</cp:revision>
  <dcterms:created xsi:type="dcterms:W3CDTF">2017-01-27T13:58:54Z</dcterms:created>
  <dcterms:modified xsi:type="dcterms:W3CDTF">2018-01-30T15:29:22Z</dcterms:modified>
</cp:coreProperties>
</file>