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9900FF"/>
    <a:srgbClr val="0033CC"/>
    <a:srgbClr val="996600"/>
    <a:srgbClr val="CC0066"/>
    <a:srgbClr val="663300"/>
    <a:srgbClr val="0000FF"/>
    <a:srgbClr val="CC0000"/>
    <a:srgbClr val="6600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E115-29A4-4A4F-BBF3-9A497F30CB37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474C6-1609-4D49-9E47-1AAE37BF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2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E115-29A4-4A4F-BBF3-9A497F30CB37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474C6-1609-4D49-9E47-1AAE37BF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7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E115-29A4-4A4F-BBF3-9A497F30CB37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474C6-1609-4D49-9E47-1AAE37BF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E115-29A4-4A4F-BBF3-9A497F30CB37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474C6-1609-4D49-9E47-1AAE37BF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82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E115-29A4-4A4F-BBF3-9A497F30CB37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474C6-1609-4D49-9E47-1AAE37BF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7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E115-29A4-4A4F-BBF3-9A497F30CB37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474C6-1609-4D49-9E47-1AAE37BF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6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E115-29A4-4A4F-BBF3-9A497F30CB37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474C6-1609-4D49-9E47-1AAE37BF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81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E115-29A4-4A4F-BBF3-9A497F30CB37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474C6-1609-4D49-9E47-1AAE37BF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8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E115-29A4-4A4F-BBF3-9A497F30CB37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474C6-1609-4D49-9E47-1AAE37BF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4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E115-29A4-4A4F-BBF3-9A497F30CB37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474C6-1609-4D49-9E47-1AAE37BF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69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6E115-29A4-4A4F-BBF3-9A497F30CB37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474C6-1609-4D49-9E47-1AAE37BF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1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6E115-29A4-4A4F-BBF3-9A497F30CB37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474C6-1609-4D49-9E47-1AAE37BFC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7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gif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460" y="492264"/>
            <a:ext cx="111379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Berlin Sans FB" panose="020E0602020502020306" pitchFamily="34" charset="0"/>
                <a:cs typeface="Aharoni" panose="02010803020104030203" pitchFamily="2" charset="-79"/>
              </a:rPr>
              <a:t>SCIENTIFIC METHOD</a:t>
            </a:r>
          </a:p>
          <a:p>
            <a:endParaRPr lang="en-US" dirty="0"/>
          </a:p>
          <a:p>
            <a:pPr algn="ctr"/>
            <a:r>
              <a:rPr lang="en-US" sz="2000" dirty="0" smtClean="0"/>
              <a:t>The scientific method is an ___________________ way to solve _______________.</a:t>
            </a:r>
          </a:p>
          <a:p>
            <a:endParaRPr lang="en-US" sz="2000" dirty="0"/>
          </a:p>
          <a:p>
            <a:r>
              <a:rPr lang="en-US" sz="2800" b="1" u="sng" dirty="0" smtClean="0"/>
              <a:t>5 STEPS OF THE SCIENTIFIC METHOD</a:t>
            </a:r>
            <a:r>
              <a:rPr lang="en-US" sz="2800" b="1" dirty="0" smtClean="0"/>
              <a:t>:</a:t>
            </a:r>
          </a:p>
          <a:p>
            <a:endParaRPr lang="en-US" sz="2000" dirty="0"/>
          </a:p>
          <a:p>
            <a:r>
              <a:rPr lang="en-US" sz="2000" dirty="0" smtClean="0"/>
              <a:t>	</a:t>
            </a:r>
            <a:r>
              <a:rPr lang="en-US" sz="2400" b="1" dirty="0" smtClean="0"/>
              <a:t>(1) Observe a _______________ / ask a ________________</a:t>
            </a:r>
          </a:p>
          <a:p>
            <a:endParaRPr lang="en-US" sz="2000" dirty="0"/>
          </a:p>
          <a:p>
            <a:r>
              <a:rPr lang="en-US" sz="2000" dirty="0" smtClean="0"/>
              <a:t>		Ex. Will __________________ stop people from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			  getting sick?</a:t>
            </a:r>
          </a:p>
          <a:p>
            <a:endParaRPr lang="en-US" sz="2000" dirty="0"/>
          </a:p>
          <a:p>
            <a:r>
              <a:rPr lang="en-US" sz="2000" dirty="0" smtClean="0"/>
              <a:t>	</a:t>
            </a:r>
            <a:r>
              <a:rPr lang="en-US" sz="2400" b="1" dirty="0" smtClean="0"/>
              <a:t>(2) State a _______________ (An “educated guess”)</a:t>
            </a:r>
          </a:p>
          <a:p>
            <a:endParaRPr lang="en-US" sz="2000" dirty="0"/>
          </a:p>
          <a:p>
            <a:r>
              <a:rPr lang="en-US" sz="2000" dirty="0" smtClean="0"/>
              <a:t>		Ex. If hand sanitizer is applied ____ times a day,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         then people will get ______ colds each year.</a:t>
            </a:r>
          </a:p>
          <a:p>
            <a:endParaRPr lang="en-US" sz="2000" dirty="0"/>
          </a:p>
          <a:p>
            <a:r>
              <a:rPr lang="en-US" sz="2000" dirty="0" smtClean="0"/>
              <a:t>HELPFUL HINT!  A good idea is to state a hypothesis as an “ _____ / _______ “ statement.  Remember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		a hypothesis is a _____________ (not a question) and needs to be _________________.</a:t>
            </a:r>
            <a:endParaRPr lang="en-US" sz="2000" dirty="0"/>
          </a:p>
        </p:txBody>
      </p:sp>
      <p:pic>
        <p:nvPicPr>
          <p:cNvPr id="1026" name="Picture 2" descr="http://www.clipartkid.com/images/189/mouthwash-drinking-rubbing-alcohol-and-drinking-hand-sanitizer-2dvNE3-clip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758" y="2971800"/>
            <a:ext cx="3184203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 flipH="1">
            <a:off x="5190970" y="1135172"/>
            <a:ext cx="2164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organized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8684741" y="1124237"/>
            <a:ext cx="2164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problems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3948444" y="2473450"/>
            <a:ext cx="2164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problem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7134428" y="2470495"/>
            <a:ext cx="2164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question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3580725" y="3103269"/>
            <a:ext cx="2164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hand sanitizer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3504524" y="4104391"/>
            <a:ext cx="2164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hypothesis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5818442" y="4795401"/>
            <a:ext cx="345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3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 flipH="1">
            <a:off x="5414126" y="5105514"/>
            <a:ext cx="2164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less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flipH="1">
            <a:off x="7132584" y="5646459"/>
            <a:ext cx="446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If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7852276" y="5646459"/>
            <a:ext cx="832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Then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4586909" y="5987244"/>
            <a:ext cx="152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statement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flipH="1">
            <a:off x="9658652" y="6005488"/>
            <a:ext cx="2164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measurable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31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17500"/>
            <a:ext cx="117094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C0066"/>
                </a:solidFill>
              </a:rPr>
              <a:t>GRAPHING</a:t>
            </a:r>
          </a:p>
          <a:p>
            <a:endParaRPr lang="en-US" dirty="0"/>
          </a:p>
          <a:p>
            <a:r>
              <a:rPr lang="en-US" sz="2000" dirty="0" smtClean="0"/>
              <a:t>Why do biologists use graphs?    1. Graphs are an easy way to _______________ and _____________ data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                                              2. Graphs are useful for making ____________________ and conclusions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b="1" dirty="0" smtClean="0">
                <a:solidFill>
                  <a:srgbClr val="CC0066"/>
                </a:solidFill>
              </a:rPr>
              <a:t>KEY FEATURES OF GRAPHS:</a:t>
            </a:r>
          </a:p>
          <a:p>
            <a:endParaRPr lang="en-US" sz="2000" dirty="0" smtClean="0"/>
          </a:p>
          <a:p>
            <a:r>
              <a:rPr lang="en-US" sz="2000" dirty="0" smtClean="0"/>
              <a:t>	1. A ____________ tells the reader what you are graphing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2. Put proper ____________ (names)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        and ________ (numbers) on each axis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3. Use equal __________________   ex.  0    2    4    6   ___   10       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		</a:t>
            </a:r>
          </a:p>
          <a:p>
            <a:r>
              <a:rPr lang="en-US" sz="2000" dirty="0"/>
              <a:t>	 </a:t>
            </a:r>
            <a:r>
              <a:rPr lang="en-US" sz="2000" dirty="0" smtClean="0"/>
              <a:t>         ex.  0    .25     _____    .75     1.0     1.25    1.50    ____    2.0 </a:t>
            </a:r>
          </a:p>
          <a:p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4. Use most of the __________ on the graph paper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5. Put the _________________ variable on the X axis and the Dependent variable on the ____ axis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6. When possible, start with a “ ___” at the corner of the X and Y axis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7. Graph in _____________ so you can erase and change your labels and data points</a:t>
            </a:r>
          </a:p>
        </p:txBody>
      </p:sp>
      <p:pic>
        <p:nvPicPr>
          <p:cNvPr id="2056" name="Picture 8" descr="http://www.wizardtm.com/Images/UserImages/95/Originals/95_000699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490" y="1854200"/>
            <a:ext cx="3549910" cy="3297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206990" y="952500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</a:rPr>
              <a:t>organize</a:t>
            </a:r>
            <a:endParaRPr lang="en-US" sz="2400" b="1" dirty="0">
              <a:solidFill>
                <a:srgbClr val="66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48695" y="941685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</a:rPr>
              <a:t>display</a:t>
            </a:r>
            <a:endParaRPr lang="en-US" sz="2400" b="1" dirty="0">
              <a:solidFill>
                <a:srgbClr val="6600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02908" y="1260475"/>
            <a:ext cx="1808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</a:rPr>
              <a:t>inferences</a:t>
            </a:r>
            <a:endParaRPr lang="en-US" sz="2400" b="1" dirty="0">
              <a:solidFill>
                <a:srgbClr val="66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79390" y="2755900"/>
            <a:ext cx="882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</a:rPr>
              <a:t>title</a:t>
            </a:r>
            <a:endParaRPr lang="en-US" sz="2400" b="1" dirty="0">
              <a:solidFill>
                <a:srgbClr val="6600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27245" y="3102877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</a:rPr>
              <a:t>labels</a:t>
            </a:r>
            <a:endParaRPr lang="en-US" sz="2400" b="1" dirty="0">
              <a:solidFill>
                <a:srgbClr val="66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01998" y="3437073"/>
            <a:ext cx="915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</a:rPr>
              <a:t>units</a:t>
            </a:r>
            <a:endParaRPr lang="en-US" sz="2400" b="1" dirty="0">
              <a:solidFill>
                <a:srgbClr val="6600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01016" y="3718155"/>
            <a:ext cx="2185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</a:rPr>
              <a:t>increments</a:t>
            </a:r>
            <a:endParaRPr lang="en-US" sz="2400" b="1" dirty="0">
              <a:solidFill>
                <a:srgbClr val="66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87785" y="3667905"/>
            <a:ext cx="409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</a:rPr>
              <a:t>8</a:t>
            </a:r>
            <a:endParaRPr lang="en-US" sz="2400" b="1" dirty="0">
              <a:solidFill>
                <a:srgbClr val="66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12786" y="4291291"/>
            <a:ext cx="681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</a:rPr>
              <a:t>.50</a:t>
            </a:r>
            <a:endParaRPr lang="en-US" sz="2400" b="1" dirty="0">
              <a:solidFill>
                <a:srgbClr val="6600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06785" y="430290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</a:rPr>
              <a:t>1.75</a:t>
            </a:r>
            <a:endParaRPr lang="en-US" sz="2400" b="1" dirty="0">
              <a:solidFill>
                <a:srgbClr val="66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62013" y="4921134"/>
            <a:ext cx="998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</a:rPr>
              <a:t>space</a:t>
            </a:r>
            <a:endParaRPr lang="en-US" sz="2400" b="1" dirty="0">
              <a:solidFill>
                <a:srgbClr val="66006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64312" y="5263437"/>
            <a:ext cx="2178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</a:rPr>
              <a:t>independent</a:t>
            </a:r>
            <a:endParaRPr lang="en-US" sz="2400" b="1" dirty="0">
              <a:solidFill>
                <a:srgbClr val="6600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648995" y="5263436"/>
            <a:ext cx="446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</a:rPr>
              <a:t>Y</a:t>
            </a:r>
            <a:endParaRPr lang="en-US" sz="2400" b="1" dirty="0">
              <a:solidFill>
                <a:srgbClr val="66006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85625" y="5544519"/>
            <a:ext cx="487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</a:rPr>
              <a:t>0</a:t>
            </a:r>
            <a:endParaRPr lang="en-US" sz="2400" b="1" dirty="0">
              <a:solidFill>
                <a:srgbClr val="66006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59871" y="5828575"/>
            <a:ext cx="1081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0066"/>
                </a:solidFill>
              </a:rPr>
              <a:t>pencil</a:t>
            </a:r>
            <a:endParaRPr lang="en-US" sz="24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80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67201" y="304801"/>
            <a:ext cx="2498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PRACTICE GRAPH!</a:t>
            </a:r>
          </a:p>
        </p:txBody>
      </p:sp>
      <p:pic>
        <p:nvPicPr>
          <p:cNvPr id="35842" name="Picture 2" descr="http://crescentok.com/staff/jaskew/isr/biology/EOI/practice/depth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600200"/>
            <a:ext cx="2387202" cy="2151844"/>
          </a:xfrm>
          <a:prstGeom prst="rect">
            <a:avLst/>
          </a:prstGeom>
          <a:noFill/>
        </p:spPr>
      </p:pic>
      <p:pic>
        <p:nvPicPr>
          <p:cNvPr id="35848" name="Picture 8" descr="http://sme.clc.uc.edu/graphics/graphpaper/g0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600200"/>
            <a:ext cx="3124200" cy="3124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09800" y="990600"/>
            <a:ext cx="2935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Make a line graph of the data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57400" y="4419601"/>
            <a:ext cx="364715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Analysis:</a:t>
            </a:r>
          </a:p>
          <a:p>
            <a:endParaRPr lang="en-US" dirty="0"/>
          </a:p>
          <a:p>
            <a:r>
              <a:rPr lang="en-US" dirty="0"/>
              <a:t>   What is the relationship between</a:t>
            </a:r>
          </a:p>
          <a:p>
            <a:r>
              <a:rPr lang="en-US" dirty="0"/>
              <a:t>    Water Depth and Temperature?</a:t>
            </a:r>
          </a:p>
          <a:p>
            <a:endParaRPr lang="en-US" dirty="0"/>
          </a:p>
          <a:p>
            <a:r>
              <a:rPr lang="en-US" dirty="0"/>
              <a:t>______________________________</a:t>
            </a:r>
          </a:p>
          <a:p>
            <a:r>
              <a:rPr lang="en-US" dirty="0"/>
              <a:t>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38866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800" y="533400"/>
            <a:ext cx="11379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PRACTICE HYPOTHESIS WRITING</a:t>
            </a:r>
          </a:p>
          <a:p>
            <a:endParaRPr lang="en-US" dirty="0"/>
          </a:p>
          <a:p>
            <a:r>
              <a:rPr lang="en-US" sz="2000" dirty="0" smtClean="0"/>
              <a:t>A.    If you practice writing good hypotheses, then your final exam grade will ______________.</a:t>
            </a:r>
          </a:p>
          <a:p>
            <a:pPr marL="457200" indent="-457200">
              <a:buAutoNum type="alphaUcPeriod"/>
            </a:pPr>
            <a:endParaRPr lang="en-US" sz="2000" dirty="0"/>
          </a:p>
          <a:p>
            <a:pPr marL="457200" indent="-457200">
              <a:buAutoNum type="alphaUcPeriod" startAt="2"/>
            </a:pPr>
            <a:r>
              <a:rPr lang="en-US" sz="2000" dirty="0" smtClean="0"/>
              <a:t>If plants receive 12 hours of light a day, then they will grow ______________.</a:t>
            </a:r>
          </a:p>
          <a:p>
            <a:pPr lvl="1"/>
            <a:r>
              <a:rPr lang="en-US" sz="2000" dirty="0" smtClean="0"/>
              <a:t>	(HINT:  Stay away from the word “better” and use measurable data)</a:t>
            </a:r>
          </a:p>
          <a:p>
            <a:pPr marL="457200" indent="-457200">
              <a:buAutoNum type="alphaUcPeriod" startAt="2"/>
            </a:pPr>
            <a:endParaRPr lang="en-US" sz="2000" dirty="0"/>
          </a:p>
          <a:p>
            <a:pPr marL="457200" indent="-457200">
              <a:buAutoNum type="alphaUcPeriod" startAt="3"/>
            </a:pPr>
            <a:r>
              <a:rPr lang="en-US" sz="2000" dirty="0" smtClean="0"/>
              <a:t>If bacteria are exposed to UV light for 5 days, then ________________________________________.</a:t>
            </a:r>
          </a:p>
          <a:p>
            <a:endParaRPr lang="en-US" sz="2000" dirty="0" smtClean="0"/>
          </a:p>
          <a:p>
            <a:pPr lvl="2"/>
            <a:r>
              <a:rPr lang="en-US" sz="2000" dirty="0" smtClean="0"/>
              <a:t>                               D. READ THE PASSAGE AND GENERATE A HYPOTHESIS</a:t>
            </a:r>
          </a:p>
          <a:p>
            <a:pPr lvl="2"/>
            <a:endParaRPr lang="en-US" sz="2000" dirty="0"/>
          </a:p>
          <a:p>
            <a:pPr lvl="2"/>
            <a:r>
              <a:rPr lang="en-US" sz="2000" dirty="0" smtClean="0"/>
              <a:t>	Pete is wondering if high protein dog food might impact the thickness</a:t>
            </a:r>
          </a:p>
          <a:p>
            <a:pPr lvl="2"/>
            <a:r>
              <a:rPr lang="en-US" sz="2000" dirty="0"/>
              <a:t>	</a:t>
            </a:r>
            <a:r>
              <a:rPr lang="en-US" sz="2000" dirty="0" smtClean="0"/>
              <a:t>of his dog’s fur.  He buys several varieties of dog food, each with a </a:t>
            </a:r>
          </a:p>
          <a:p>
            <a:pPr lvl="2"/>
            <a:r>
              <a:rPr lang="en-US" sz="2000" dirty="0"/>
              <a:t>	</a:t>
            </a:r>
            <a:r>
              <a:rPr lang="en-US" sz="2000" dirty="0" smtClean="0"/>
              <a:t>different protein content to feed to his dog.</a:t>
            </a:r>
          </a:p>
          <a:p>
            <a:pPr lvl="2"/>
            <a:endParaRPr lang="en-US" sz="2000" dirty="0"/>
          </a:p>
          <a:p>
            <a:pPr lvl="2"/>
            <a:r>
              <a:rPr lang="en-US" sz="2000" dirty="0" smtClean="0"/>
              <a:t>STATE YOUR HYPOTHESIS:  ________________________________________________________</a:t>
            </a:r>
          </a:p>
          <a:p>
            <a:pPr lvl="2"/>
            <a:endParaRPr lang="en-US" sz="2000" dirty="0"/>
          </a:p>
          <a:p>
            <a:pPr lvl="2"/>
            <a:r>
              <a:rPr lang="en-US" sz="2000" dirty="0" smtClean="0"/>
              <a:t>	_______________________________________________________________________</a:t>
            </a:r>
            <a:endParaRPr lang="en-US" sz="2000" dirty="0"/>
          </a:p>
          <a:p>
            <a:r>
              <a:rPr lang="en-US" sz="2000" dirty="0"/>
              <a:t>	</a:t>
            </a:r>
            <a:endParaRPr lang="en-US" sz="2000" dirty="0" smtClean="0"/>
          </a:p>
        </p:txBody>
      </p:sp>
      <p:pic>
        <p:nvPicPr>
          <p:cNvPr id="1026" name="Picture 2" descr="http://losangelesdogs.net/wp-content/uploads/2012/10/man-feeding-dog-cartoon-300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4399" y="3095624"/>
            <a:ext cx="2006601" cy="200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623300" y="990600"/>
            <a:ext cx="139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increase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29500" y="1678632"/>
            <a:ext cx="139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aller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67500" y="2579707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100% of the bacteria will die 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3400" y="4965700"/>
            <a:ext cx="6642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If the dog is fed high protein dog food, </a:t>
            </a:r>
          </a:p>
          <a:p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   then his fur will grow thicker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499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100" y="271582"/>
            <a:ext cx="114046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(3) Run an ________________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sz="2000" dirty="0" smtClean="0"/>
              <a:t>A good experiment has only one independent _______________ (factor that varies) and all other</a:t>
            </a:r>
          </a:p>
          <a:p>
            <a:r>
              <a:rPr lang="en-US" sz="2000" dirty="0" smtClean="0"/>
              <a:t>	factors are held ______________ (kept the same).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			</a:t>
            </a:r>
            <a:r>
              <a:rPr lang="en-US" sz="2000" b="1" dirty="0" smtClean="0"/>
              <a:t>INDEPENDENT VARIABLE </a:t>
            </a:r>
            <a:r>
              <a:rPr lang="en-US" sz="2000" dirty="0" smtClean="0"/>
              <a:t>– The factor that “____” am testing and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				       varies between the groups</a:t>
            </a:r>
          </a:p>
          <a:p>
            <a:r>
              <a:rPr lang="en-US" sz="2000" dirty="0" smtClean="0"/>
              <a:t>					Ex. _____________________</a:t>
            </a:r>
          </a:p>
          <a:p>
            <a:endParaRPr lang="en-US" sz="2000" dirty="0"/>
          </a:p>
          <a:p>
            <a:r>
              <a:rPr lang="en-US" sz="2000" dirty="0" smtClean="0"/>
              <a:t>				</a:t>
            </a:r>
            <a:r>
              <a:rPr lang="en-US" sz="2000" b="1" dirty="0" smtClean="0"/>
              <a:t>DEPENDENT VARIABLE </a:t>
            </a:r>
            <a:r>
              <a:rPr lang="en-US" sz="2000" dirty="0" smtClean="0"/>
              <a:t>– The ________ being collected.  Data are the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			numbers you _______________ and collect.</a:t>
            </a:r>
          </a:p>
          <a:p>
            <a:endParaRPr lang="en-US" sz="2000" dirty="0"/>
          </a:p>
          <a:p>
            <a:r>
              <a:rPr lang="en-US" sz="2000" dirty="0" smtClean="0"/>
              <a:t>					Ex. _____________________________</a:t>
            </a:r>
          </a:p>
          <a:p>
            <a:endParaRPr lang="en-US" sz="2000" dirty="0"/>
          </a:p>
          <a:p>
            <a:r>
              <a:rPr lang="en-US" sz="2000" dirty="0" smtClean="0"/>
              <a:t>				</a:t>
            </a:r>
            <a:r>
              <a:rPr lang="en-US" sz="2000" b="1" dirty="0" smtClean="0"/>
              <a:t>CONSTANTS</a:t>
            </a:r>
            <a:r>
              <a:rPr lang="en-US" sz="2000" dirty="0" smtClean="0"/>
              <a:t> – Factors that are kept the _________ in both groups.  							These are factors that could also ________________ </a:t>
            </a:r>
            <a:r>
              <a:rPr lang="en-US" sz="2000" dirty="0"/>
              <a:t>	</a:t>
            </a:r>
            <a:r>
              <a:rPr lang="en-US" sz="2000" dirty="0" smtClean="0"/>
              <a:t>						the outcome of the experiment.</a:t>
            </a:r>
          </a:p>
          <a:p>
            <a:r>
              <a:rPr lang="en-US" sz="2000" dirty="0" smtClean="0"/>
              <a:t>						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		Ex. ________________	_________________</a:t>
            </a:r>
            <a:endParaRPr lang="en-US" sz="2000" dirty="0"/>
          </a:p>
        </p:txBody>
      </p:sp>
      <p:pic>
        <p:nvPicPr>
          <p:cNvPr id="1026" name="Picture 2" descr="http://www.gannett-cdn.com/-mm-/12ef5baa87d31b6ba515600584aca81a51d0af26/c=242-0-2122-1413&amp;r=x404&amp;c=534x401/local/-/media/Phoenix/GenericImages/2014/08/15/1408117587000-4802961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2443815"/>
            <a:ext cx="3184525" cy="2391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25661" y="251458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3300"/>
                </a:solidFill>
              </a:rPr>
              <a:t>experiment</a:t>
            </a:r>
            <a:endParaRPr lang="en-US" sz="2400" b="1" dirty="0">
              <a:solidFill>
                <a:srgbClr val="6633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22961" y="847547"/>
            <a:ext cx="1443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3300"/>
                </a:solidFill>
              </a:rPr>
              <a:t>variable</a:t>
            </a:r>
            <a:endParaRPr lang="en-US" sz="2400" b="1" dirty="0">
              <a:solidFill>
                <a:srgbClr val="66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82961" y="1136132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3300"/>
                </a:solidFill>
              </a:rPr>
              <a:t>constant</a:t>
            </a:r>
            <a:endParaRPr lang="en-US" sz="2400" b="1" dirty="0">
              <a:solidFill>
                <a:srgbClr val="6633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39200" y="1982150"/>
            <a:ext cx="317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3300"/>
                </a:solidFill>
              </a:rPr>
              <a:t>I</a:t>
            </a:r>
            <a:endParaRPr lang="en-US" sz="2400" b="1" dirty="0">
              <a:solidFill>
                <a:srgbClr val="6633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18161" y="2633782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63300"/>
                </a:solidFill>
              </a:rPr>
              <a:t>h</a:t>
            </a:r>
            <a:r>
              <a:rPr lang="en-US" sz="2400" b="1" dirty="0" smtClean="0">
                <a:solidFill>
                  <a:srgbClr val="663300"/>
                </a:solidFill>
              </a:rPr>
              <a:t>and sanitizer</a:t>
            </a:r>
            <a:endParaRPr lang="en-US" sz="2400" b="1" dirty="0">
              <a:solidFill>
                <a:srgbClr val="6633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45362" y="3309670"/>
            <a:ext cx="85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63300"/>
                </a:solidFill>
              </a:rPr>
              <a:t>d</a:t>
            </a:r>
            <a:r>
              <a:rPr lang="en-US" sz="2400" b="1" dirty="0" smtClean="0">
                <a:solidFill>
                  <a:srgbClr val="663300"/>
                </a:solidFill>
              </a:rPr>
              <a:t>ata</a:t>
            </a:r>
            <a:endParaRPr lang="en-US" sz="2400" b="1" dirty="0">
              <a:solidFill>
                <a:srgbClr val="6633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12072" y="3602427"/>
            <a:ext cx="1341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3300"/>
                </a:solidFill>
              </a:rPr>
              <a:t>measure</a:t>
            </a:r>
            <a:endParaRPr lang="en-US" sz="2400" b="1" dirty="0">
              <a:solidFill>
                <a:srgbClr val="6633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68961" y="4189184"/>
            <a:ext cx="3568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63300"/>
                </a:solidFill>
              </a:rPr>
              <a:t>n</a:t>
            </a:r>
            <a:r>
              <a:rPr lang="en-US" sz="2400" b="1" dirty="0" smtClean="0">
                <a:solidFill>
                  <a:srgbClr val="663300"/>
                </a:solidFill>
              </a:rPr>
              <a:t>umber of colds per year</a:t>
            </a:r>
            <a:endParaRPr lang="en-US" sz="2400" b="1" dirty="0">
              <a:solidFill>
                <a:srgbClr val="6633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2791" y="4782947"/>
            <a:ext cx="1198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3300"/>
                </a:solidFill>
              </a:rPr>
              <a:t>same</a:t>
            </a:r>
            <a:endParaRPr lang="en-US" sz="2400" b="1" dirty="0">
              <a:solidFill>
                <a:srgbClr val="6633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44474" y="5120477"/>
            <a:ext cx="1253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663300"/>
                </a:solidFill>
              </a:rPr>
              <a:t>impact</a:t>
            </a:r>
            <a:endParaRPr lang="en-US" sz="2400" b="1" dirty="0">
              <a:solidFill>
                <a:srgbClr val="6633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83261" y="5964838"/>
            <a:ext cx="1404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63300"/>
                </a:solidFill>
              </a:rPr>
              <a:t>n</a:t>
            </a:r>
            <a:r>
              <a:rPr lang="en-US" sz="2400" b="1" dirty="0" smtClean="0">
                <a:solidFill>
                  <a:srgbClr val="663300"/>
                </a:solidFill>
              </a:rPr>
              <a:t>utrition</a:t>
            </a:r>
            <a:endParaRPr lang="en-US" sz="2400" b="1" dirty="0">
              <a:solidFill>
                <a:srgbClr val="6633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70812" y="6004105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63300"/>
                </a:solidFill>
              </a:rPr>
              <a:t>a</a:t>
            </a:r>
            <a:r>
              <a:rPr lang="en-US" sz="2400" b="1" dirty="0" smtClean="0">
                <a:solidFill>
                  <a:srgbClr val="663300"/>
                </a:solidFill>
              </a:rPr>
              <a:t>mount of sleep</a:t>
            </a:r>
            <a:endParaRPr lang="en-US" sz="2400" b="1" dirty="0">
              <a:solidFill>
                <a:srgbClr val="66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42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8000" y="279400"/>
            <a:ext cx="1120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EXPERIMENTAL DESIGN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991829"/>
              </p:ext>
            </p:extLst>
          </p:nvPr>
        </p:nvGraphicFramePr>
        <p:xfrm>
          <a:off x="508000" y="901700"/>
          <a:ext cx="11201400" cy="47726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00700">
                  <a:extLst>
                    <a:ext uri="{9D8B030D-6E8A-4147-A177-3AD203B41FA5}">
                      <a16:colId xmlns:a16="http://schemas.microsoft.com/office/drawing/2014/main" val="3087047581"/>
                    </a:ext>
                  </a:extLst>
                </a:gridCol>
                <a:gridCol w="5600700">
                  <a:extLst>
                    <a:ext uri="{9D8B030D-6E8A-4147-A177-3AD203B41FA5}">
                      <a16:colId xmlns:a16="http://schemas.microsoft.com/office/drawing/2014/main" val="3505556641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_____________________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(TEST) GROUP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_______________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GROUP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534370"/>
                  </a:ext>
                </a:extLst>
              </a:tr>
              <a:tr h="37719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2000" dirty="0" smtClean="0"/>
                        <a:t> Gets</a:t>
                      </a:r>
                      <a:r>
                        <a:rPr lang="en-US" sz="2000" baseline="0" dirty="0" smtClean="0"/>
                        <a:t> the Independent Variable  ________________</a:t>
                      </a:r>
                      <a:endParaRPr lang="en-US" sz="2000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                                </a:t>
                      </a:r>
                      <a:r>
                        <a:rPr lang="en-US" b="1" dirty="0" smtClean="0"/>
                        <a:t>CONSTANTS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                 _______________________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                 _______________________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                ________________________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</a:t>
                      </a:r>
                      <a:r>
                        <a:rPr lang="en-US" sz="2000" dirty="0" smtClean="0"/>
                        <a:t>Gets ____ variable (or a ______________</a:t>
                      </a:r>
                      <a:r>
                        <a:rPr lang="en-US" sz="2000" baseline="0" dirty="0" smtClean="0"/>
                        <a:t> *)</a:t>
                      </a:r>
                    </a:p>
                    <a:p>
                      <a:endParaRPr lang="en-US" sz="2000" baseline="0" dirty="0" smtClean="0"/>
                    </a:p>
                    <a:p>
                      <a:r>
                        <a:rPr lang="en-US" sz="2000" baseline="0" dirty="0" smtClean="0"/>
                        <a:t>                                </a:t>
                      </a:r>
                      <a:r>
                        <a:rPr lang="en-US" sz="1800" b="1" baseline="0" dirty="0" smtClean="0"/>
                        <a:t>CONSTANTS</a:t>
                      </a:r>
                    </a:p>
                    <a:p>
                      <a:endParaRPr lang="en-US" sz="1800" baseline="0" dirty="0" smtClean="0"/>
                    </a:p>
                    <a:p>
                      <a:r>
                        <a:rPr lang="en-US" sz="1800" baseline="0" dirty="0" smtClean="0"/>
                        <a:t>                        ______________________</a:t>
                      </a:r>
                    </a:p>
                    <a:p>
                      <a:endParaRPr lang="en-US" sz="1800" baseline="0" dirty="0" smtClean="0"/>
                    </a:p>
                    <a:p>
                      <a:r>
                        <a:rPr lang="en-US" sz="1800" baseline="0" dirty="0" smtClean="0"/>
                        <a:t>                        ______________________</a:t>
                      </a:r>
                    </a:p>
                    <a:p>
                      <a:endParaRPr lang="en-US" sz="1800" baseline="0" dirty="0" smtClean="0"/>
                    </a:p>
                    <a:p>
                      <a:r>
                        <a:rPr lang="en-US" sz="1800" baseline="0" dirty="0" smtClean="0"/>
                        <a:t>                        ______________________</a:t>
                      </a:r>
                    </a:p>
                    <a:p>
                      <a:endParaRPr lang="en-US" sz="1800" baseline="0" dirty="0" smtClean="0"/>
                    </a:p>
                    <a:p>
                      <a:r>
                        <a:rPr lang="en-US" sz="1800" baseline="0" dirty="0" smtClean="0"/>
                        <a:t>   *Placebo -  A pill or ______________ that looks like</a:t>
                      </a:r>
                    </a:p>
                    <a:p>
                      <a:r>
                        <a:rPr lang="en-US" sz="1800" dirty="0" smtClean="0"/>
                        <a:t>         the variable but does not contain the medicine.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673804"/>
                  </a:ext>
                </a:extLst>
              </a:tr>
              <a:tr h="1924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24547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47700" y="5711885"/>
            <a:ext cx="1097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THOUGHT QUESTION </a:t>
            </a:r>
            <a:r>
              <a:rPr lang="en-US" dirty="0" smtClean="0"/>
              <a:t>-  Why does a good experiment have only 1 independent variable?    </a:t>
            </a:r>
            <a:r>
              <a:rPr lang="en-US" b="1" dirty="0" smtClean="0"/>
              <a:t>ANSWER</a:t>
            </a:r>
            <a:r>
              <a:rPr lang="en-US" dirty="0" smtClean="0"/>
              <a:t> -  If there is a</a:t>
            </a:r>
          </a:p>
          <a:p>
            <a:r>
              <a:rPr lang="en-US" dirty="0"/>
              <a:t> </a:t>
            </a:r>
            <a:r>
              <a:rPr lang="en-US" dirty="0" smtClean="0"/>
              <a:t>            difference in the _______________ between the groups, it ________ be due to the variable since all other</a:t>
            </a:r>
          </a:p>
          <a:p>
            <a:r>
              <a:rPr lang="en-US" dirty="0"/>
              <a:t> </a:t>
            </a:r>
            <a:r>
              <a:rPr lang="en-US" dirty="0" smtClean="0"/>
              <a:t>            treatments were the same.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1900" y="864175"/>
            <a:ext cx="302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C0066"/>
                </a:solidFill>
              </a:rPr>
              <a:t>EXPERIMENTAL</a:t>
            </a:r>
            <a:endParaRPr lang="en-US" sz="2800" b="1" dirty="0">
              <a:solidFill>
                <a:srgbClr val="CC006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6500" y="864175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C0066"/>
                </a:solidFill>
              </a:rPr>
              <a:t>CONTROL</a:t>
            </a:r>
            <a:endParaRPr lang="en-US" sz="2800" b="1" dirty="0">
              <a:solidFill>
                <a:srgbClr val="CC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75100" y="1741337"/>
            <a:ext cx="2273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C0066"/>
                </a:solidFill>
              </a:rPr>
              <a:t>h</a:t>
            </a:r>
            <a:r>
              <a:rPr lang="en-US" sz="2400" b="1" dirty="0" smtClean="0">
                <a:solidFill>
                  <a:srgbClr val="CC0066"/>
                </a:solidFill>
              </a:rPr>
              <a:t>and sanitizer</a:t>
            </a:r>
            <a:endParaRPr lang="en-US" sz="2400" b="1" dirty="0">
              <a:solidFill>
                <a:srgbClr val="CC006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73900" y="1741337"/>
            <a:ext cx="57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C0066"/>
                </a:solidFill>
              </a:rPr>
              <a:t>no</a:t>
            </a:r>
            <a:endParaRPr lang="en-US" sz="2400" b="1" dirty="0">
              <a:solidFill>
                <a:srgbClr val="CC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59900" y="1741337"/>
            <a:ext cx="140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C0066"/>
                </a:solidFill>
              </a:rPr>
              <a:t>placebo</a:t>
            </a:r>
            <a:endParaRPr lang="en-US" sz="2400" b="1" dirty="0">
              <a:solidFill>
                <a:srgbClr val="CC006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07400" y="4548037"/>
            <a:ext cx="1308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C0066"/>
                </a:solidFill>
              </a:rPr>
              <a:t>lotion</a:t>
            </a:r>
            <a:endParaRPr lang="en-US" sz="2400" b="1" dirty="0">
              <a:solidFill>
                <a:srgbClr val="CC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71700" y="2776825"/>
            <a:ext cx="2273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C0066"/>
                </a:solidFill>
              </a:rPr>
              <a:t>1000 people</a:t>
            </a:r>
            <a:endParaRPr lang="en-US" sz="2400" b="1" dirty="0">
              <a:solidFill>
                <a:srgbClr val="CC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91450" y="2811806"/>
            <a:ext cx="2273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C0066"/>
                </a:solidFill>
              </a:rPr>
              <a:t>1000 people</a:t>
            </a:r>
            <a:endParaRPr lang="en-US" sz="2400" b="1" dirty="0">
              <a:solidFill>
                <a:srgbClr val="CC00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71700" y="3350648"/>
            <a:ext cx="2273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C0066"/>
                </a:solidFill>
              </a:rPr>
              <a:t>h</a:t>
            </a:r>
            <a:r>
              <a:rPr lang="en-US" sz="2400" b="1" dirty="0" smtClean="0">
                <a:solidFill>
                  <a:srgbClr val="CC0066"/>
                </a:solidFill>
              </a:rPr>
              <a:t>ealthy food</a:t>
            </a:r>
            <a:endParaRPr lang="en-US" sz="2400" b="1" dirty="0">
              <a:solidFill>
                <a:srgbClr val="CC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91450" y="3399216"/>
            <a:ext cx="2273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C0066"/>
                </a:solidFill>
              </a:rPr>
              <a:t>h</a:t>
            </a:r>
            <a:r>
              <a:rPr lang="en-US" sz="2400" b="1" dirty="0" smtClean="0">
                <a:solidFill>
                  <a:srgbClr val="CC0066"/>
                </a:solidFill>
              </a:rPr>
              <a:t>ealthy food</a:t>
            </a:r>
            <a:endParaRPr lang="en-US" sz="2400" b="1" dirty="0">
              <a:solidFill>
                <a:srgbClr val="CC006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19300" y="3924471"/>
            <a:ext cx="223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C0066"/>
                </a:solidFill>
              </a:rPr>
              <a:t>8 hours of sleep</a:t>
            </a:r>
            <a:endParaRPr lang="en-US" sz="2400" b="1" dirty="0">
              <a:solidFill>
                <a:srgbClr val="CC00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18425" y="3960627"/>
            <a:ext cx="2419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C0066"/>
                </a:solidFill>
              </a:rPr>
              <a:t>8 hours of sleep</a:t>
            </a:r>
            <a:endParaRPr lang="en-US" sz="2400" b="1" dirty="0">
              <a:solidFill>
                <a:srgbClr val="CC006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19450" y="5887724"/>
            <a:ext cx="1511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C0066"/>
                </a:solidFill>
              </a:rPr>
              <a:t>results</a:t>
            </a:r>
            <a:endParaRPr lang="en-US" sz="2400" b="1" dirty="0">
              <a:solidFill>
                <a:srgbClr val="CC006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23100" y="5899851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C0066"/>
                </a:solidFill>
              </a:rPr>
              <a:t>must</a:t>
            </a:r>
            <a:endParaRPr lang="en-US" sz="2400" b="1" dirty="0">
              <a:solidFill>
                <a:srgbClr val="CC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99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2600" y="533400"/>
            <a:ext cx="11404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C0066"/>
                </a:solidFill>
              </a:rPr>
              <a:t>VARIABLES PRACTICE</a:t>
            </a:r>
          </a:p>
          <a:p>
            <a:r>
              <a:rPr lang="en-US" dirty="0" smtClean="0"/>
              <a:t>DIRECTIONS:  Identify the </a:t>
            </a:r>
            <a:r>
              <a:rPr lang="en-US" sz="2400" b="1" dirty="0" smtClean="0"/>
              <a:t>I</a:t>
            </a:r>
            <a:r>
              <a:rPr lang="en-US" dirty="0" smtClean="0"/>
              <a:t>ndependent Variable (“</a:t>
            </a:r>
            <a:r>
              <a:rPr lang="en-US" sz="2400" b="1" dirty="0" smtClean="0"/>
              <a:t>I</a:t>
            </a:r>
            <a:r>
              <a:rPr lang="en-US" dirty="0" smtClean="0"/>
              <a:t>” change) and the </a:t>
            </a:r>
            <a:r>
              <a:rPr lang="en-US" sz="2400" b="1" dirty="0" smtClean="0"/>
              <a:t>D</a:t>
            </a:r>
            <a:r>
              <a:rPr lang="en-US" dirty="0" smtClean="0"/>
              <a:t>ependent Variable (</a:t>
            </a:r>
            <a:r>
              <a:rPr lang="en-US" sz="2400" dirty="0" smtClean="0"/>
              <a:t>D</a:t>
            </a:r>
            <a:r>
              <a:rPr lang="en-US" dirty="0" smtClean="0"/>
              <a:t>ata collected) in each of</a:t>
            </a:r>
          </a:p>
          <a:p>
            <a:r>
              <a:rPr lang="en-US" dirty="0"/>
              <a:t>	 </a:t>
            </a:r>
            <a:r>
              <a:rPr lang="en-US" dirty="0" smtClean="0"/>
              <a:t>           the following hypotheses: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430139"/>
              </p:ext>
            </p:extLst>
          </p:nvPr>
        </p:nvGraphicFramePr>
        <p:xfrm>
          <a:off x="914400" y="1879598"/>
          <a:ext cx="10566400" cy="41537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521200">
                  <a:extLst>
                    <a:ext uri="{9D8B030D-6E8A-4147-A177-3AD203B41FA5}">
                      <a16:colId xmlns:a16="http://schemas.microsoft.com/office/drawing/2014/main" val="2997502777"/>
                    </a:ext>
                  </a:extLst>
                </a:gridCol>
                <a:gridCol w="1689100">
                  <a:extLst>
                    <a:ext uri="{9D8B030D-6E8A-4147-A177-3AD203B41FA5}">
                      <a16:colId xmlns:a16="http://schemas.microsoft.com/office/drawing/2014/main" val="531095781"/>
                    </a:ext>
                  </a:extLst>
                </a:gridCol>
                <a:gridCol w="2235200">
                  <a:extLst>
                    <a:ext uri="{9D8B030D-6E8A-4147-A177-3AD203B41FA5}">
                      <a16:colId xmlns:a16="http://schemas.microsoft.com/office/drawing/2014/main" val="3322912852"/>
                    </a:ext>
                  </a:extLst>
                </a:gridCol>
                <a:gridCol w="2120900">
                  <a:extLst>
                    <a:ext uri="{9D8B030D-6E8A-4147-A177-3AD203B41FA5}">
                      <a16:colId xmlns:a16="http://schemas.microsoft.com/office/drawing/2014/main" val="2035125784"/>
                    </a:ext>
                  </a:extLst>
                </a:gridCol>
              </a:tblGrid>
              <a:tr h="4572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C0066"/>
                          </a:solidFill>
                        </a:rPr>
                        <a:t>HYPOTHESIS</a:t>
                      </a:r>
                      <a:endParaRPr lang="en-US" b="1" dirty="0">
                        <a:solidFill>
                          <a:srgbClr val="CC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C0066"/>
                          </a:solidFill>
                        </a:rPr>
                        <a:t>INDEPENDENT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CC0066"/>
                          </a:solidFill>
                        </a:rPr>
                        <a:t>VARIABLE</a:t>
                      </a:r>
                      <a:endParaRPr lang="en-US" b="1" dirty="0">
                        <a:solidFill>
                          <a:srgbClr val="CC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CC0066"/>
                          </a:solidFill>
                        </a:rPr>
                        <a:t>DEPENDENT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rgbClr val="CC0066"/>
                          </a:solidFill>
                        </a:rPr>
                        <a:t>VARIABLE</a:t>
                      </a:r>
                      <a:endParaRPr lang="en-US" b="1" dirty="0">
                        <a:solidFill>
                          <a:srgbClr val="CC00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78596"/>
                  </a:ext>
                </a:extLst>
              </a:tr>
              <a:tr h="702734">
                <a:tc>
                  <a:txBody>
                    <a:bodyPr/>
                    <a:lstStyle/>
                    <a:p>
                      <a:r>
                        <a:rPr lang="en-US" dirty="0" smtClean="0"/>
                        <a:t>If</a:t>
                      </a:r>
                      <a:r>
                        <a:rPr lang="en-US" baseline="0" dirty="0" smtClean="0"/>
                        <a:t> spider plants are grown at a temperature of 80</a:t>
                      </a:r>
                      <a:r>
                        <a:rPr lang="en-US" baseline="30000" dirty="0" smtClean="0"/>
                        <a:t>o</a:t>
                      </a:r>
                      <a:r>
                        <a:rPr lang="en-US" baseline="0" dirty="0" smtClean="0"/>
                        <a:t>F then their roots will grow longer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338732"/>
                  </a:ext>
                </a:extLst>
              </a:tr>
              <a:tr h="702734">
                <a:tc>
                  <a:txBody>
                    <a:bodyPr/>
                    <a:lstStyle/>
                    <a:p>
                      <a:r>
                        <a:rPr lang="en-US" dirty="0" smtClean="0"/>
                        <a:t>If students study with music then their test scores will increase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467679"/>
                  </a:ext>
                </a:extLst>
              </a:tr>
              <a:tr h="702734">
                <a:tc>
                  <a:txBody>
                    <a:bodyPr/>
                    <a:lstStyle/>
                    <a:p>
                      <a:r>
                        <a:rPr lang="en-US" dirty="0" smtClean="0"/>
                        <a:t>If sunflowers receive 12 hours of sunlight</a:t>
                      </a:r>
                      <a:r>
                        <a:rPr lang="en-US" baseline="0" dirty="0" smtClean="0"/>
                        <a:t> per day then they will grow taller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94945"/>
                  </a:ext>
                </a:extLst>
              </a:tr>
              <a:tr h="702734">
                <a:tc>
                  <a:txBody>
                    <a:bodyPr/>
                    <a:lstStyle/>
                    <a:p>
                      <a:r>
                        <a:rPr lang="en-US" dirty="0" smtClean="0"/>
                        <a:t>If hikers</a:t>
                      </a:r>
                      <a:r>
                        <a:rPr lang="en-US" baseline="0" dirty="0" smtClean="0"/>
                        <a:t> use mosquito repellant then they won’t get as many mosquito bites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290158"/>
                  </a:ext>
                </a:extLst>
              </a:tr>
              <a:tr h="702734">
                <a:tc>
                  <a:txBody>
                    <a:bodyPr/>
                    <a:lstStyle/>
                    <a:p>
                      <a:r>
                        <a:rPr lang="en-US" dirty="0" smtClean="0"/>
                        <a:t>If athletes wear Nike brand sneakers</a:t>
                      </a:r>
                      <a:r>
                        <a:rPr lang="en-US" baseline="0" dirty="0" smtClean="0"/>
                        <a:t> then they will be able to jump higher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744999"/>
                  </a:ext>
                </a:extLst>
              </a:tr>
            </a:tbl>
          </a:graphicData>
        </a:graphic>
      </p:graphicFrame>
      <p:pic>
        <p:nvPicPr>
          <p:cNvPr id="1026" name="Picture 2" descr="http://www.houseplantsforyou.com/images/spider-pla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271" y="2552700"/>
            <a:ext cx="866234" cy="598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robinsonlibrary.com/science/botany/angiosperms/asteraceae/graphics/sunflow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367" y="3977537"/>
            <a:ext cx="981075" cy="613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ages.mentalfloss.com/sites/default/files/styles/article_640x430/public/istock_000009570069_small_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8384" y="4695282"/>
            <a:ext cx="829040" cy="557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clipart-library.com/data_images/93777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607" y="3255762"/>
            <a:ext cx="1078083" cy="633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://www.soleredemption.com/wp-content/uploads/2012/05/Nike-Air-Force-1-Low-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750" y="5356866"/>
            <a:ext cx="1004692" cy="668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302500" y="2621111"/>
            <a:ext cx="195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temperature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9525000" y="2651073"/>
            <a:ext cx="195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</a:t>
            </a:r>
            <a:r>
              <a:rPr lang="en-US" sz="2400" b="1" dirty="0" smtClean="0"/>
              <a:t>oot length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747000" y="3362624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music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9499600" y="3362623"/>
            <a:ext cx="195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test scores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109171" y="4053289"/>
            <a:ext cx="233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h</a:t>
            </a:r>
            <a:r>
              <a:rPr lang="en-US" sz="2400" b="1" dirty="0" smtClean="0"/>
              <a:t>ours of sunlight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810058" y="4053290"/>
            <a:ext cx="110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height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549127" y="4590709"/>
            <a:ext cx="1456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</a:t>
            </a:r>
            <a:r>
              <a:rPr lang="en-US" sz="2400" b="1" dirty="0" smtClean="0"/>
              <a:t>osquito</a:t>
            </a:r>
          </a:p>
          <a:p>
            <a:r>
              <a:rPr lang="en-US" sz="2400" b="1" dirty="0" smtClean="0"/>
              <a:t>repellant</a:t>
            </a:r>
            <a:endParaRPr lang="en-US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9688429" y="4775374"/>
            <a:ext cx="1468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# of bites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109171" y="5421706"/>
            <a:ext cx="2336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</a:t>
            </a:r>
            <a:r>
              <a:rPr lang="en-US" sz="2400" b="1" dirty="0" smtClean="0"/>
              <a:t>rand of sneaker </a:t>
            </a:r>
            <a:endParaRPr lang="en-US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9511443" y="5423922"/>
            <a:ext cx="195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j</a:t>
            </a:r>
            <a:r>
              <a:rPr lang="en-US" sz="2400" b="1" dirty="0" smtClean="0"/>
              <a:t>ump height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9765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0200" y="406400"/>
            <a:ext cx="115316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(4) Collect __________ and analyze it</a:t>
            </a:r>
          </a:p>
          <a:p>
            <a:endParaRPr lang="en-US" dirty="0"/>
          </a:p>
          <a:p>
            <a:r>
              <a:rPr lang="en-US" dirty="0" smtClean="0"/>
              <a:t>	</a:t>
            </a:r>
            <a:r>
              <a:rPr lang="en-US" sz="2000" dirty="0" smtClean="0"/>
              <a:t>Ex.  After 1 year, the people who used hand sanitizer had an average of ____ cold per year,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while the people who did not use hand sanitizer had an average of ____ colds per year.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400" b="1" dirty="0" smtClean="0"/>
              <a:t>(5) Draw a _____________________</a:t>
            </a:r>
          </a:p>
          <a:p>
            <a:endParaRPr lang="en-US" sz="2000" dirty="0"/>
          </a:p>
          <a:p>
            <a:r>
              <a:rPr lang="en-US" sz="2000" dirty="0" smtClean="0"/>
              <a:t>	Did the results show the hypothesis to be true or ___________ ?</a:t>
            </a:r>
          </a:p>
          <a:p>
            <a:endParaRPr lang="en-US" sz="2000" dirty="0"/>
          </a:p>
          <a:p>
            <a:r>
              <a:rPr lang="en-US" sz="2000" dirty="0" smtClean="0"/>
              <a:t>		Our conclusion:  _______________________________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/>
              <a:t>	</a:t>
            </a:r>
            <a:r>
              <a:rPr lang="en-US" sz="2000" dirty="0" smtClean="0"/>
              <a:t>		</a:t>
            </a:r>
            <a:r>
              <a:rPr lang="en-US" sz="2400" b="1" dirty="0" smtClean="0">
                <a:solidFill>
                  <a:srgbClr val="CC0066"/>
                </a:solidFill>
              </a:rPr>
              <a:t>REVIEW – The 5 Steps of the Scientific Method</a:t>
            </a:r>
          </a:p>
          <a:p>
            <a:endParaRPr lang="en-US" sz="2000" dirty="0"/>
          </a:p>
          <a:p>
            <a:r>
              <a:rPr lang="en-US" sz="2000" dirty="0" smtClean="0"/>
              <a:t>	1. Observe a _____________ / Ask a Question	4. Collect _______ &amp; analyze it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2. State a ___________________			5. Draw a ________________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3. Run an ___________________</a:t>
            </a:r>
            <a:endParaRPr lang="en-US" sz="2000" dirty="0"/>
          </a:p>
        </p:txBody>
      </p:sp>
      <p:pic>
        <p:nvPicPr>
          <p:cNvPr id="1026" name="Picture 2" descr="http://www.clipartkid.com/images/639/sick-person-clipart-pictures-ONuqKR-clip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344" y="1917700"/>
            <a:ext cx="1837055" cy="2962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33600" y="373034"/>
            <a:ext cx="1130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data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24900" y="931218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67700" y="1280467"/>
            <a:ext cx="368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49500" y="2159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conclusion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43700" y="2837834"/>
            <a:ext cx="87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false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9600" y="3488096"/>
            <a:ext cx="375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ypothesis is true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44800" y="5016500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problem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73350" y="5373716"/>
            <a:ext cx="2190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hypothesis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73350" y="5702361"/>
            <a:ext cx="184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experiment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6700" y="5016500"/>
            <a:ext cx="1130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data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94650" y="5388853"/>
            <a:ext cx="204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conclusion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317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42900"/>
            <a:ext cx="115189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C0000"/>
                </a:solidFill>
              </a:rPr>
              <a:t>6 QUALITIES OF A VALID EXPERIMENT</a:t>
            </a:r>
          </a:p>
          <a:p>
            <a:endParaRPr lang="en-US" dirty="0" smtClean="0"/>
          </a:p>
          <a:p>
            <a:r>
              <a:rPr lang="en-US" sz="2400" b="1" dirty="0" smtClean="0"/>
              <a:t>1. </a:t>
            </a:r>
            <a:r>
              <a:rPr lang="en-US" sz="2000" dirty="0" smtClean="0"/>
              <a:t>A large ______________________.  This increases the reliability or ________________ of an experiment</a:t>
            </a:r>
          </a:p>
          <a:p>
            <a:pPr marL="457200" indent="-457200">
              <a:buAutoNum type="arabicPeriod"/>
            </a:pPr>
            <a:endParaRPr lang="en-US" sz="2000" dirty="0"/>
          </a:p>
          <a:p>
            <a:pPr lvl="1"/>
            <a:r>
              <a:rPr lang="en-US" sz="2000" dirty="0" smtClean="0"/>
              <a:t>     Ex.  Poll on how many U.S. citizens think high school should start at 10:00 AM</a:t>
            </a:r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r>
              <a:rPr lang="en-US" sz="2400" b="1" dirty="0" smtClean="0"/>
              <a:t>2. </a:t>
            </a:r>
            <a:r>
              <a:rPr lang="en-US" sz="2000" dirty="0" smtClean="0"/>
              <a:t>______________ the experiment again &amp; again to see if you get the __________ results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b="1" dirty="0" smtClean="0"/>
              <a:t>3. </a:t>
            </a:r>
            <a:r>
              <a:rPr lang="en-US" sz="2000" dirty="0" smtClean="0"/>
              <a:t>Data must be complete and not _________________</a:t>
            </a:r>
            <a:endParaRPr lang="en-US" sz="2000" dirty="0"/>
          </a:p>
        </p:txBody>
      </p:sp>
      <p:pic>
        <p:nvPicPr>
          <p:cNvPr id="2050" name="Picture 2" descr="http://www.clipartbest.com/cliparts/9i4/xre/9i4xren5T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500" y="1528218"/>
            <a:ext cx="1028700" cy="844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img.clipartfest.com/0711e649db920a3a876a9729cd32e1eb_girl-performing-experiment-experiment-clipart_550-400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825" y="3126075"/>
            <a:ext cx="1429582" cy="1039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img.clipartfest.com/0711e649db920a3a876a9729cd32e1eb_girl-performing-experiment-experiment-clipart_550-400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476" y="3123621"/>
            <a:ext cx="1432958" cy="1042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img.clipartfest.com/0711e649db920a3a876a9729cd32e1eb_girl-performing-experiment-experiment-clipart_550-400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503" y="3130148"/>
            <a:ext cx="1423983" cy="103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glencoe.com/sec/math/studytools/books/0-07-829635-8/images/IQ04-019W-8228522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936" y="4051300"/>
            <a:ext cx="5196989" cy="217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39603" y="1037500"/>
            <a:ext cx="212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33CC"/>
                </a:solidFill>
              </a:rPr>
              <a:t>s</a:t>
            </a:r>
            <a:r>
              <a:rPr lang="en-US" sz="2400" b="1" dirty="0" smtClean="0">
                <a:solidFill>
                  <a:srgbClr val="0033CC"/>
                </a:solidFill>
              </a:rPr>
              <a:t>ample size</a:t>
            </a:r>
            <a:endParaRPr lang="en-US" sz="2400" b="1" dirty="0">
              <a:solidFill>
                <a:srgbClr val="0033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77184" y="1037499"/>
            <a:ext cx="1484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validity</a:t>
            </a:r>
            <a:endParaRPr lang="en-US" sz="2400" b="1" dirty="0">
              <a:solidFill>
                <a:srgbClr val="0033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03028" y="2636457"/>
            <a:ext cx="1308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Repeat</a:t>
            </a:r>
            <a:endParaRPr lang="en-US" sz="2400" b="1" dirty="0">
              <a:solidFill>
                <a:srgbClr val="0033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77184" y="2636456"/>
            <a:ext cx="912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same</a:t>
            </a:r>
            <a:endParaRPr lang="en-US" sz="2400" b="1" dirty="0">
              <a:solidFill>
                <a:srgbClr val="0033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60503" y="4996011"/>
            <a:ext cx="1657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misleading</a:t>
            </a:r>
            <a:endParaRPr lang="en-US" sz="24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732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7500" y="533400"/>
            <a:ext cx="115189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4.  </a:t>
            </a:r>
            <a:r>
              <a:rPr lang="en-US" dirty="0" smtClean="0"/>
              <a:t>Base conclusions on the _________  and not personal ________________.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sz="2400" b="1" dirty="0" smtClean="0"/>
              <a:t>5. </a:t>
            </a:r>
            <a:r>
              <a:rPr lang="en-US" dirty="0" smtClean="0"/>
              <a:t>Use _______ review to analyze your experiment </a:t>
            </a:r>
          </a:p>
          <a:p>
            <a:r>
              <a:rPr lang="en-US" dirty="0"/>
              <a:t>	</a:t>
            </a:r>
            <a:r>
              <a:rPr lang="en-US" dirty="0" smtClean="0"/>
              <a:t>and to evaluate your ________________________.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sz="2400" b="1" dirty="0" smtClean="0"/>
          </a:p>
          <a:p>
            <a:r>
              <a:rPr lang="en-US" sz="2400" b="1" dirty="0" smtClean="0"/>
              <a:t>	6. </a:t>
            </a:r>
            <a:r>
              <a:rPr lang="en-US" dirty="0" smtClean="0"/>
              <a:t>The results of the study should be made ______________ and be 						_________________ to similar studies</a:t>
            </a:r>
            <a:endParaRPr lang="en-US" dirty="0"/>
          </a:p>
        </p:txBody>
      </p:sp>
      <p:pic>
        <p:nvPicPr>
          <p:cNvPr id="1026" name="Picture 2" descr="http://www.hydroxycut.com/wp-content/uploads/success-willie-card-bac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036" y="330200"/>
            <a:ext cx="3728064" cy="3524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3.amazonaws.com/lowres.cartoonstock.com/science-chemistry-chemists-laboratory-scientists-sciences-aban883_lo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29" y="2203320"/>
            <a:ext cx="3520097" cy="2851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toothpick.com/blog/wp-content/uploads/2014/05/Fotolia_45238270_M-1024x65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656" y="4798027"/>
            <a:ext cx="2797174" cy="1791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00400" y="4445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data</a:t>
            </a:r>
            <a:endParaRPr lang="en-US" sz="2400" b="1" dirty="0">
              <a:solidFill>
                <a:srgbClr val="0033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76950" y="4445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opinion</a:t>
            </a:r>
            <a:endParaRPr lang="en-US" sz="2400" b="1" dirty="0">
              <a:solidFill>
                <a:srgbClr val="0033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1409223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peer</a:t>
            </a:r>
            <a:endParaRPr lang="en-US" sz="2400" b="1" dirty="0">
              <a:solidFill>
                <a:srgbClr val="0033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27118" y="1741655"/>
            <a:ext cx="250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conclusion</a:t>
            </a:r>
            <a:endParaRPr lang="en-US" sz="2400" b="1" dirty="0">
              <a:solidFill>
                <a:srgbClr val="0033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42066" y="5463164"/>
            <a:ext cx="1174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public</a:t>
            </a:r>
            <a:endParaRPr lang="en-US" sz="2400" b="1" dirty="0">
              <a:solidFill>
                <a:srgbClr val="0033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3800" y="5731508"/>
            <a:ext cx="172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compared</a:t>
            </a:r>
            <a:endParaRPr lang="en-US" sz="24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13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5300" y="482600"/>
            <a:ext cx="114300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</a:rPr>
              <a:t>OBSERVATION and INFERENCE</a:t>
            </a:r>
          </a:p>
          <a:p>
            <a:endParaRPr lang="en-US" dirty="0"/>
          </a:p>
          <a:p>
            <a:endParaRPr lang="en-US" sz="2000" dirty="0" smtClean="0"/>
          </a:p>
          <a:p>
            <a:r>
              <a:rPr lang="en-US" sz="2000" dirty="0"/>
              <a:t> </a:t>
            </a:r>
            <a:r>
              <a:rPr lang="en-US" sz="2000" dirty="0" smtClean="0"/>
              <a:t>          </a:t>
            </a:r>
            <a:r>
              <a:rPr lang="en-US" sz="2400" b="1" dirty="0" smtClean="0">
                <a:solidFill>
                  <a:srgbClr val="0000FF"/>
                </a:solidFill>
              </a:rPr>
              <a:t>OBSERVATION</a:t>
            </a:r>
            <a:r>
              <a:rPr lang="en-US" sz="2000" dirty="0" smtClean="0"/>
              <a:t>						</a:t>
            </a:r>
            <a:r>
              <a:rPr lang="en-US" sz="2000" dirty="0" smtClean="0">
                <a:solidFill>
                  <a:srgbClr val="0000FF"/>
                </a:solidFill>
              </a:rPr>
              <a:t>            </a:t>
            </a:r>
            <a:r>
              <a:rPr lang="en-US" sz="2400" b="1" dirty="0" smtClean="0">
                <a:solidFill>
                  <a:srgbClr val="0000FF"/>
                </a:solidFill>
              </a:rPr>
              <a:t>INFERENCE</a:t>
            </a:r>
          </a:p>
          <a:p>
            <a:endParaRPr lang="en-US" sz="2000" dirty="0"/>
          </a:p>
          <a:p>
            <a:r>
              <a:rPr lang="en-US" sz="2000" dirty="0" smtClean="0"/>
              <a:t>   Information you can take					A __________________ based</a:t>
            </a:r>
          </a:p>
          <a:p>
            <a:r>
              <a:rPr lang="en-US" sz="2000" dirty="0" smtClean="0"/>
              <a:t>   in with your _____ senses					      upon an observation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 smtClean="0"/>
              <a:t>								    </a:t>
            </a:r>
            <a:r>
              <a:rPr lang="en-US" sz="2000" b="1" dirty="0" smtClean="0"/>
              <a:t>PRACTICE</a:t>
            </a:r>
          </a:p>
          <a:p>
            <a:endParaRPr lang="en-US" sz="2000" dirty="0"/>
          </a:p>
          <a:p>
            <a:r>
              <a:rPr lang="en-US" sz="2000" dirty="0" smtClean="0"/>
              <a:t>						        Make 2 </a:t>
            </a:r>
            <a:r>
              <a:rPr lang="en-US" sz="2000" u="sng" dirty="0" smtClean="0"/>
              <a:t>observations</a:t>
            </a:r>
            <a:r>
              <a:rPr lang="en-US" sz="2000" dirty="0" smtClean="0"/>
              <a:t> about this picture</a:t>
            </a:r>
          </a:p>
          <a:p>
            <a:endParaRPr lang="en-US" sz="2000" dirty="0"/>
          </a:p>
          <a:p>
            <a:r>
              <a:rPr lang="en-US" sz="2000" dirty="0" smtClean="0"/>
              <a:t>					________________________    ________________________</a:t>
            </a:r>
          </a:p>
          <a:p>
            <a:endParaRPr lang="en-US" sz="2000" dirty="0"/>
          </a:p>
          <a:p>
            <a:r>
              <a:rPr lang="en-US" sz="2000" dirty="0" smtClean="0"/>
              <a:t>						          Make 2 </a:t>
            </a:r>
            <a:r>
              <a:rPr lang="en-US" sz="2000" u="sng" dirty="0" smtClean="0"/>
              <a:t>inferences</a:t>
            </a:r>
            <a:r>
              <a:rPr lang="en-US" sz="2000" dirty="0" smtClean="0"/>
              <a:t> about this picture</a:t>
            </a:r>
          </a:p>
          <a:p>
            <a:endParaRPr lang="en-US" sz="2000" dirty="0"/>
          </a:p>
          <a:p>
            <a:r>
              <a:rPr lang="en-US" sz="2000" dirty="0" smtClean="0"/>
              <a:t>					________________________    _________________________</a:t>
            </a:r>
            <a:endParaRPr lang="en-US" sz="2000" dirty="0"/>
          </a:p>
        </p:txBody>
      </p:sp>
      <p:pic>
        <p:nvPicPr>
          <p:cNvPr id="1026" name="Picture 2" descr="https://s-media-cache-ak0.pinimg.com/564x/4f/47/f4/4f47f41924d68993bcf2d057bbfd9c6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899" y="1041400"/>
            <a:ext cx="2181225" cy="282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abc.net.au/news/image/1209476-3x2-340x22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630176"/>
            <a:ext cx="4184844" cy="279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32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582</Words>
  <Application>Microsoft Office PowerPoint</Application>
  <PresentationFormat>Widescreen</PresentationFormat>
  <Paragraphs>287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Aharoni</vt:lpstr>
      <vt:lpstr>Arial</vt:lpstr>
      <vt:lpstr>Berlin Sans FB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ctraina</dc:creator>
  <cp:lastModifiedBy>ctraina</cp:lastModifiedBy>
  <cp:revision>66</cp:revision>
  <dcterms:created xsi:type="dcterms:W3CDTF">2017-01-06T14:06:50Z</dcterms:created>
  <dcterms:modified xsi:type="dcterms:W3CDTF">2017-01-25T19:33:21Z</dcterms:modified>
</cp:coreProperties>
</file>