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4" r:id="rId1"/>
  </p:sldMasterIdLst>
  <p:sldIdLst>
    <p:sldId id="256" r:id="rId2"/>
    <p:sldId id="257" r:id="rId3"/>
    <p:sldId id="262" r:id="rId4"/>
    <p:sldId id="258" r:id="rId5"/>
    <p:sldId id="259" r:id="rId6"/>
    <p:sldId id="260" r:id="rId7"/>
    <p:sldId id="261" r:id="rId8"/>
    <p:sldId id="263" r:id="rId9"/>
    <p:sldId id="264" r:id="rId10"/>
    <p:sldId id="266" r:id="rId11"/>
    <p:sldId id="267" r:id="rId12"/>
    <p:sldId id="265"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5" autoAdjust="0"/>
    <p:restoredTop sz="94613" autoAdjust="0"/>
  </p:normalViewPr>
  <p:slideViewPr>
    <p:cSldViewPr snapToGrid="0" snapToObjects="1">
      <p:cViewPr varScale="1">
        <p:scale>
          <a:sx n="88" d="100"/>
          <a:sy n="88" d="100"/>
        </p:scale>
        <p:origin x="-168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86953" y="268288"/>
            <a:ext cx="566928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0" y="4208929"/>
            <a:ext cx="5458968"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3200400" y="5257800"/>
            <a:ext cx="5458968"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0" y="390525"/>
            <a:ext cx="5504688" cy="365125"/>
          </a:xfr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28E80666-FB37-4B36-9149-507F3B0178E3}" type="datetimeFigureOut">
              <a:rPr lang="en-US" smtClean="0"/>
              <a:pPr/>
              <a:t>5/6/12</a:t>
            </a:fld>
            <a:endParaRPr lang="en-US"/>
          </a:p>
        </p:txBody>
      </p:sp>
      <p:sp>
        <p:nvSpPr>
          <p:cNvPr id="5" name="Footer Placeholder 4"/>
          <p:cNvSpPr>
            <a:spLocks noGrp="1"/>
          </p:cNvSpPr>
          <p:nvPr>
            <p:ph type="ftr" sz="quarter" idx="11"/>
          </p:nvPr>
        </p:nvSpPr>
        <p:spPr>
          <a:xfrm>
            <a:off x="3218688" y="6356350"/>
            <a:ext cx="4736592" cy="365125"/>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a:xfrm>
            <a:off x="8256494"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57AF16DE-A0D5-4438-950F-5B1E159C2C2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8E80666-FB37-4B36-9149-507F3B0178E3}" type="datetimeFigureOut">
              <a:rPr lang="en-US" smtClean="0"/>
              <a:pPr/>
              <a:t>5/6/12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dirty="0"/>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8E80666-FB37-4B36-9149-507F3B0178E3}" type="datetimeFigureOut">
              <a:rPr lang="en-US" smtClean="0"/>
              <a:pPr/>
              <a:t>5/6/12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dirty="0"/>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8E80666-FB37-4B36-9149-507F3B0178E3}" type="datetimeFigureOut">
              <a:rPr lang="en-US" smtClean="0"/>
              <a:pPr/>
              <a:t>5/6/12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28E80666-FB37-4B36-9149-507F3B0178E3}" type="datetimeFigureOut">
              <a:rPr lang="en-US" smtClean="0"/>
              <a:pPr/>
              <a:t>5/6/12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5/6/12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4746811" y="268288"/>
            <a:ext cx="41148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61365" y="6124014"/>
            <a:ext cx="1752600" cy="365125"/>
          </a:xfrm>
        </p:spPr>
        <p:txBody>
          <a:bodyPr/>
          <a:lstStyle>
            <a:lvl1pPr algn="l">
              <a:defRPr/>
            </a:lvl1pPr>
          </a:lstStyle>
          <a:p>
            <a:fld id="{28E80666-FB37-4B36-9149-507F3B0178E3}" type="datetimeFigureOut">
              <a:rPr lang="en-US" smtClean="0"/>
              <a:pPr/>
              <a:t>5/6/12</a:t>
            </a:fld>
            <a:endParaRPr lang="en-US"/>
          </a:p>
        </p:txBody>
      </p:sp>
      <p:sp>
        <p:nvSpPr>
          <p:cNvPr id="6" name="Footer Placeholder 5"/>
          <p:cNvSpPr>
            <a:spLocks noGrp="1"/>
          </p:cNvSpPr>
          <p:nvPr>
            <p:ph type="ftr" sz="quarter" idx="11"/>
          </p:nvPr>
        </p:nvSpPr>
        <p:spPr>
          <a:xfrm>
            <a:off x="174812" y="6356350"/>
            <a:ext cx="3863788" cy="365125"/>
          </a:xfrm>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10" name="Picture Placeholder 9"/>
          <p:cNvSpPr>
            <a:spLocks noGrp="1"/>
          </p:cNvSpPr>
          <p:nvPr>
            <p:ph type="pic" sz="quarter" idx="13"/>
          </p:nvPr>
        </p:nvSpPr>
        <p:spPr>
          <a:xfrm>
            <a:off x="4760258" y="990600"/>
            <a:ext cx="4096512" cy="5611813"/>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8" name="Rectangle 7"/>
          <p:cNvSpPr/>
          <p:nvPr/>
        </p:nvSpPr>
        <p:spPr>
          <a:xfrm>
            <a:off x="7216775" y="268288"/>
            <a:ext cx="1639457"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6858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5/6/12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471" y="268288"/>
            <a:ext cx="720761"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3006726"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5/6/12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dirty="0"/>
          </a:p>
        </p:txBody>
      </p:sp>
      <p:sp>
        <p:nvSpPr>
          <p:cNvPr id="10" name="Picture Placeholder 2"/>
          <p:cNvSpPr>
            <a:spLocks noGrp="1"/>
          </p:cNvSpPr>
          <p:nvPr>
            <p:ph type="pic" idx="13"/>
          </p:nvPr>
        </p:nvSpPr>
        <p:spPr>
          <a:xfrm>
            <a:off x="3352800" y="268288"/>
            <a:ext cx="47019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1" name="Picture Placeholder 2"/>
          <p:cNvSpPr>
            <a:spLocks noGrp="1"/>
          </p:cNvSpPr>
          <p:nvPr>
            <p:ph type="pic" idx="14"/>
          </p:nvPr>
        </p:nvSpPr>
        <p:spPr>
          <a:xfrm>
            <a:off x="33528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2" name="Picture Placeholder 2"/>
          <p:cNvSpPr>
            <a:spLocks noGrp="1"/>
          </p:cNvSpPr>
          <p:nvPr>
            <p:ph type="pic" idx="15"/>
          </p:nvPr>
        </p:nvSpPr>
        <p:spPr>
          <a:xfrm>
            <a:off x="57505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8E80666-FB37-4B36-9149-507F3B0178E3}" type="datetimeFigureOut">
              <a:rPr lang="en-US" smtClean="0"/>
              <a:pPr/>
              <a:t>5/6/12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543799" y="1035424"/>
            <a:ext cx="1322295" cy="5090739"/>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8E80666-FB37-4B36-9149-507F3B0178E3}" type="datetimeFigureOut">
              <a:rPr lang="en-US" smtClean="0"/>
              <a:pPr/>
              <a:t>5/6/12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28E80666-FB37-4B36-9149-507F3B0178E3}" type="datetimeFigureOut">
              <a:rPr lang="en-US" smtClean="0"/>
              <a:pPr/>
              <a:t>5/6/12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7" name="Rectangle 6"/>
          <p:cNvSpPr/>
          <p:nvPr/>
        </p:nvSpPr>
        <p:spPr>
          <a:xfrm>
            <a:off x="3186953" y="268288"/>
            <a:ext cx="566928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US" smtClean="0"/>
              <a:t>Click to edit Master title style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0" y="389965"/>
            <a:ext cx="5499847" cy="365125"/>
          </a:xfrm>
        </p:spPr>
        <p:txBody>
          <a:bodyPr/>
          <a:lstStyle>
            <a:lvl1pPr>
              <a:defRPr sz="2200" b="0" baseline="0">
                <a:solidFill>
                  <a:schemeClr val="bg1"/>
                </a:solidFill>
              </a:defRPr>
            </a:lvl1pPr>
          </a:lstStyle>
          <a:p>
            <a:fld id="{28E80666-FB37-4B36-9149-507F3B0178E3}" type="datetimeFigureOut">
              <a:rPr lang="en-US" smtClean="0"/>
              <a:pPr/>
              <a:t>5/6/12</a:t>
            </a:fld>
            <a:endParaRPr lang="en-US" dirty="0"/>
          </a:p>
        </p:txBody>
      </p:sp>
      <p:sp>
        <p:nvSpPr>
          <p:cNvPr id="5" name="Footer Placeholder 4"/>
          <p:cNvSpPr>
            <a:spLocks noGrp="1"/>
          </p:cNvSpPr>
          <p:nvPr>
            <p:ph type="ftr" sz="quarter" idx="11"/>
          </p:nvPr>
        </p:nvSpPr>
        <p:spPr>
          <a:xfrm>
            <a:off x="3213847" y="6356350"/>
            <a:ext cx="4734112" cy="365125"/>
          </a:xfrm>
        </p:spPr>
        <p:txBody>
          <a:bodyPr/>
          <a:lstStyle/>
          <a:p>
            <a:endParaRPr lang="en-US" dirty="0"/>
          </a:p>
        </p:txBody>
      </p:sp>
      <p:sp>
        <p:nvSpPr>
          <p:cNvPr id="6" name="Slide Number Placeholder 5"/>
          <p:cNvSpPr>
            <a:spLocks noGrp="1"/>
          </p:cNvSpPr>
          <p:nvPr>
            <p:ph type="sldNum" sz="quarter" idx="12"/>
          </p:nvPr>
        </p:nvSpPr>
        <p:spPr>
          <a:xfrm>
            <a:off x="8265459"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57AF16DE-A0D5-4438-950F-5B1E159C2C28}" type="slidenum">
              <a:rPr lang="en-US" smtClean="0"/>
              <a:t>‹#›</a:t>
            </a:fld>
            <a:endParaRPr lang="en-US"/>
          </a:p>
        </p:txBody>
      </p:sp>
      <p:sp>
        <p:nvSpPr>
          <p:cNvPr id="9" name="Picture Placeholder 8"/>
          <p:cNvSpPr>
            <a:spLocks noGrp="1"/>
          </p:cNvSpPr>
          <p:nvPr>
            <p:ph type="pic" sz="quarter" idx="13"/>
          </p:nvPr>
        </p:nvSpPr>
        <p:spPr>
          <a:xfrm>
            <a:off x="3200400" y="2877671"/>
            <a:ext cx="5646867" cy="1280160"/>
          </a:xfrm>
        </p:spPr>
        <p:txBody>
          <a:bodyPr/>
          <a:lstStyle>
            <a:lvl1pPr>
              <a:buNone/>
              <a:defRPr/>
            </a:lvl1pPr>
          </a:lstStyle>
          <a:p>
            <a:r>
              <a:rPr lang="en-US" smtClean="0"/>
              <a:t>Drag picture to placeholder or click icon to add</a:t>
            </a:r>
            <a:endParaRPr/>
          </a:p>
        </p:txBody>
      </p:sp>
      <p:sp>
        <p:nvSpPr>
          <p:cNvPr id="10" name="Rectangle 9"/>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7" name="Rectangle 6"/>
          <p:cNvSpPr/>
          <p:nvPr/>
        </p:nvSpPr>
        <p:spPr>
          <a:xfrm>
            <a:off x="269875"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178423" y="914400"/>
            <a:ext cx="6508377" cy="1143000"/>
          </a:xfrm>
        </p:spPr>
        <p:txBody>
          <a:bodyPr/>
          <a:lstStyle/>
          <a:p>
            <a:r>
              <a:rPr lang="en-US" smtClean="0"/>
              <a:t>Click to edit Master title style</a:t>
            </a:r>
            <a:endParaRPr/>
          </a:p>
        </p:txBody>
      </p:sp>
      <p:sp>
        <p:nvSpPr>
          <p:cNvPr id="3" name="Content Placeholder 2"/>
          <p:cNvSpPr>
            <a:spLocks noGrp="1"/>
          </p:cNvSpPr>
          <p:nvPr>
            <p:ph idx="1"/>
          </p:nvPr>
        </p:nvSpPr>
        <p:spPr>
          <a:xfrm>
            <a:off x="2178423" y="2209800"/>
            <a:ext cx="6508377" cy="3916363"/>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28E80666-FB37-4B36-9149-507F3B0178E3}" type="datetimeFigureOut">
              <a:rPr lang="en-US" smtClean="0"/>
              <a:pPr/>
              <a:t>5/6/12</a:t>
            </a:fld>
            <a:endParaRPr lang="en-US" dirty="0"/>
          </a:p>
        </p:txBody>
      </p:sp>
      <p:sp>
        <p:nvSpPr>
          <p:cNvPr id="5" name="Footer Placeholder 4"/>
          <p:cNvSpPr>
            <a:spLocks noGrp="1"/>
          </p:cNvSpPr>
          <p:nvPr>
            <p:ph type="ftr" sz="quarter" idx="11"/>
          </p:nvPr>
        </p:nvSpPr>
        <p:spPr>
          <a:xfrm>
            <a:off x="2178423" y="6356350"/>
            <a:ext cx="4926852" cy="365125"/>
          </a:xfrm>
        </p:spPr>
        <p:txBody>
          <a:bodyPr/>
          <a:lstStyle/>
          <a:p>
            <a:endParaRPr lang="en-US" dirty="0"/>
          </a:p>
        </p:txBody>
      </p:sp>
      <p:sp>
        <p:nvSpPr>
          <p:cNvPr id="6" name="Slide Number Placeholder 5"/>
          <p:cNvSpPr>
            <a:spLocks noGrp="1"/>
          </p:cNvSpPr>
          <p:nvPr>
            <p:ph type="sldNum" sz="quarter" idx="12"/>
          </p:nvPr>
        </p:nvSpPr>
        <p:spPr>
          <a:xfrm>
            <a:off x="331694" y="361016"/>
            <a:ext cx="506506" cy="365125"/>
          </a:xfrm>
        </p:spPr>
        <p:txBody>
          <a:bodyPr/>
          <a:lstStyle/>
          <a:p>
            <a:fld id="{D7E63A33-8271-4DD0-9C48-789913D7C115}" type="slidenum">
              <a:rPr lang="en-US" smtClean="0"/>
              <a:pPr/>
              <a:t>‹#›</a:t>
            </a:fld>
            <a:endParaRPr lang="en-US" dirty="0"/>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58952" y="268288"/>
            <a:ext cx="1099073"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09801" y="3429000"/>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2209801"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62600" y="6356350"/>
            <a:ext cx="1622612" cy="365125"/>
          </a:xfrm>
        </p:spPr>
        <p:txBody>
          <a:bodyPr/>
          <a:lstStyle/>
          <a:p>
            <a:fld id="{28E80666-FB37-4B36-9149-507F3B0178E3}" type="datetimeFigureOut">
              <a:rPr lang="en-US" smtClean="0"/>
              <a:pPr/>
              <a:t>5/6/12</a:t>
            </a:fld>
            <a:endParaRPr lang="en-US"/>
          </a:p>
        </p:txBody>
      </p:sp>
      <p:sp>
        <p:nvSpPr>
          <p:cNvPr id="5" name="Footer Placeholder 4"/>
          <p:cNvSpPr>
            <a:spLocks noGrp="1"/>
          </p:cNvSpPr>
          <p:nvPr>
            <p:ph type="ftr" sz="quarter" idx="11"/>
          </p:nvPr>
        </p:nvSpPr>
        <p:spPr>
          <a:xfrm>
            <a:off x="174812" y="6356350"/>
            <a:ext cx="5311588" cy="365125"/>
          </a:xfrm>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7" name="Rectangle 6"/>
          <p:cNvSpPr/>
          <p:nvPr/>
        </p:nvSpPr>
        <p:spPr>
          <a:xfrm>
            <a:off x="269875" y="4773706"/>
            <a:ext cx="2971800" cy="1844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720354" y="3429001"/>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3720354"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351212" y="6104965"/>
            <a:ext cx="506506" cy="365125"/>
          </a:xfrm>
        </p:spPr>
        <p:txBody>
          <a:bodyPr/>
          <a:lstStyle/>
          <a:p>
            <a:fld id="{D7E63A33-8271-4DD0-9C48-789913D7C115}" type="slidenum">
              <a:rPr lang="en-US" smtClean="0"/>
              <a:pPr/>
              <a:t>‹#›</a:t>
            </a:fld>
            <a:endParaRPr lang="en-US" dirty="0"/>
          </a:p>
        </p:txBody>
      </p:sp>
      <p:sp>
        <p:nvSpPr>
          <p:cNvPr id="9" name="Picture Placeholder 8"/>
          <p:cNvSpPr>
            <a:spLocks noGrp="1"/>
          </p:cNvSpPr>
          <p:nvPr>
            <p:ph type="pic" sz="quarter" idx="13"/>
          </p:nvPr>
        </p:nvSpPr>
        <p:spPr>
          <a:xfrm>
            <a:off x="269874" y="268288"/>
            <a:ext cx="2971800" cy="4438650"/>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8E80666-FB37-4B36-9149-507F3B0178E3}" type="datetimeFigureOut">
              <a:rPr lang="en-US" smtClean="0"/>
              <a:pPr/>
              <a:t>5/6/12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88352"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28E80666-FB37-4B36-9149-507F3B0178E3}" type="datetimeFigureOut">
              <a:rPr lang="en-US" smtClean="0"/>
              <a:pPr/>
              <a:t>5/6/12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8E80666-FB37-4B36-9149-507F3B0178E3}" type="datetimeFigureOut">
              <a:rPr lang="en-US" smtClean="0"/>
              <a:pPr/>
              <a:t>5/6/12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dirty="0"/>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914400"/>
            <a:ext cx="6508377" cy="1143000"/>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57199" y="2209800"/>
            <a:ext cx="6508377" cy="3916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198659" y="6356350"/>
            <a:ext cx="1752600" cy="365125"/>
          </a:xfrm>
          <a:prstGeom prst="rect">
            <a:avLst/>
          </a:prstGeom>
        </p:spPr>
        <p:txBody>
          <a:bodyPr vert="horz" lIns="91440" tIns="45720" rIns="91440" bIns="45720" rtlCol="0" anchor="ctr"/>
          <a:lstStyle>
            <a:lvl1pPr algn="r">
              <a:defRPr sz="1100" b="1">
                <a:solidFill>
                  <a:schemeClr val="tx2">
                    <a:lumMod val="60000"/>
                    <a:lumOff val="40000"/>
                  </a:schemeClr>
                </a:solidFill>
              </a:defRPr>
            </a:lvl1pPr>
          </a:lstStyle>
          <a:p>
            <a:fld id="{28E80666-FB37-4B36-9149-507F3B0178E3}" type="datetimeFigureOut">
              <a:rPr lang="en-US" smtClean="0"/>
              <a:pPr/>
              <a:t>5/6/12</a:t>
            </a:fld>
            <a:endParaRPr lang="en-US" dirty="0"/>
          </a:p>
        </p:txBody>
      </p:sp>
      <p:sp>
        <p:nvSpPr>
          <p:cNvPr id="5" name="Footer Placeholder 4"/>
          <p:cNvSpPr>
            <a:spLocks noGrp="1"/>
          </p:cNvSpPr>
          <p:nvPr>
            <p:ph type="ftr" sz="quarter" idx="3"/>
          </p:nvPr>
        </p:nvSpPr>
        <p:spPr>
          <a:xfrm>
            <a:off x="174812" y="6356350"/>
            <a:ext cx="6007100" cy="365125"/>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8256494" y="361016"/>
            <a:ext cx="506506" cy="365125"/>
          </a:xfrm>
          <a:prstGeom prst="rect">
            <a:avLst/>
          </a:prstGeom>
        </p:spPr>
        <p:txBody>
          <a:bodyPr vert="horz" lIns="91440" tIns="45720" rIns="91440" bIns="45720" rtlCol="0" anchor="ctr"/>
          <a:lstStyle>
            <a:lvl1pPr algn="r">
              <a:defRPr sz="2200" b="1">
                <a:solidFill>
                  <a:schemeClr val="bg1"/>
                </a:solidFill>
              </a:defRPr>
            </a:lvl1pPr>
          </a:lstStyle>
          <a:p>
            <a:fld id="{D7E63A33-8271-4DD0-9C48-789913D7C11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7" r:id="rId13"/>
    <p:sldLayoutId id="2147484188" r:id="rId14"/>
    <p:sldLayoutId id="2147484189" r:id="rId15"/>
    <p:sldLayoutId id="2147484190" r:id="rId16"/>
    <p:sldLayoutId id="2147484191" r:id="rId17"/>
    <p:sldLayoutId id="2147484192" r:id="rId18"/>
    <p:sldLayoutId id="2147484193" r:id="rId19"/>
  </p:sldLayoutIdLst>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6727" y="4208929"/>
            <a:ext cx="8452641" cy="1048684"/>
          </a:xfrm>
        </p:spPr>
        <p:txBody>
          <a:bodyPr/>
          <a:lstStyle/>
          <a:p>
            <a:r>
              <a:rPr lang="en-US" dirty="0" smtClean="0"/>
              <a:t>The Major Progress Program </a:t>
            </a:r>
            <a:endParaRPr lang="en-US" dirty="0"/>
          </a:p>
        </p:txBody>
      </p:sp>
      <p:sp>
        <p:nvSpPr>
          <p:cNvPr id="2" name="Subtitle 1"/>
          <p:cNvSpPr>
            <a:spLocks noGrp="1"/>
          </p:cNvSpPr>
          <p:nvPr>
            <p:ph type="subTitle" idx="1"/>
          </p:nvPr>
        </p:nvSpPr>
        <p:spPr/>
        <p:txBody>
          <a:bodyPr/>
          <a:lstStyle/>
          <a:p>
            <a:r>
              <a:rPr lang="en-US" dirty="0" smtClean="0"/>
              <a:t>Informational Meeting</a:t>
            </a:r>
            <a:endParaRPr lang="en-US" dirty="0"/>
          </a:p>
        </p:txBody>
      </p:sp>
      <p:pic>
        <p:nvPicPr>
          <p:cNvPr id="6" name="Picture 5" descr="IMG_118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6705" y="354438"/>
            <a:ext cx="2303535" cy="1816493"/>
          </a:xfrm>
          <a:prstGeom prst="rect">
            <a:avLst/>
          </a:prstGeom>
        </p:spPr>
      </p:pic>
      <p:pic>
        <p:nvPicPr>
          <p:cNvPr id="7" name="Picture 6" descr="IMG_117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0981" y="2170930"/>
            <a:ext cx="1949146" cy="1816493"/>
          </a:xfrm>
          <a:prstGeom prst="rect">
            <a:avLst/>
          </a:prstGeom>
        </p:spPr>
      </p:pic>
    </p:spTree>
    <p:extLst>
      <p:ext uri="{BB962C8B-B14F-4D97-AF65-F5344CB8AC3E}">
        <p14:creationId xmlns:p14="http://schemas.microsoft.com/office/powerpoint/2010/main" val="38884683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Expect	</a:t>
            </a:r>
            <a:endParaRPr lang="en-US" dirty="0"/>
          </a:p>
        </p:txBody>
      </p:sp>
      <p:sp>
        <p:nvSpPr>
          <p:cNvPr id="3" name="Content Placeholder 2"/>
          <p:cNvSpPr>
            <a:spLocks noGrp="1"/>
          </p:cNvSpPr>
          <p:nvPr>
            <p:ph idx="1"/>
          </p:nvPr>
        </p:nvSpPr>
        <p:spPr/>
        <p:txBody>
          <a:bodyPr/>
          <a:lstStyle/>
          <a:p>
            <a:r>
              <a:rPr lang="en-US" dirty="0" smtClean="0"/>
              <a:t>Missing the old school and friends</a:t>
            </a:r>
          </a:p>
          <a:p>
            <a:r>
              <a:rPr lang="en-US" dirty="0" smtClean="0"/>
              <a:t>Either being overwhelmed with homework, or “not having enough.”</a:t>
            </a:r>
          </a:p>
          <a:p>
            <a:r>
              <a:rPr lang="en-US" dirty="0" smtClean="0"/>
              <a:t>Transition in math grades</a:t>
            </a:r>
          </a:p>
          <a:p>
            <a:r>
              <a:rPr lang="en-US" dirty="0" smtClean="0"/>
              <a:t>Feeling “stupid”</a:t>
            </a:r>
          </a:p>
          <a:p>
            <a:r>
              <a:rPr lang="en-US" dirty="0" smtClean="0"/>
              <a:t>Struggling with listening and organization </a:t>
            </a:r>
            <a:endParaRPr lang="en-US" dirty="0"/>
          </a:p>
        </p:txBody>
      </p:sp>
      <p:pic>
        <p:nvPicPr>
          <p:cNvPr id="4" name="Picture 3" descr="IMG_117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5132" y="551819"/>
            <a:ext cx="2178324" cy="2117786"/>
          </a:xfrm>
          <a:prstGeom prst="rect">
            <a:avLst/>
          </a:prstGeom>
        </p:spPr>
      </p:pic>
    </p:spTree>
    <p:extLst>
      <p:ext uri="{BB962C8B-B14F-4D97-AF65-F5344CB8AC3E}">
        <p14:creationId xmlns:p14="http://schemas.microsoft.com/office/powerpoint/2010/main" val="39740294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Eventually </a:t>
            </a:r>
            <a:r>
              <a:rPr lang="en-US" dirty="0"/>
              <a:t>H</a:t>
            </a:r>
            <a:r>
              <a:rPr lang="en-US" dirty="0" smtClean="0"/>
              <a:t>appens</a:t>
            </a:r>
            <a:br>
              <a:rPr lang="en-US" dirty="0" smtClean="0"/>
            </a:br>
            <a:endParaRPr lang="en-US" dirty="0"/>
          </a:p>
        </p:txBody>
      </p:sp>
      <p:sp>
        <p:nvSpPr>
          <p:cNvPr id="3" name="Content Placeholder 2"/>
          <p:cNvSpPr>
            <a:spLocks noGrp="1"/>
          </p:cNvSpPr>
          <p:nvPr>
            <p:ph idx="1"/>
          </p:nvPr>
        </p:nvSpPr>
        <p:spPr/>
        <p:txBody>
          <a:bodyPr/>
          <a:lstStyle/>
          <a:p>
            <a:r>
              <a:rPr lang="en-US" dirty="0" smtClean="0"/>
              <a:t>By October, the kids have adjusted and most report they love the classroom.</a:t>
            </a:r>
          </a:p>
          <a:p>
            <a:r>
              <a:rPr lang="en-US" dirty="0" smtClean="0"/>
              <a:t>Strong friendships</a:t>
            </a:r>
          </a:p>
          <a:p>
            <a:r>
              <a:rPr lang="en-US" dirty="0" smtClean="0"/>
              <a:t>Eventually the kids learn to ask questions and adjust to being “one of many.”</a:t>
            </a:r>
          </a:p>
          <a:p>
            <a:r>
              <a:rPr lang="en-US" dirty="0" smtClean="0"/>
              <a:t>Feeling pride in more challenging work</a:t>
            </a:r>
          </a:p>
          <a:p>
            <a:r>
              <a:rPr lang="en-US" dirty="0" smtClean="0"/>
              <a:t>Working more in depth</a:t>
            </a:r>
          </a:p>
          <a:p>
            <a:endParaRPr lang="en-US" dirty="0"/>
          </a:p>
        </p:txBody>
      </p:sp>
    </p:spTree>
    <p:extLst>
      <p:ext uri="{BB962C8B-B14F-4D97-AF65-F5344CB8AC3E}">
        <p14:creationId xmlns:p14="http://schemas.microsoft.com/office/powerpoint/2010/main" val="41001162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Commonly </a:t>
            </a:r>
            <a:r>
              <a:rPr lang="en-US" smtClean="0"/>
              <a:t>Asked Questions</a:t>
            </a:r>
            <a:endParaRPr lang="en-US"/>
          </a:p>
        </p:txBody>
      </p:sp>
      <p:sp>
        <p:nvSpPr>
          <p:cNvPr id="3" name="Content Placeholder 2"/>
          <p:cNvSpPr>
            <a:spLocks noGrp="1"/>
          </p:cNvSpPr>
          <p:nvPr>
            <p:ph idx="1"/>
          </p:nvPr>
        </p:nvSpPr>
        <p:spPr/>
        <p:txBody>
          <a:bodyPr/>
          <a:lstStyle/>
          <a:p>
            <a:r>
              <a:rPr lang="en-US" dirty="0" smtClean="0"/>
              <a:t>Have longitudinal studies been done?</a:t>
            </a:r>
          </a:p>
          <a:p>
            <a:r>
              <a:rPr lang="en-US" dirty="0" smtClean="0"/>
              <a:t>What do past students report?</a:t>
            </a:r>
          </a:p>
          <a:p>
            <a:r>
              <a:rPr lang="en-US" dirty="0" smtClean="0"/>
              <a:t>What do past parents report?</a:t>
            </a:r>
          </a:p>
          <a:p>
            <a:r>
              <a:rPr lang="en-US" dirty="0" smtClean="0"/>
              <a:t>What if we don’t like it, can we change our minds?</a:t>
            </a:r>
          </a:p>
          <a:p>
            <a:r>
              <a:rPr lang="en-US" dirty="0"/>
              <a:t>How will my child get to school</a:t>
            </a:r>
            <a:r>
              <a:rPr lang="en-US" dirty="0" smtClean="0"/>
              <a:t>?</a:t>
            </a:r>
          </a:p>
          <a:p>
            <a:r>
              <a:rPr lang="en-US" dirty="0" smtClean="0"/>
              <a:t>What about specials and field trips?</a:t>
            </a:r>
          </a:p>
          <a:p>
            <a:endParaRPr lang="en-US" dirty="0"/>
          </a:p>
          <a:p>
            <a:endParaRPr lang="en-US" dirty="0" smtClean="0"/>
          </a:p>
          <a:p>
            <a:endParaRPr lang="en-US" dirty="0"/>
          </a:p>
        </p:txBody>
      </p:sp>
    </p:spTree>
    <p:extLst>
      <p:ext uri="{BB962C8B-B14F-4D97-AF65-F5344CB8AC3E}">
        <p14:creationId xmlns:p14="http://schemas.microsoft.com/office/powerpoint/2010/main" val="246847410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it?</a:t>
            </a:r>
            <a:endParaRPr lang="en-US" dirty="0"/>
          </a:p>
        </p:txBody>
      </p:sp>
      <p:sp>
        <p:nvSpPr>
          <p:cNvPr id="3" name="Content Placeholder 2"/>
          <p:cNvSpPr>
            <a:spLocks noGrp="1"/>
          </p:cNvSpPr>
          <p:nvPr>
            <p:ph idx="1"/>
          </p:nvPr>
        </p:nvSpPr>
        <p:spPr>
          <a:xfrm>
            <a:off x="457199" y="2209800"/>
            <a:ext cx="6763497" cy="3916363"/>
          </a:xfrm>
        </p:spPr>
        <p:txBody>
          <a:bodyPr/>
          <a:lstStyle/>
          <a:p>
            <a:r>
              <a:rPr lang="en-US" dirty="0" smtClean="0"/>
              <a:t>A multi-age classroom of fifth and sixth graders</a:t>
            </a:r>
          </a:p>
          <a:p>
            <a:r>
              <a:rPr lang="en-US" dirty="0" smtClean="0"/>
              <a:t>Average class size of 25 students</a:t>
            </a:r>
          </a:p>
          <a:p>
            <a:r>
              <a:rPr lang="en-US" dirty="0" smtClean="0"/>
              <a:t>One classroom teacher</a:t>
            </a:r>
          </a:p>
          <a:p>
            <a:r>
              <a:rPr lang="en-US" dirty="0" smtClean="0"/>
              <a:t>Two year program</a:t>
            </a:r>
          </a:p>
          <a:p>
            <a:r>
              <a:rPr lang="en-US" dirty="0" smtClean="0"/>
              <a:t>Students who are considered to be:</a:t>
            </a:r>
          </a:p>
          <a:p>
            <a:pPr lvl="1"/>
            <a:r>
              <a:rPr lang="en-US" dirty="0" smtClean="0"/>
              <a:t>High achievers</a:t>
            </a:r>
          </a:p>
          <a:p>
            <a:pPr lvl="1"/>
            <a:r>
              <a:rPr lang="en-US" dirty="0" smtClean="0"/>
              <a:t>Highly motivated</a:t>
            </a:r>
          </a:p>
          <a:p>
            <a:pPr lvl="1"/>
            <a:r>
              <a:rPr lang="en-US" dirty="0" smtClean="0"/>
              <a:t>Independent workers</a:t>
            </a:r>
          </a:p>
          <a:p>
            <a:pPr lvl="1"/>
            <a:endParaRPr lang="en-US" dirty="0"/>
          </a:p>
          <a:p>
            <a:pPr marL="228600" lvl="1" indent="0">
              <a:buNone/>
            </a:pPr>
            <a:endParaRPr lang="en-US" dirty="0" smtClean="0"/>
          </a:p>
          <a:p>
            <a:endParaRPr lang="en-US" dirty="0" smtClean="0"/>
          </a:p>
          <a:p>
            <a:endParaRPr lang="en-US" dirty="0" smtClean="0"/>
          </a:p>
          <a:p>
            <a:endParaRPr lang="en-US" dirty="0"/>
          </a:p>
        </p:txBody>
      </p:sp>
      <p:pic>
        <p:nvPicPr>
          <p:cNvPr id="4" name="Picture 3" descr="IMG_131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6337" y="4213648"/>
            <a:ext cx="2390175" cy="2020241"/>
          </a:xfrm>
          <a:prstGeom prst="rect">
            <a:avLst/>
          </a:prstGeom>
        </p:spPr>
      </p:pic>
      <p:pic>
        <p:nvPicPr>
          <p:cNvPr id="5" name="Picture 4" descr="IMG_12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7762" y="101148"/>
            <a:ext cx="3155031" cy="2108652"/>
          </a:xfrm>
          <a:prstGeom prst="rect">
            <a:avLst/>
          </a:prstGeom>
        </p:spPr>
      </p:pic>
    </p:spTree>
    <p:extLst>
      <p:ext uri="{BB962C8B-B14F-4D97-AF65-F5344CB8AC3E}">
        <p14:creationId xmlns:p14="http://schemas.microsoft.com/office/powerpoint/2010/main" val="205719935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xmlns:p14="http://schemas.microsoft.com/office/powerpoint/2010/main" spd="slow">
        <p:wip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was my child selected?</a:t>
            </a:r>
            <a:endParaRPr lang="en-US" dirty="0"/>
          </a:p>
        </p:txBody>
      </p:sp>
      <p:sp>
        <p:nvSpPr>
          <p:cNvPr id="3" name="Content Placeholder 2"/>
          <p:cNvSpPr>
            <a:spLocks noGrp="1"/>
          </p:cNvSpPr>
          <p:nvPr>
            <p:ph idx="1"/>
          </p:nvPr>
        </p:nvSpPr>
        <p:spPr/>
        <p:txBody>
          <a:bodyPr/>
          <a:lstStyle/>
          <a:p>
            <a:r>
              <a:rPr lang="en-US" dirty="0" smtClean="0"/>
              <a:t>State test scores</a:t>
            </a:r>
          </a:p>
          <a:p>
            <a:r>
              <a:rPr lang="en-US" dirty="0" smtClean="0"/>
              <a:t>Learning and Motivation Inventory</a:t>
            </a:r>
          </a:p>
          <a:p>
            <a:r>
              <a:rPr lang="en-US" dirty="0" smtClean="0"/>
              <a:t>Effort grades</a:t>
            </a:r>
          </a:p>
        </p:txBody>
      </p:sp>
      <p:pic>
        <p:nvPicPr>
          <p:cNvPr id="4" name="Picture 3" descr="IMG_134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327093"/>
            <a:ext cx="2333622" cy="2155831"/>
          </a:xfrm>
          <a:prstGeom prst="rect">
            <a:avLst/>
          </a:prstGeom>
        </p:spPr>
      </p:pic>
      <p:pic>
        <p:nvPicPr>
          <p:cNvPr id="5" name="Picture 4" descr="IMG_13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0143" y="3381595"/>
            <a:ext cx="3130866" cy="2348149"/>
          </a:xfrm>
          <a:prstGeom prst="rect">
            <a:avLst/>
          </a:prstGeom>
        </p:spPr>
      </p:pic>
    </p:spTree>
    <p:extLst>
      <p:ext uri="{BB962C8B-B14F-4D97-AF65-F5344CB8AC3E}">
        <p14:creationId xmlns:p14="http://schemas.microsoft.com/office/powerpoint/2010/main" val="362111674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98742"/>
            <a:ext cx="7295082" cy="1196228"/>
          </a:xfrm>
        </p:spPr>
        <p:txBody>
          <a:bodyPr/>
          <a:lstStyle/>
          <a:p>
            <a:r>
              <a:rPr lang="en-US" dirty="0" smtClean="0"/>
              <a:t>Why Consider Homogeneous Grouping?</a:t>
            </a:r>
            <a:endParaRPr lang="en-US" dirty="0"/>
          </a:p>
        </p:txBody>
      </p:sp>
      <p:sp>
        <p:nvSpPr>
          <p:cNvPr id="3" name="Content Placeholder 2"/>
          <p:cNvSpPr>
            <a:spLocks noGrp="1"/>
          </p:cNvSpPr>
          <p:nvPr>
            <p:ph idx="1"/>
          </p:nvPr>
        </p:nvSpPr>
        <p:spPr>
          <a:xfrm>
            <a:off x="457199" y="1594970"/>
            <a:ext cx="6508377" cy="3204707"/>
          </a:xfrm>
        </p:spPr>
        <p:txBody>
          <a:bodyPr/>
          <a:lstStyle/>
          <a:p>
            <a:r>
              <a:rPr lang="en-US" dirty="0" smtClean="0"/>
              <a:t>In a typical classroom:</a:t>
            </a:r>
          </a:p>
          <a:p>
            <a:pPr lvl="1"/>
            <a:r>
              <a:rPr lang="en-US" dirty="0" smtClean="0"/>
              <a:t>Rigid scope a sequence</a:t>
            </a:r>
          </a:p>
          <a:p>
            <a:pPr lvl="1"/>
            <a:r>
              <a:rPr lang="en-US" dirty="0" smtClean="0"/>
              <a:t>Range of abilities</a:t>
            </a:r>
          </a:p>
          <a:p>
            <a:pPr lvl="1"/>
            <a:r>
              <a:rPr lang="en-US" dirty="0" smtClean="0"/>
              <a:t>Most able will likely learn the least</a:t>
            </a:r>
          </a:p>
          <a:p>
            <a:pPr lvl="1"/>
            <a:r>
              <a:rPr lang="en-US" dirty="0" smtClean="0"/>
              <a:t>Rigorous test preparation</a:t>
            </a:r>
          </a:p>
          <a:p>
            <a:pPr lvl="1"/>
            <a:endParaRPr lang="en-US" dirty="0"/>
          </a:p>
          <a:p>
            <a:pPr marL="228600" lvl="1" indent="0">
              <a:buNone/>
            </a:pPr>
            <a:endParaRPr lang="en-US" dirty="0" smtClean="0"/>
          </a:p>
        </p:txBody>
      </p:sp>
      <p:pic>
        <p:nvPicPr>
          <p:cNvPr id="4" name="Picture 3" descr="P50502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0062" y="4327094"/>
            <a:ext cx="2731757" cy="2047838"/>
          </a:xfrm>
          <a:prstGeom prst="rect">
            <a:avLst/>
          </a:prstGeom>
        </p:spPr>
      </p:pic>
      <p:pic>
        <p:nvPicPr>
          <p:cNvPr id="5" name="Picture 4" descr="P50502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0615" y="1594970"/>
            <a:ext cx="2746522" cy="2059891"/>
          </a:xfrm>
          <a:prstGeom prst="rect">
            <a:avLst/>
          </a:prstGeom>
        </p:spPr>
      </p:pic>
      <p:pic>
        <p:nvPicPr>
          <p:cNvPr id="6" name="Picture 5" descr="IMG_122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715" y="3768346"/>
            <a:ext cx="2750214" cy="2062661"/>
          </a:xfrm>
          <a:prstGeom prst="rect">
            <a:avLst/>
          </a:prstGeom>
        </p:spPr>
      </p:pic>
    </p:spTree>
    <p:extLst>
      <p:ext uri="{BB962C8B-B14F-4D97-AF65-F5344CB8AC3E}">
        <p14:creationId xmlns:p14="http://schemas.microsoft.com/office/powerpoint/2010/main" val="244406372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Happen to High Achievers in a Typical Classroom?</a:t>
            </a:r>
            <a:endParaRPr lang="en-US" dirty="0"/>
          </a:p>
        </p:txBody>
      </p:sp>
      <p:sp>
        <p:nvSpPr>
          <p:cNvPr id="3" name="Content Placeholder 2"/>
          <p:cNvSpPr>
            <a:spLocks noGrp="1"/>
          </p:cNvSpPr>
          <p:nvPr>
            <p:ph idx="1"/>
          </p:nvPr>
        </p:nvSpPr>
        <p:spPr>
          <a:xfrm>
            <a:off x="457199" y="1949407"/>
            <a:ext cx="6508377" cy="4651995"/>
          </a:xfrm>
        </p:spPr>
        <p:txBody>
          <a:bodyPr>
            <a:normAutofit fontScale="92500" lnSpcReduction="20000"/>
          </a:bodyPr>
          <a:lstStyle/>
          <a:p>
            <a:r>
              <a:rPr lang="en-US" dirty="0" smtClean="0"/>
              <a:t>Jessie James Syndrome</a:t>
            </a:r>
          </a:p>
          <a:p>
            <a:pPr lvl="1"/>
            <a:r>
              <a:rPr lang="en-US" dirty="0" smtClean="0"/>
              <a:t>When we steal time from kids</a:t>
            </a:r>
          </a:p>
          <a:p>
            <a:pPr lvl="1"/>
            <a:r>
              <a:rPr lang="en-US" dirty="0" smtClean="0"/>
              <a:t>These students tend to get extra work, peer tutor, or sit there</a:t>
            </a:r>
          </a:p>
          <a:p>
            <a:r>
              <a:rPr lang="en-US" dirty="0" smtClean="0"/>
              <a:t>Can work below potential</a:t>
            </a:r>
          </a:p>
          <a:p>
            <a:r>
              <a:rPr lang="en-US" dirty="0" smtClean="0"/>
              <a:t>Can allow peer acceptance to overshadow achievement</a:t>
            </a:r>
          </a:p>
          <a:p>
            <a:r>
              <a:rPr lang="en-US" dirty="0" smtClean="0"/>
              <a:t>Tend to resist challenges after receiving high praise with little or no effort</a:t>
            </a:r>
          </a:p>
          <a:p>
            <a:r>
              <a:rPr lang="en-US" dirty="0" smtClean="0"/>
              <a:t>Can start to believe that easy means smart</a:t>
            </a:r>
          </a:p>
          <a:p>
            <a:r>
              <a:rPr lang="en-US" dirty="0" smtClean="0"/>
              <a:t>May eventually have a difficult time rising to a challenge</a:t>
            </a:r>
          </a:p>
          <a:p>
            <a:r>
              <a:rPr lang="en-US" dirty="0" smtClean="0"/>
              <a:t>Ceiling effect</a:t>
            </a:r>
          </a:p>
          <a:p>
            <a:endParaRPr lang="en-US" dirty="0"/>
          </a:p>
        </p:txBody>
      </p:sp>
    </p:spTree>
    <p:extLst>
      <p:ext uri="{BB962C8B-B14F-4D97-AF65-F5344CB8AC3E}">
        <p14:creationId xmlns:p14="http://schemas.microsoft.com/office/powerpoint/2010/main" val="246385331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14400"/>
            <a:ext cx="6837328" cy="1143000"/>
          </a:xfrm>
        </p:spPr>
        <p:txBody>
          <a:bodyPr/>
          <a:lstStyle/>
          <a:p>
            <a:r>
              <a:rPr lang="en-US" dirty="0" smtClean="0"/>
              <a:t>According to Dr. Sylvia </a:t>
            </a:r>
            <a:r>
              <a:rPr lang="en-US" dirty="0" err="1" smtClean="0"/>
              <a:t>Rimm</a:t>
            </a:r>
            <a:r>
              <a:rPr lang="en-US" dirty="0" smtClean="0"/>
              <a:t>:</a:t>
            </a:r>
            <a:endParaRPr lang="en-US" dirty="0"/>
          </a:p>
        </p:txBody>
      </p:sp>
      <p:sp>
        <p:nvSpPr>
          <p:cNvPr id="3" name="Content Placeholder 2"/>
          <p:cNvSpPr>
            <a:spLocks noGrp="1"/>
          </p:cNvSpPr>
          <p:nvPr>
            <p:ph idx="1"/>
          </p:nvPr>
        </p:nvSpPr>
        <p:spPr>
          <a:xfrm>
            <a:off x="457199" y="2209800"/>
            <a:ext cx="6508377" cy="4096237"/>
          </a:xfrm>
        </p:spPr>
        <p:txBody>
          <a:bodyPr/>
          <a:lstStyle/>
          <a:p>
            <a:r>
              <a:rPr lang="ja-JP" altLang="en-US" dirty="0"/>
              <a:t>“</a:t>
            </a:r>
            <a:r>
              <a:rPr lang="en-US" dirty="0"/>
              <a:t>The surest path to high self-esteem is to be successful at something you perceived would be difficult.  Each time we steal our students</a:t>
            </a:r>
            <a:r>
              <a:rPr lang="ja-JP" altLang="en-US" dirty="0"/>
              <a:t>’</a:t>
            </a:r>
            <a:r>
              <a:rPr lang="en-US" dirty="0"/>
              <a:t> struggle by insisting they do work that is too easy for them, we steal their opportunity to have an esteem building experience.  Unless kids are consistently engaged in challenging work, they will lose the motivation to work hard.</a:t>
            </a:r>
            <a:r>
              <a:rPr lang="ja-JP" altLang="en-US" dirty="0"/>
              <a:t>”</a:t>
            </a:r>
            <a:endParaRPr lang="en-US" dirty="0"/>
          </a:p>
          <a:p>
            <a:endParaRPr lang="en-US" dirty="0"/>
          </a:p>
        </p:txBody>
      </p:sp>
      <p:pic>
        <p:nvPicPr>
          <p:cNvPr id="4" name="Picture 3" descr="IMG_222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5576" y="4386166"/>
            <a:ext cx="1642745" cy="1787335"/>
          </a:xfrm>
          <a:prstGeom prst="rect">
            <a:avLst/>
          </a:prstGeom>
        </p:spPr>
      </p:pic>
      <p:pic>
        <p:nvPicPr>
          <p:cNvPr id="5" name="Picture 4" descr="IMG_135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045" y="4962129"/>
            <a:ext cx="1963910" cy="1565432"/>
          </a:xfrm>
          <a:prstGeom prst="rect">
            <a:avLst/>
          </a:prstGeom>
        </p:spPr>
      </p:pic>
    </p:spTree>
    <p:extLst>
      <p:ext uri="{BB962C8B-B14F-4D97-AF65-F5344CB8AC3E}">
        <p14:creationId xmlns:p14="http://schemas.microsoft.com/office/powerpoint/2010/main" val="205548793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Based on Philosophy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42293200"/>
              </p:ext>
            </p:extLst>
          </p:nvPr>
        </p:nvGraphicFramePr>
        <p:xfrm>
          <a:off x="457200" y="2209800"/>
          <a:ext cx="6508750" cy="2021840"/>
        </p:xfrm>
        <a:graphic>
          <a:graphicData uri="http://schemas.openxmlformats.org/drawingml/2006/table">
            <a:tbl>
              <a:tblPr firstRow="1" bandRow="1">
                <a:tableStyleId>{B301B821-A1FF-4177-AEE7-76D212191A09}</a:tableStyleId>
              </a:tblPr>
              <a:tblGrid>
                <a:gridCol w="3254375"/>
                <a:gridCol w="3254375"/>
              </a:tblGrid>
              <a:tr h="370840">
                <a:tc>
                  <a:txBody>
                    <a:bodyPr/>
                    <a:lstStyle/>
                    <a:p>
                      <a:r>
                        <a:rPr lang="en-US" dirty="0" smtClean="0"/>
                        <a:t>Pros</a:t>
                      </a:r>
                      <a:endParaRPr lang="en-US" dirty="0"/>
                    </a:p>
                  </a:txBody>
                  <a:tcPr/>
                </a:tc>
                <a:tc>
                  <a:txBody>
                    <a:bodyPr/>
                    <a:lstStyle/>
                    <a:p>
                      <a:r>
                        <a:rPr lang="en-US" dirty="0" smtClean="0"/>
                        <a:t>Cons</a:t>
                      </a:r>
                      <a:endParaRPr lang="en-US" dirty="0"/>
                    </a:p>
                  </a:txBody>
                  <a:tcPr/>
                </a:tc>
              </a:tr>
              <a:tr h="370840">
                <a:tc>
                  <a:txBody>
                    <a:bodyPr/>
                    <a:lstStyle/>
                    <a:p>
                      <a:r>
                        <a:rPr lang="en-US" dirty="0" smtClean="0"/>
                        <a:t>Can be challenging</a:t>
                      </a:r>
                      <a:r>
                        <a:rPr lang="en-US" baseline="0" dirty="0" smtClean="0"/>
                        <a:t> and enriching</a:t>
                      </a:r>
                      <a:endParaRPr lang="en-US" dirty="0"/>
                    </a:p>
                  </a:txBody>
                  <a:tcPr/>
                </a:tc>
                <a:tc>
                  <a:txBody>
                    <a:bodyPr/>
                    <a:lstStyle/>
                    <a:p>
                      <a:r>
                        <a:rPr lang="en-US" dirty="0" smtClean="0"/>
                        <a:t>Can be considered exclusionary</a:t>
                      </a:r>
                      <a:endParaRPr lang="en-US" dirty="0"/>
                    </a:p>
                  </a:txBody>
                  <a:tcPr/>
                </a:tc>
              </a:tr>
              <a:tr h="370840">
                <a:tc>
                  <a:txBody>
                    <a:bodyPr/>
                    <a:lstStyle/>
                    <a:p>
                      <a:r>
                        <a:rPr lang="en-US" dirty="0" smtClean="0"/>
                        <a:t>Like</a:t>
                      </a:r>
                      <a:r>
                        <a:rPr lang="en-US" baseline="0" dirty="0" smtClean="0"/>
                        <a:t> a pre-AP class</a:t>
                      </a:r>
                      <a:endParaRPr lang="en-US" dirty="0"/>
                    </a:p>
                  </a:txBody>
                  <a:tcPr/>
                </a:tc>
                <a:tc>
                  <a:txBody>
                    <a:bodyPr/>
                    <a:lstStyle/>
                    <a:p>
                      <a:r>
                        <a:rPr lang="en-US" dirty="0" smtClean="0"/>
                        <a:t>Can</a:t>
                      </a:r>
                      <a:r>
                        <a:rPr lang="en-US" baseline="0" dirty="0" smtClean="0"/>
                        <a:t> be an adjustment</a:t>
                      </a:r>
                      <a:endParaRPr lang="en-US" dirty="0"/>
                    </a:p>
                  </a:txBody>
                  <a:tcPr/>
                </a:tc>
              </a:tr>
              <a:tr h="370840">
                <a:tc>
                  <a:txBody>
                    <a:bodyPr/>
                    <a:lstStyle/>
                    <a:p>
                      <a:r>
                        <a:rPr lang="en-US" dirty="0" smtClean="0"/>
                        <a:t>Stronger friendships can be formed</a:t>
                      </a:r>
                      <a:endParaRPr lang="en-US" dirty="0"/>
                    </a:p>
                  </a:txBody>
                  <a:tcPr/>
                </a:tc>
                <a:tc>
                  <a:txBody>
                    <a:bodyPr/>
                    <a:lstStyle/>
                    <a:p>
                      <a:r>
                        <a:rPr lang="en-US" dirty="0" smtClean="0"/>
                        <a:t>Can miss old school and friends</a:t>
                      </a:r>
                      <a:endParaRPr lang="en-US" dirty="0"/>
                    </a:p>
                  </a:txBody>
                  <a:tcPr/>
                </a:tc>
              </a:tr>
            </a:tbl>
          </a:graphicData>
        </a:graphic>
      </p:graphicFrame>
      <p:pic>
        <p:nvPicPr>
          <p:cNvPr id="3" name="Picture 2" descr="IMG_174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2669" y="4430470"/>
            <a:ext cx="2593676" cy="2032581"/>
          </a:xfrm>
          <a:prstGeom prst="rect">
            <a:avLst/>
          </a:prstGeom>
        </p:spPr>
      </p:pic>
      <p:pic>
        <p:nvPicPr>
          <p:cNvPr id="5" name="Picture 4" descr="IMG_135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475" y="4430470"/>
            <a:ext cx="2478959" cy="1851568"/>
          </a:xfrm>
          <a:prstGeom prst="rect">
            <a:avLst/>
          </a:prstGeom>
        </p:spPr>
      </p:pic>
    </p:spTree>
    <p:extLst>
      <p:ext uri="{BB962C8B-B14F-4D97-AF65-F5344CB8AC3E}">
        <p14:creationId xmlns:p14="http://schemas.microsoft.com/office/powerpoint/2010/main" val="126944017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Based on the Research:</a:t>
            </a:r>
            <a:endParaRPr lang="en-US" dirty="0"/>
          </a:p>
        </p:txBody>
      </p:sp>
      <p:sp>
        <p:nvSpPr>
          <p:cNvPr id="3" name="Content Placeholder 2"/>
          <p:cNvSpPr>
            <a:spLocks noGrp="1"/>
          </p:cNvSpPr>
          <p:nvPr>
            <p:ph idx="1"/>
          </p:nvPr>
        </p:nvSpPr>
        <p:spPr/>
        <p:txBody>
          <a:bodyPr/>
          <a:lstStyle/>
          <a:p>
            <a:pPr>
              <a:lnSpc>
                <a:spcPct val="90000"/>
              </a:lnSpc>
            </a:pPr>
            <a:r>
              <a:rPr lang="en-US" dirty="0"/>
              <a:t>High achievers can be </a:t>
            </a:r>
            <a:r>
              <a:rPr lang="en-US" dirty="0" smtClean="0"/>
              <a:t>more appropriately </a:t>
            </a:r>
            <a:r>
              <a:rPr lang="en-US" dirty="0"/>
              <a:t>challenged.</a:t>
            </a:r>
          </a:p>
          <a:p>
            <a:pPr>
              <a:lnSpc>
                <a:spcPct val="90000"/>
              </a:lnSpc>
            </a:pPr>
            <a:r>
              <a:rPr lang="en-US" dirty="0"/>
              <a:t>Students can receive more enrichment instruction.</a:t>
            </a:r>
          </a:p>
          <a:p>
            <a:pPr>
              <a:lnSpc>
                <a:spcPct val="90000"/>
              </a:lnSpc>
            </a:pPr>
            <a:r>
              <a:rPr lang="en-US" dirty="0" err="1"/>
              <a:t>Kulik</a:t>
            </a:r>
            <a:r>
              <a:rPr lang="en-US" dirty="0"/>
              <a:t> &amp; </a:t>
            </a:r>
            <a:r>
              <a:rPr lang="en-US" dirty="0" err="1"/>
              <a:t>Kulik</a:t>
            </a:r>
            <a:r>
              <a:rPr lang="en-US" dirty="0"/>
              <a:t>  claim that high achievers grouped homogeneously gain more than their heterogeneous peers.</a:t>
            </a:r>
          </a:p>
          <a:p>
            <a:pPr>
              <a:lnSpc>
                <a:spcPct val="90000"/>
              </a:lnSpc>
            </a:pPr>
            <a:r>
              <a:rPr lang="en-US" dirty="0"/>
              <a:t>Stronger friendships are reported due to common interests.</a:t>
            </a:r>
          </a:p>
          <a:p>
            <a:endParaRPr lang="en-US" dirty="0"/>
          </a:p>
        </p:txBody>
      </p:sp>
    </p:spTree>
    <p:extLst>
      <p:ext uri="{BB962C8B-B14F-4D97-AF65-F5344CB8AC3E}">
        <p14:creationId xmlns:p14="http://schemas.microsoft.com/office/powerpoint/2010/main" val="422277559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Program	</a:t>
            </a:r>
            <a:endParaRPr lang="en-US" dirty="0"/>
          </a:p>
        </p:txBody>
      </p:sp>
      <p:sp>
        <p:nvSpPr>
          <p:cNvPr id="3" name="Content Placeholder 2"/>
          <p:cNvSpPr>
            <a:spLocks noGrp="1"/>
          </p:cNvSpPr>
          <p:nvPr>
            <p:ph idx="1"/>
          </p:nvPr>
        </p:nvSpPr>
        <p:spPr>
          <a:xfrm>
            <a:off x="457199" y="2209800"/>
            <a:ext cx="6508377" cy="4229151"/>
          </a:xfrm>
        </p:spPr>
        <p:txBody>
          <a:bodyPr/>
          <a:lstStyle/>
          <a:p>
            <a:r>
              <a:rPr lang="en-US" dirty="0" smtClean="0"/>
              <a:t>Compacts curriculum</a:t>
            </a:r>
          </a:p>
          <a:p>
            <a:r>
              <a:rPr lang="en-US" dirty="0" smtClean="0"/>
              <a:t>Depth instead of breadth</a:t>
            </a:r>
          </a:p>
          <a:p>
            <a:r>
              <a:rPr lang="en-US" dirty="0" smtClean="0"/>
              <a:t>Project work</a:t>
            </a:r>
          </a:p>
          <a:p>
            <a:r>
              <a:rPr lang="en-US" dirty="0" smtClean="0"/>
              <a:t>Self-evaluation and goal setting</a:t>
            </a:r>
          </a:p>
          <a:p>
            <a:r>
              <a:rPr lang="en-US" dirty="0" smtClean="0"/>
              <a:t>Use of rubrics to reduce ceiling effect</a:t>
            </a:r>
          </a:p>
          <a:p>
            <a:r>
              <a:rPr lang="en-US" dirty="0" smtClean="0"/>
              <a:t>Curriculum is alternated</a:t>
            </a:r>
          </a:p>
          <a:p>
            <a:r>
              <a:rPr lang="en-US" dirty="0" smtClean="0"/>
              <a:t>Math in small groups</a:t>
            </a:r>
          </a:p>
          <a:p>
            <a:r>
              <a:rPr lang="en-US" dirty="0" smtClean="0"/>
              <a:t>Novels and literature circles </a:t>
            </a:r>
          </a:p>
          <a:p>
            <a:endParaRPr lang="en-US" dirty="0" smtClean="0"/>
          </a:p>
          <a:p>
            <a:pPr marL="0" indent="0">
              <a:buNone/>
            </a:pPr>
            <a:endParaRPr lang="en-US" dirty="0" smtClean="0"/>
          </a:p>
          <a:p>
            <a:endParaRPr lang="en-US" dirty="0"/>
          </a:p>
        </p:txBody>
      </p:sp>
      <p:pic>
        <p:nvPicPr>
          <p:cNvPr id="4" name="Picture 3" descr="IMG_164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0581" y="721514"/>
            <a:ext cx="3073856" cy="2438721"/>
          </a:xfrm>
          <a:prstGeom prst="rect">
            <a:avLst/>
          </a:prstGeom>
        </p:spPr>
      </p:pic>
    </p:spTree>
    <p:extLst>
      <p:ext uri="{BB962C8B-B14F-4D97-AF65-F5344CB8AC3E}">
        <p14:creationId xmlns:p14="http://schemas.microsoft.com/office/powerpoint/2010/main" val="236735137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linds(horizontal)">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laza">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Plaza.thmx</Template>
  <TotalTime>153</TotalTime>
  <Words>488</Words>
  <Application>Microsoft Macintosh PowerPoint</Application>
  <PresentationFormat>On-screen Show (4:3)</PresentationFormat>
  <Paragraphs>80</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Plaza</vt:lpstr>
      <vt:lpstr>The Major Progress Program </vt:lpstr>
      <vt:lpstr>What is it?</vt:lpstr>
      <vt:lpstr>How was my child selected?</vt:lpstr>
      <vt:lpstr>Why Consider Homogeneous Grouping?</vt:lpstr>
      <vt:lpstr>What Can Happen to High Achievers in a Typical Classroom?</vt:lpstr>
      <vt:lpstr>According to Dr. Sylvia Rimm:</vt:lpstr>
      <vt:lpstr>Based on Philosophy</vt:lpstr>
      <vt:lpstr>Based on the Research:</vt:lpstr>
      <vt:lpstr>The Program </vt:lpstr>
      <vt:lpstr>What to Expect </vt:lpstr>
      <vt:lpstr>What Eventually Happens </vt:lpstr>
      <vt:lpstr>Commonly Asked 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Major Progress Program </dc:title>
  <dc:creator>Kendt Jennifer</dc:creator>
  <cp:lastModifiedBy>Kendt Jennifer</cp:lastModifiedBy>
  <cp:revision>16</cp:revision>
  <dcterms:created xsi:type="dcterms:W3CDTF">2012-03-25T23:15:53Z</dcterms:created>
  <dcterms:modified xsi:type="dcterms:W3CDTF">2012-05-06T13:44:10Z</dcterms:modified>
</cp:coreProperties>
</file>