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9" r:id="rId15"/>
    <p:sldId id="278" r:id="rId16"/>
    <p:sldId id="277" r:id="rId17"/>
    <p:sldId id="269" r:id="rId18"/>
    <p:sldId id="271" r:id="rId19"/>
    <p:sldId id="272" r:id="rId20"/>
    <p:sldId id="273" r:id="rId21"/>
    <p:sldId id="270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382" autoAdjust="0"/>
  </p:normalViewPr>
  <p:slideViewPr>
    <p:cSldViewPr snapToGrid="0">
      <p:cViewPr varScale="1">
        <p:scale>
          <a:sx n="81" d="100"/>
          <a:sy n="81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EB4C3-4771-4B54-8555-3440701AEB7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93094-86E8-4E8B-80C7-C068BD23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3094-86E8-4E8B-80C7-C068BD23DB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19E1-A500-49B8-8AA1-8BE2906F3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85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Moisture in the 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16394" y="1945061"/>
            <a:ext cx="5345723" cy="181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Why do your hands and lips dry out in the winter?</a:t>
            </a:r>
            <a:endParaRPr lang="en-US" sz="3200" dirty="0"/>
          </a:p>
        </p:txBody>
      </p:sp>
      <p:pic>
        <p:nvPicPr>
          <p:cNvPr id="8194" name="Picture 2" descr="http://cf.ltkcdn.net/skincare/images/std/42417-425x319-Dry_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2" y="338261"/>
            <a:ext cx="5555908" cy="41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hescribes.com/wp-content/uploads/2016/03/Cherry-ChapStick-650x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69" y="4663207"/>
            <a:ext cx="6191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05085" y="2124223"/>
            <a:ext cx="5008725" cy="187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Why does the bathroom mirror get foggy during a hot shower?</a:t>
            </a:r>
            <a:endParaRPr lang="en-US" sz="2800" dirty="0"/>
          </a:p>
        </p:txBody>
      </p:sp>
      <p:pic>
        <p:nvPicPr>
          <p:cNvPr id="9218" name="Picture 2" descr="http://cooking-ez.com/autre/miroir_anti_buee/images/g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7" y="1081318"/>
            <a:ext cx="6360214" cy="47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egentsearth.com/Teacher%20Resources/Regents%20Graphics/ESRT%202010/ESRT10-Dew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0" y="0"/>
            <a:ext cx="8693835" cy="68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41327"/>
            <a:ext cx="10364451" cy="15961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Determining </a:t>
            </a:r>
            <a:r>
              <a:rPr lang="en-US" sz="2800" dirty="0" err="1" smtClean="0"/>
              <a:t>DewPoint</a:t>
            </a:r>
            <a:r>
              <a:rPr lang="en-US" sz="2800" dirty="0" smtClean="0"/>
              <a:t> Temperature with Chart (</a:t>
            </a:r>
            <a:r>
              <a:rPr lang="en-US" sz="2800" i="1" dirty="0" smtClean="0"/>
              <a:t>ESRT</a:t>
            </a:r>
            <a:r>
              <a:rPr lang="en-US" sz="2800" dirty="0" smtClean="0"/>
              <a:t> 12)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37504"/>
            <a:ext cx="10509191" cy="3989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Assume a dry-bulb temperature of 10</a:t>
            </a:r>
            <a:r>
              <a:rPr lang="en-US" sz="1400" i="1" baseline="60000" dirty="0" smtClean="0"/>
              <a:t>o</a:t>
            </a:r>
            <a:r>
              <a:rPr lang="en-US" i="1" dirty="0" smtClean="0"/>
              <a:t>C and a wet bulb temperature of 6</a:t>
            </a:r>
            <a:r>
              <a:rPr lang="en-US" sz="1400" i="1" baseline="60000" dirty="0" smtClean="0"/>
              <a:t>o</a:t>
            </a:r>
            <a:r>
              <a:rPr lang="en-US" i="1" dirty="0" smtClean="0"/>
              <a:t>C. The difference between these two readings is 4</a:t>
            </a:r>
            <a:r>
              <a:rPr lang="en-US" sz="1400" i="1" baseline="60000" dirty="0" smtClean="0"/>
              <a:t>o</a:t>
            </a:r>
            <a:r>
              <a:rPr lang="en-US" i="1" dirty="0" smtClean="0"/>
              <a:t>C. Follow these steps to find the </a:t>
            </a:r>
            <a:r>
              <a:rPr lang="en-US" i="1" dirty="0" err="1" smtClean="0"/>
              <a:t>dewpoint</a:t>
            </a:r>
            <a:r>
              <a:rPr lang="en-US" i="1" dirty="0" smtClean="0"/>
              <a:t> temperature</a:t>
            </a:r>
          </a:p>
          <a:p>
            <a:pPr marL="0" indent="0">
              <a:buNone/>
            </a:pPr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Locate the Dry-Bulb temperature reading at the left of the chart.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Locate the difference between the Wet-bulb and the dry-bulb temperature at the top of the chart.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Find the point where the horizontal line from the dry-bulb reading meets the vertical line from the difference between the wet and dry-bulb readings.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412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about Relative Humidity?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785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26" y="-46284"/>
            <a:ext cx="5226147" cy="69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8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908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/>
          </p:nvPr>
        </p:nvGraphicFramePr>
        <p:xfrm>
          <a:off x="2582863" y="1962150"/>
          <a:ext cx="6405562" cy="3498968"/>
        </p:xfrm>
        <a:graphic>
          <a:graphicData uri="http://schemas.openxmlformats.org/drawingml/2006/table">
            <a:tbl>
              <a:tblPr/>
              <a:tblGrid>
                <a:gridCol w="21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Fahrenheit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(°F)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Celsius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(°C)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Kelvin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(K)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Extra Bold" pitchFamily="18" charset="0"/>
                        </a:rPr>
                        <a:t>30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Extra Bold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Extra Bold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Extra Bold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Extra Bold" pitchFamily="18" charset="0"/>
                        </a:rPr>
                        <a:t>30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Extra Bold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Extra Bold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Extra Bold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Extra Bold" pitchFamily="18" charset="0"/>
                        </a:rPr>
                        <a:t>330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WordArt 25"/>
          <p:cNvSpPr>
            <a:spLocks noChangeArrowheads="1" noChangeShapeType="1" noTextEdit="1"/>
          </p:cNvSpPr>
          <p:nvPr/>
        </p:nvSpPr>
        <p:spPr bwMode="auto">
          <a:xfrm>
            <a:off x="4038600" y="152400"/>
            <a:ext cx="4648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Temperature Conversion</a:t>
            </a: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2971800" y="1295401"/>
            <a:ext cx="734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Fill in the chart below using your </a:t>
            </a:r>
            <a:r>
              <a:rPr lang="en-US" altLang="en-US" sz="1800" b="1">
                <a:latin typeface="Arial" panose="020B0604020202020204" pitchFamily="34" charset="0"/>
                <a:hlinkClick r:id="rId2" action="ppaction://hlinksldjump"/>
              </a:rPr>
              <a:t>Earth Science Reference Tables</a:t>
            </a:r>
            <a:r>
              <a:rPr lang="en-US" altLang="en-US" sz="18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5480051" y="3078164"/>
            <a:ext cx="760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Rockwell Extra Bold" panose="02060903040505020403" pitchFamily="18" charset="0"/>
              </a:rPr>
              <a:t>-1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7381875" y="3078164"/>
            <a:ext cx="123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Rockwell Extra Bold" panose="02060903040505020403" pitchFamily="18" charset="0"/>
              </a:rPr>
              <a:t>272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282950" y="3830639"/>
            <a:ext cx="882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Rockwell Extra Bold" panose="02060903040505020403" pitchFamily="18" charset="0"/>
              </a:rPr>
              <a:t>86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200400" y="4724401"/>
            <a:ext cx="123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Rockwell Extra Bold" panose="02060903040505020403" pitchFamily="18" charset="0"/>
              </a:rPr>
              <a:t>135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5480050" y="4724401"/>
            <a:ext cx="882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Rockwell Extra Bold" panose="02060903040505020403" pitchFamily="18" charset="0"/>
              </a:rPr>
              <a:t>57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7192963" y="3860801"/>
            <a:ext cx="123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Rockwell Extra Bold" panose="02060903040505020403" pitchFamily="18" charset="0"/>
              </a:rPr>
              <a:t>303</a:t>
            </a:r>
          </a:p>
        </p:txBody>
      </p:sp>
    </p:spTree>
    <p:extLst>
      <p:ext uri="{BB962C8B-B14F-4D97-AF65-F5344CB8AC3E}">
        <p14:creationId xmlns:p14="http://schemas.microsoft.com/office/powerpoint/2010/main" val="11857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1" grpId="0"/>
      <p:bldP spid="42014" grpId="0"/>
      <p:bldP spid="420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gibbs03.weebly.com/uploads/9/5/6/3/9563610/_6073221_or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9" y="1212435"/>
            <a:ext cx="11695364" cy="49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1" y="4895557"/>
            <a:ext cx="142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Solid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8112" y="3665941"/>
            <a:ext cx="142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Liquid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4548" y="1212435"/>
            <a:ext cx="142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Gas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6924" y="4310782"/>
            <a:ext cx="142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Melt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422" y="3660214"/>
            <a:ext cx="1291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Freeze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441569" y="2639423"/>
            <a:ext cx="186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Evaporate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13782" y="1797210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Condense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16924" y="-1145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/>
              <a:t>To change state energy must be either </a:t>
            </a:r>
            <a:r>
              <a:rPr lang="en-US" sz="2600" i="1" dirty="0"/>
              <a:t>Absorbed </a:t>
            </a:r>
            <a:r>
              <a:rPr lang="en-US" sz="2600" dirty="0"/>
              <a:t>or </a:t>
            </a:r>
            <a:r>
              <a:rPr lang="en-US" sz="2600" i="1" dirty="0"/>
              <a:t>released</a:t>
            </a:r>
          </a:p>
          <a:p>
            <a:pPr lvl="1"/>
            <a:r>
              <a:rPr lang="en-US" sz="2200" u="sng" dirty="0"/>
              <a:t>Latent Heat</a:t>
            </a:r>
            <a:r>
              <a:rPr lang="en-US" sz="2200" dirty="0"/>
              <a:t> – hidden or stored energy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2142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5" grpId="0"/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5977" y="918120"/>
            <a:ext cx="10363826" cy="486370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 smtClean="0"/>
              <a:t>1. </a:t>
            </a:r>
            <a:r>
              <a:rPr lang="en-US" altLang="en-US" sz="3200" dirty="0"/>
              <a:t>Melting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     a. Solid changed to a </a:t>
            </a:r>
            <a:r>
              <a:rPr lang="en-US" altLang="en-US" sz="3200" dirty="0" smtClean="0"/>
              <a:t>liquid (</a:t>
            </a:r>
            <a:r>
              <a:rPr lang="en-US" altLang="en-US" sz="3200" u="sng" dirty="0" smtClean="0"/>
              <a:t>Energy </a:t>
            </a:r>
            <a:r>
              <a:rPr lang="en-US" altLang="en-US" sz="3200" u="sng" dirty="0"/>
              <a:t>Absorbed</a:t>
            </a:r>
            <a:r>
              <a:rPr lang="en-US" altLang="en-US" sz="3200" dirty="0"/>
              <a:t>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     b. </a:t>
            </a:r>
            <a:r>
              <a:rPr lang="en-US" altLang="en-US" sz="3200" dirty="0" smtClean="0"/>
              <a:t>Latent heat of melting - 334 j/g</a:t>
            </a:r>
            <a:r>
              <a:rPr lang="en-US" altLang="en-US" sz="3200" dirty="0"/>
              <a:t>	</a:t>
            </a:r>
            <a:endParaRPr lang="en-US" altLang="en-US" sz="3200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 smtClean="0"/>
              <a:t>2. </a:t>
            </a:r>
            <a:r>
              <a:rPr lang="en-US" altLang="en-US" sz="3200" dirty="0"/>
              <a:t>Freezing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     a. Liquid changed to a solid (</a:t>
            </a:r>
            <a:r>
              <a:rPr lang="en-US" altLang="en-US" sz="3200" u="sng" dirty="0"/>
              <a:t>Energy Released</a:t>
            </a:r>
            <a:r>
              <a:rPr lang="en-US" altLang="en-US" sz="3200" dirty="0"/>
              <a:t>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     b. latent heat of </a:t>
            </a:r>
            <a:r>
              <a:rPr lang="en-US" altLang="en-US" sz="3200" dirty="0" smtClean="0"/>
              <a:t>fusion - </a:t>
            </a:r>
            <a:r>
              <a:rPr lang="en-US" altLang="en-US" sz="2800" dirty="0" smtClean="0"/>
              <a:t>334 j/g</a:t>
            </a:r>
            <a:endParaRPr lang="en-US" alt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48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1910" y="960322"/>
            <a:ext cx="10363826" cy="50606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	</a:t>
            </a:r>
            <a:r>
              <a:rPr lang="en-US" altLang="en-US" sz="3000" dirty="0" smtClean="0"/>
              <a:t>3. </a:t>
            </a:r>
            <a:r>
              <a:rPr lang="en-US" altLang="en-US" sz="3000" dirty="0"/>
              <a:t>Evaporation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000" dirty="0"/>
              <a:t>	     a. Liquid changed to a gas (</a:t>
            </a:r>
            <a:r>
              <a:rPr lang="en-US" altLang="en-US" sz="3000" u="sng" dirty="0"/>
              <a:t>Energy Absorbed</a:t>
            </a:r>
            <a:r>
              <a:rPr lang="en-US" altLang="en-US" sz="3000" dirty="0"/>
              <a:t>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000" dirty="0"/>
              <a:t>	     b. </a:t>
            </a:r>
            <a:r>
              <a:rPr lang="en-US" altLang="en-US" sz="3000" dirty="0" smtClean="0"/>
              <a:t>Latent heat of vaporization - 2260 j/g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sz="3000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000" dirty="0"/>
              <a:t>	</a:t>
            </a:r>
            <a:r>
              <a:rPr lang="en-US" altLang="en-US" sz="3000" dirty="0" smtClean="0"/>
              <a:t>4. </a:t>
            </a:r>
            <a:r>
              <a:rPr lang="en-US" altLang="en-US" sz="3000" dirty="0"/>
              <a:t>Condensation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000" dirty="0"/>
              <a:t>	     a. Water vapor (gas) changed to a liquid 	 		  	(</a:t>
            </a:r>
            <a:r>
              <a:rPr lang="en-US" altLang="en-US" sz="3000" u="sng" dirty="0"/>
              <a:t>Energy Released</a:t>
            </a:r>
            <a:r>
              <a:rPr lang="en-US" altLang="en-US" sz="3000" dirty="0"/>
              <a:t>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000" dirty="0"/>
              <a:t>	     b. latent heat of </a:t>
            </a:r>
            <a:r>
              <a:rPr lang="en-US" altLang="en-US" sz="3000" dirty="0" smtClean="0"/>
              <a:t>condensation - </a:t>
            </a:r>
            <a:r>
              <a:rPr lang="en-US" altLang="en-US" sz="2800" dirty="0" smtClean="0"/>
              <a:t>2260 </a:t>
            </a:r>
            <a:r>
              <a:rPr lang="en-US" altLang="en-US" sz="2800" dirty="0"/>
              <a:t>j/g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45503"/>
            <a:ext cx="10364451" cy="1596177"/>
          </a:xfrm>
        </p:spPr>
        <p:txBody>
          <a:bodyPr/>
          <a:lstStyle/>
          <a:p>
            <a:r>
              <a:rPr lang="en-US" dirty="0" smtClean="0"/>
              <a:t>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41680"/>
            <a:ext cx="10363826" cy="394952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amount of water vapor actually present in the air is </a:t>
            </a:r>
            <a:r>
              <a:rPr lang="en-US" sz="2800" u="sng" dirty="0" smtClean="0"/>
              <a:t>absolute humidity</a:t>
            </a:r>
          </a:p>
          <a:p>
            <a:pPr marL="0" indent="0">
              <a:buNone/>
            </a:pPr>
            <a:endParaRPr lang="en-US" sz="2800" u="sng" dirty="0" smtClean="0"/>
          </a:p>
          <a:p>
            <a:r>
              <a:rPr lang="en-US" sz="2800" u="sng" dirty="0" smtClean="0"/>
              <a:t>Capacity </a:t>
            </a:r>
            <a:r>
              <a:rPr lang="en-US" sz="2800" dirty="0" smtClean="0"/>
              <a:t>– the amount of water vapor an air mass can hold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comparison between the amount of moisture in the air to the air’s capacity is </a:t>
            </a:r>
            <a:r>
              <a:rPr lang="en-US" sz="2800" u="sng" dirty="0" smtClean="0"/>
              <a:t>relative humidity</a:t>
            </a:r>
            <a:endParaRPr lang="en-US" sz="2800" dirty="0" smtClean="0"/>
          </a:p>
          <a:p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92076" y="872197"/>
            <a:ext cx="7639383" cy="514408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 5. Sublimation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a. Solid changed directly to a gas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   (ex: </a:t>
            </a:r>
            <a:r>
              <a:rPr lang="en-US" altLang="en-US" sz="3200" dirty="0" smtClean="0"/>
              <a:t>dry ice)</a:t>
            </a:r>
            <a:endParaRPr lang="en-US" altLang="en-US" sz="3200" dirty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     6. Deposition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a. Water vapor changed to a solid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/>
              <a:t>	   (ex: </a:t>
            </a:r>
            <a:r>
              <a:rPr lang="en-US" altLang="en-US" sz="3200" dirty="0" smtClean="0"/>
              <a:t>freezer burn)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52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en-US" u="sng" dirty="0"/>
          </a:p>
          <a:p>
            <a:r>
              <a:rPr lang="en-US" altLang="en-US" sz="2800" dirty="0"/>
              <a:t>Heat energy gained during melting . . . . . . .  . 334 J/g</a:t>
            </a:r>
          </a:p>
          <a:p>
            <a:r>
              <a:rPr lang="en-US" altLang="en-US" sz="2800" dirty="0"/>
              <a:t>Heat energy released during freezing . . . . .  . 334 J/g</a:t>
            </a:r>
          </a:p>
          <a:p>
            <a:r>
              <a:rPr lang="en-US" altLang="en-US" sz="2800" dirty="0"/>
              <a:t>Heat energy gained during vaporization . . . . 2260 J/g</a:t>
            </a:r>
          </a:p>
          <a:p>
            <a:r>
              <a:rPr lang="en-US" altLang="en-US" sz="2800" dirty="0"/>
              <a:t>Heat energy released during condensation . . 2260 J/g</a:t>
            </a:r>
          </a:p>
          <a:p>
            <a:pPr>
              <a:buNone/>
            </a:pPr>
            <a:endParaRPr lang="en-US" altLang="en-US" sz="2800" dirty="0"/>
          </a:p>
          <a:p>
            <a:r>
              <a:rPr lang="en-US" altLang="en-US" sz="2800" dirty="0"/>
              <a:t>Density at 3.98°C . . . . . . . . . .  . . . . . . . . . 1.0 g/mL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917826" y="-6439"/>
            <a:ext cx="64115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Check the box which describes whether energy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is gained or lost for each process.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48131" name="Group 3"/>
          <p:cNvGraphicFramePr>
            <a:graphicFrameLocks noGrp="1"/>
          </p:cNvGraphicFramePr>
          <p:nvPr/>
        </p:nvGraphicFramePr>
        <p:xfrm>
          <a:off x="3657601" y="1066800"/>
          <a:ext cx="4545013" cy="2651300"/>
        </p:xfrm>
        <a:graphic>
          <a:graphicData uri="http://schemas.openxmlformats.org/drawingml/2006/table">
            <a:tbl>
              <a:tblPr/>
              <a:tblGrid>
                <a:gridCol w="233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Gained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Lost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Condensation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Evaporation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Melting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Solidification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8158" name="Group 30"/>
          <p:cNvGraphicFramePr>
            <a:graphicFrameLocks noGrp="1"/>
          </p:cNvGraphicFramePr>
          <p:nvPr/>
        </p:nvGraphicFramePr>
        <p:xfrm>
          <a:off x="3633788" y="3773489"/>
          <a:ext cx="4545012" cy="3040061"/>
        </p:xfrm>
        <a:graphic>
          <a:graphicData uri="http://schemas.openxmlformats.org/drawingml/2006/table">
            <a:tbl>
              <a:tblPr/>
              <a:tblGrid>
                <a:gridCol w="233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1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Joules Gained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Joules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Condensation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Evaporation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Melting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Solidification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8184" name="Picture 56" descr="20040929-check_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978026"/>
            <a:ext cx="2381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5" name="Picture 57" descr="20040929-check_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438401"/>
            <a:ext cx="2381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6" name="Picture 58" descr="20040929-check_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971801"/>
            <a:ext cx="2381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7" name="Picture 59" descr="20040929-check_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368676"/>
            <a:ext cx="2381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88" name="WordArt 60"/>
          <p:cNvSpPr>
            <a:spLocks noChangeArrowheads="1" noChangeShapeType="1" noTextEdit="1"/>
          </p:cNvSpPr>
          <p:nvPr/>
        </p:nvSpPr>
        <p:spPr bwMode="auto">
          <a:xfrm>
            <a:off x="6172200" y="6019801"/>
            <a:ext cx="609600" cy="24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334</a:t>
            </a:r>
          </a:p>
        </p:txBody>
      </p:sp>
      <p:sp>
        <p:nvSpPr>
          <p:cNvPr id="48189" name="WordArt 61"/>
          <p:cNvSpPr>
            <a:spLocks noChangeArrowheads="1" noChangeShapeType="1" noTextEdit="1"/>
          </p:cNvSpPr>
          <p:nvPr/>
        </p:nvSpPr>
        <p:spPr bwMode="auto">
          <a:xfrm>
            <a:off x="7358063" y="6477001"/>
            <a:ext cx="609600" cy="24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334</a:t>
            </a:r>
          </a:p>
        </p:txBody>
      </p:sp>
      <p:sp>
        <p:nvSpPr>
          <p:cNvPr id="48190" name="WordArt 62"/>
          <p:cNvSpPr>
            <a:spLocks noChangeArrowheads="1" noChangeShapeType="1" noTextEdit="1"/>
          </p:cNvSpPr>
          <p:nvPr/>
        </p:nvSpPr>
        <p:spPr bwMode="auto">
          <a:xfrm>
            <a:off x="7239000" y="5029201"/>
            <a:ext cx="609600" cy="24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2260</a:t>
            </a:r>
          </a:p>
        </p:txBody>
      </p:sp>
      <p:sp>
        <p:nvSpPr>
          <p:cNvPr id="48191" name="WordArt 63"/>
          <p:cNvSpPr>
            <a:spLocks noChangeArrowheads="1" noChangeShapeType="1" noTextEdit="1"/>
          </p:cNvSpPr>
          <p:nvPr/>
        </p:nvSpPr>
        <p:spPr bwMode="auto">
          <a:xfrm>
            <a:off x="6248400" y="5562601"/>
            <a:ext cx="609600" cy="24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2260</a:t>
            </a:r>
          </a:p>
        </p:txBody>
      </p:sp>
    </p:spTree>
    <p:extLst>
      <p:ext uri="{BB962C8B-B14F-4D97-AF65-F5344CB8AC3E}">
        <p14:creationId xmlns:p14="http://schemas.microsoft.com/office/powerpoint/2010/main" val="1353086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8" grpId="0" animBg="1"/>
      <p:bldP spid="48189" grpId="0" animBg="1"/>
      <p:bldP spid="48190" grpId="0" animBg="1"/>
      <p:bldP spid="481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BnnSYC9IIAAZl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7" y="118335"/>
            <a:ext cx="4965066" cy="66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-i.forbesimg.com/margiewarrell/files/2013/08/300px-Glass-of-wat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4" y="118335"/>
            <a:ext cx="4528968" cy="66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0173" y="5332649"/>
            <a:ext cx="10093304" cy="829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capacity of air is directly related to the temperature</a:t>
            </a:r>
            <a:endParaRPr lang="en-US" sz="2800" dirty="0"/>
          </a:p>
        </p:txBody>
      </p:sp>
      <p:pic>
        <p:nvPicPr>
          <p:cNvPr id="1026" name="Picture 2" descr="http://www.physicalgeography.net/fundamentals/images/relativehumid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91" y="351030"/>
            <a:ext cx="9040307" cy="47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42535"/>
            <a:ext cx="10363826" cy="55989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Relative humidity can be changed in two ways:</a:t>
            </a:r>
          </a:p>
          <a:p>
            <a:pPr lvl="1"/>
            <a:r>
              <a:rPr lang="en-US" sz="2600" dirty="0" smtClean="0"/>
              <a:t>Change the amount of water vapor</a:t>
            </a:r>
          </a:p>
          <a:p>
            <a:pPr lvl="1"/>
            <a:r>
              <a:rPr lang="en-US" sz="2600" dirty="0" smtClean="0"/>
              <a:t>Change the temperature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When air is filled to capacity it is </a:t>
            </a:r>
            <a:r>
              <a:rPr lang="en-US" sz="2800" u="sng" dirty="0" smtClean="0"/>
              <a:t>Saturated</a:t>
            </a:r>
          </a:p>
        </p:txBody>
      </p:sp>
      <p:pic>
        <p:nvPicPr>
          <p:cNvPr id="3074" name="Picture 2" descr="http://www.npl.co.uk/upload/img/spon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23" y="2893304"/>
            <a:ext cx="8187927" cy="21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15926"/>
            <a:ext cx="5444823" cy="497527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Dew point Temperature </a:t>
            </a:r>
            <a:r>
              <a:rPr lang="en-US" sz="2800" dirty="0" smtClean="0"/>
              <a:t>is the temp to which air needs to be cooled to reach saturation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As dew point temp and air temp come closer together relative humidity increases and precipitation probability increases</a:t>
            </a:r>
            <a:endParaRPr lang="en-US" sz="2800" dirty="0"/>
          </a:p>
        </p:txBody>
      </p:sp>
      <p:pic>
        <p:nvPicPr>
          <p:cNvPr id="4098" name="Picture 2" descr="http://epod.usra.edu/.a/6a0105371bb32c970b019affe93010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7" y="815925"/>
            <a:ext cx="5436757" cy="48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705" y="970671"/>
            <a:ext cx="10818681" cy="1856936"/>
          </a:xfrm>
        </p:spPr>
        <p:txBody>
          <a:bodyPr>
            <a:normAutofit/>
          </a:bodyPr>
          <a:lstStyle/>
          <a:p>
            <a:r>
              <a:rPr lang="en-US" sz="2800" u="sng" dirty="0" err="1" smtClean="0"/>
              <a:t>Psychrometer</a:t>
            </a:r>
            <a:r>
              <a:rPr lang="en-US" sz="2800" u="sng" dirty="0" smtClean="0"/>
              <a:t> </a:t>
            </a:r>
            <a:r>
              <a:rPr lang="en-US" sz="2800" dirty="0" smtClean="0"/>
              <a:t>is used to find dew point and relative humidity</a:t>
            </a:r>
            <a:endParaRPr lang="en-US" sz="2800" u="sng" dirty="0"/>
          </a:p>
        </p:txBody>
      </p:sp>
      <p:pic>
        <p:nvPicPr>
          <p:cNvPr id="5122" name="Picture 2" descr="http://www.buzzle.com/images/diagrams/sling-psychr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13" y="1899139"/>
            <a:ext cx="7848942" cy="47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62545" y="5416064"/>
            <a:ext cx="7161081" cy="73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Evaporation is a </a:t>
            </a:r>
            <a:r>
              <a:rPr lang="en-US" sz="3200" i="1" dirty="0" smtClean="0"/>
              <a:t>cooling </a:t>
            </a:r>
            <a:r>
              <a:rPr lang="en-US" sz="3200" dirty="0" smtClean="0"/>
              <a:t>process</a:t>
            </a:r>
            <a:endParaRPr lang="en-US" sz="3200" dirty="0"/>
          </a:p>
        </p:txBody>
      </p:sp>
      <p:pic>
        <p:nvPicPr>
          <p:cNvPr id="6146" name="Picture 2" descr="http://okfirst.mesonet.org/train/meteorology/evaporation_is_cool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89" y="277616"/>
            <a:ext cx="7651994" cy="49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62551" y="2549973"/>
            <a:ext cx="4713302" cy="217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Why are humid days so uncomfortable?</a:t>
            </a:r>
            <a:endParaRPr lang="en-US" sz="3200" dirty="0"/>
          </a:p>
        </p:txBody>
      </p:sp>
      <p:pic>
        <p:nvPicPr>
          <p:cNvPr id="7170" name="Picture 2" descr="https://usercontent1.hubstatic.com/5591596_f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2" y="541336"/>
            <a:ext cx="4697779" cy="53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365</TotalTime>
  <Words>443</Words>
  <Application>Microsoft Office PowerPoint</Application>
  <PresentationFormat>Widescreen</PresentationFormat>
  <Paragraphs>107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Rockwell Extra Bold</vt:lpstr>
      <vt:lpstr>Tahoma</vt:lpstr>
      <vt:lpstr>Times New Roman</vt:lpstr>
      <vt:lpstr>Tw Cen MT</vt:lpstr>
      <vt:lpstr>Droplet</vt:lpstr>
      <vt:lpstr>Moisture in the AIR</vt:lpstr>
      <vt:lpstr>Humidity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DewPoint Temperature with Chart (ESRT 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Water</vt:lpstr>
      <vt:lpstr>PowerPoint Presentation</vt:lpstr>
    </vt:vector>
  </TitlesOfParts>
  <Company>SCRIC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Moisture in the AIR</dc:title>
  <dc:creator>Whalen, Kevin L</dc:creator>
  <cp:lastModifiedBy>Kevin L Whalen</cp:lastModifiedBy>
  <cp:revision>19</cp:revision>
  <dcterms:created xsi:type="dcterms:W3CDTF">2016-03-29T12:56:22Z</dcterms:created>
  <dcterms:modified xsi:type="dcterms:W3CDTF">2018-02-05T14:20:53Z</dcterms:modified>
</cp:coreProperties>
</file>