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FF"/>
    <a:srgbClr val="9933FF"/>
    <a:srgbClr val="993300"/>
    <a:srgbClr val="D60093"/>
    <a:srgbClr val="008080"/>
    <a:srgbClr val="66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FC1F-2856-47B0-AC4A-84045703BF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B96F-AC9E-46C5-9885-735A1065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HOMEOSTASIS</a:t>
            </a:r>
            <a:r>
              <a:rPr lang="en-US" dirty="0" smtClean="0"/>
              <a:t>    “</a:t>
            </a:r>
            <a:r>
              <a:rPr lang="en-US" dirty="0" err="1"/>
              <a:t>h</a:t>
            </a:r>
            <a:r>
              <a:rPr lang="en-US" dirty="0" err="1" smtClean="0"/>
              <a:t>omeo</a:t>
            </a:r>
            <a:r>
              <a:rPr lang="en-US" dirty="0" smtClean="0"/>
              <a:t>” = ___________   “stasis” = ____________</a:t>
            </a:r>
          </a:p>
          <a:p>
            <a:endParaRPr lang="en-US" dirty="0"/>
          </a:p>
          <a:p>
            <a:r>
              <a:rPr lang="en-US" dirty="0" smtClean="0"/>
              <a:t>	The components of the human __________, from cell organelles through</a:t>
            </a:r>
          </a:p>
          <a:p>
            <a:r>
              <a:rPr lang="en-US" dirty="0"/>
              <a:t>	</a:t>
            </a:r>
            <a:r>
              <a:rPr lang="en-US" dirty="0" smtClean="0"/>
              <a:t>organ systems, _______________ to maintain a balanced ______________</a:t>
            </a:r>
          </a:p>
          <a:p>
            <a:r>
              <a:rPr lang="en-US" dirty="0"/>
              <a:t>	</a:t>
            </a:r>
            <a:r>
              <a:rPr lang="en-US" dirty="0" smtClean="0"/>
              <a:t>internal environment called HOMEOSTASIS.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For example, when you ______ yourself (a deviation from</a:t>
            </a:r>
          </a:p>
          <a:p>
            <a:r>
              <a:rPr lang="en-US" dirty="0"/>
              <a:t>	</a:t>
            </a:r>
            <a:r>
              <a:rPr lang="en-US" dirty="0" smtClean="0"/>
              <a:t>		normal), the _____________ in the blood become sticky</a:t>
            </a:r>
          </a:p>
          <a:p>
            <a:r>
              <a:rPr lang="en-US" dirty="0"/>
              <a:t>	</a:t>
            </a:r>
            <a:r>
              <a:rPr lang="en-US" dirty="0" smtClean="0"/>
              <a:t>		and a _______ forms (a corrective action).  You no longer</a:t>
            </a:r>
          </a:p>
          <a:p>
            <a:r>
              <a:rPr lang="en-US" dirty="0"/>
              <a:t>	</a:t>
            </a:r>
            <a:r>
              <a:rPr lang="en-US" dirty="0" smtClean="0"/>
              <a:t>		bleed and homeostasis is _______________.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b="1" dirty="0" smtClean="0"/>
              <a:t>DYNAMIC EQUILIBRIUM</a:t>
            </a:r>
          </a:p>
          <a:p>
            <a:endParaRPr lang="en-US" dirty="0"/>
          </a:p>
          <a:p>
            <a:r>
              <a:rPr lang="en-US" dirty="0" smtClean="0"/>
              <a:t>Human body systems must _________ and </a:t>
            </a:r>
          </a:p>
          <a:p>
            <a:r>
              <a:rPr lang="en-US" dirty="0" smtClean="0"/>
              <a:t>respond to changes.  Conditions are </a:t>
            </a:r>
          </a:p>
          <a:p>
            <a:r>
              <a:rPr lang="en-US" dirty="0" smtClean="0"/>
              <a:t>______________ (changing) and yet </a:t>
            </a:r>
          </a:p>
          <a:p>
            <a:r>
              <a:rPr lang="en-US" dirty="0" smtClean="0"/>
              <a:t>homeostasis must be restored to keep the</a:t>
            </a:r>
          </a:p>
          <a:p>
            <a:r>
              <a:rPr lang="en-US" dirty="0" smtClean="0"/>
              <a:t>body at __________________ (balance).</a:t>
            </a:r>
            <a:endParaRPr lang="en-US" dirty="0"/>
          </a:p>
        </p:txBody>
      </p:sp>
      <p:pic>
        <p:nvPicPr>
          <p:cNvPr id="1026" name="Picture 2" descr="http://www.med-health.net/images/10436734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0" y="2133600"/>
            <a:ext cx="2681690" cy="1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solution.com/edusolution2/livinenviron/jan2003/ques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724400"/>
            <a:ext cx="4404658" cy="15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8906" y="4064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ame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57200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tate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066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body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682" y="1371600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interact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6954" y="13107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healthy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3690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cut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455" y="2687878"/>
            <a:ext cx="129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platelets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2972353"/>
            <a:ext cx="66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clot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1517" y="3276600"/>
            <a:ext cx="12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restored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9437" y="473800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detect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29864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dynamic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87289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equilibrium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  <a:r>
              <a:rPr lang="en-US" sz="2400" dirty="0" smtClean="0">
                <a:latin typeface="Arial Black" pitchFamily="34" charset="0"/>
              </a:rPr>
              <a:t>ENDOCRINE SYSTEM</a:t>
            </a:r>
          </a:p>
          <a:p>
            <a:endParaRPr lang="en-US" sz="1200" dirty="0"/>
          </a:p>
          <a:p>
            <a:r>
              <a:rPr lang="en-US" dirty="0" smtClean="0"/>
              <a:t>A system of _________ that make and release  ________________ (chemical messengers)</a:t>
            </a:r>
          </a:p>
          <a:p>
            <a:r>
              <a:rPr lang="en-US" dirty="0"/>
              <a:t> </a:t>
            </a:r>
            <a:r>
              <a:rPr lang="en-US" dirty="0" smtClean="0"/>
              <a:t>    into the blood.  The hormones then travel in the blood to ____________ cells.  Each</a:t>
            </a:r>
          </a:p>
          <a:p>
            <a:r>
              <a:rPr lang="en-US" dirty="0"/>
              <a:t> </a:t>
            </a:r>
            <a:r>
              <a:rPr lang="en-US" dirty="0" smtClean="0"/>
              <a:t>    hormone has a specific _________ that binds with the protein ________________ of</a:t>
            </a:r>
          </a:p>
          <a:p>
            <a:r>
              <a:rPr lang="en-US" dirty="0" smtClean="0"/>
              <a:t>     specific cells, telling the cell what to do.</a:t>
            </a:r>
          </a:p>
          <a:p>
            <a:endParaRPr lang="en-US" dirty="0"/>
          </a:p>
          <a:p>
            <a:r>
              <a:rPr lang="en-US" dirty="0" smtClean="0"/>
              <a:t>			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				 Ex. Pituitary Gland </a:t>
            </a:r>
            <a:r>
              <a:rPr lang="en-US" dirty="0" smtClean="0"/>
              <a:t>– Makes ___________ hormone 					that tells the bones &amp; muscles to ______</a:t>
            </a:r>
          </a:p>
          <a:p>
            <a:endParaRPr lang="en-US" dirty="0"/>
          </a:p>
          <a:p>
            <a:r>
              <a:rPr lang="en-US" dirty="0" smtClean="0"/>
              <a:t> 				 </a:t>
            </a:r>
            <a:r>
              <a:rPr lang="en-US" b="1" dirty="0" smtClean="0"/>
              <a:t>Ex.</a:t>
            </a:r>
            <a:r>
              <a:rPr lang="en-US" dirty="0" smtClean="0"/>
              <a:t> </a:t>
            </a:r>
            <a:r>
              <a:rPr lang="en-US" b="1" dirty="0" smtClean="0"/>
              <a:t>Adrenal Gland </a:t>
            </a:r>
            <a:r>
              <a:rPr lang="en-US" dirty="0" smtClean="0"/>
              <a:t>– Makes ______________ for the 					“Fight or ___________” response</a:t>
            </a:r>
          </a:p>
          <a:p>
            <a:endParaRPr lang="en-US" sz="1200" b="1" dirty="0"/>
          </a:p>
          <a:p>
            <a:r>
              <a:rPr lang="en-US" b="1" dirty="0" smtClean="0"/>
              <a:t>                                          Ex. Pancreas</a:t>
            </a:r>
            <a:r>
              <a:rPr lang="en-US" dirty="0" smtClean="0"/>
              <a:t>  - Makes ____________ to tell the cells to let in glucose</a:t>
            </a:r>
          </a:p>
        </p:txBody>
      </p:sp>
      <p:pic>
        <p:nvPicPr>
          <p:cNvPr id="2052" name="Picture 4" descr="https://www.nlm.nih.gov/medlineplus/images/endocrine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05000"/>
            <a:ext cx="3534264" cy="30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mgbiology.files.wordpress.com/2015/02/hormo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18" y="1371600"/>
            <a:ext cx="2518090" cy="20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png;base64,iVBORw0KGgoAAAANSUhEUgAAAXcAAACHCAMAAADa++lhAAAAilBMVEX///8AAAD5+fnx8fH09PSlpaXc3NzZ2dn8/Pz4+Pjr6+vf39/j4+PT09PCwsKhoaGGhoarq6vLy8tpaWlhYWE+Pj6SkpJ/f39DQ0OysrLPz8+4uLg0NDSampp1dXVkZGQnJydQUFAtLS1vb28dHR0VFRVBQUGLi4s3NzdMTExXV1cLCwsaGhqCgoKX+ORjAAAW8UlEQVR4nO1diXajvA622DFg9n0JW0og6fu/3rVJ2qadNMUk7XTun+/MOZ2mEBtZ1mZJIPTAAw888MADDzzwwAMPPPDAAw98gAjg/O05/BchAUCg/O1Z/PfA6A5g/u1p/OdwpPs+0P72RP4i9NLAMfIqF9lxTKTYpj9F8XmQVEfLlSGuUnqRF4n3HPNId4Dmnl/6j0EMMxPMrVyn4+D2OdS4BmOMq9GDaPDAzlWEtBHIPcd8oTtM2T2/9p+CmIzTwavREARj46vjuGmKvFBM8KZD4B0CX6DX7KbnK18hSJy74ZXuAPlNk0eahCQN6aKGRFGiP+kHEtJEHUkC0um8RHYJ/cvvg5iULlhb5DtTWQ04eAa39naeB94QQQaEaT8ZWrjyFTaAxTXmGd0hvWn2eYtaYrbQqZBA/gyEwBPy6aaFUWhKaGsJqTBCdNMg3wKxscwDincNnnJvzDbq1ixwugsJiVCR7cKwRMjPjf6K2SdT8iU6x5jndJ9umj0pcOHFHarlnvjREAbRNGUH1Dk7sDdy4lGuUVvPj28a5Htg6DqlqSIhU9QUyUSmpmjIxEjEyJQMVcVIMzRkXBEljO6UzZbjnO636VZC2dxrItSWsAHdqepd2VChGU1JCY283dDdpNaborxpkN8K+UjB5S7oC92D+FYziYQoJHkvt+SAwYvTqXITzJi/Nrsne0eIRumeP/c3DvM7caI72EtvwPTiIjFVHtl0GVaEIgullSo6kpumau5lJbKqHEWiGWVd5+sIP3exeuMwuldtbB4/j9vUWIMXuoOz0Pd3oVy8Rr8B6jg/3rD8Dm5TA+lJx3fDGd0BFhL+B5jhjjD709MtN4u4TQ2ESm4L44zu+//HaFf1+niL5RW3qUGx5/Vlzuh+X792Dezq3t9o1K9Pt9h04DY1KHa8rswb3YvDX6c73N1mJG9cFS69h9vUoDCv+abXBnFdzhu/AcoO3/srvTe6j0vv4TY1EKM7p9pzAOog1X+FsoyvBZLWAe9e6b6YfflNDYqYU0RuWvJb1KkAwv2/1Hkh4XaxCb/K1Mibb5j8z6BJvmHqwsRtNKwzNeCfDYs3t4U3P4EYb5lS5bAZ1pkaHa9m/S0gqya+4LgRp67H85XrTA1r+yt05HKI6tGj4XXOZ+Sb8u6Pu9LUyH6LnlwI+yRFK366awNAe/fUhl9kanwn5m29znAv6Z3NP7a97wAx7br05see6V6vILw27Jl9yCW7fzeURVTID4xihxtPt1/UGHckVQyON/4e+82qdkUj38CIQbcgDJq/WFs3Ev7FfOA8RxXi032/5tzb3s/zSVYHO4weFmze/atTt3acI17NZZ+Hc1+4/dakhvvBfZlQMnP8ivyTHLZf8/tZpI+ZIxqxV2bunbmHy0W17r/exPaJ5949osYLnLzOSKa/PQf8M0oh+Pqi4Y1cAyU7Xe0VEU12knnuli81JbXN2z1srtMKYSfefkJ8jrPIZ4M0KoT5zxLSJbI2ehuHSVitgZ5fo+xhXTjEOrunpcNCzR3ake6c4Xm2/ws0k4f7QD6H5OuL1Ldx5gHUegXDt+/ovlmccqk0SfFycNpj5mJyWzXSkk3NgTO67+ivOOQ/xPEW5bcX58uL2Ekmf2YXo/uLPvJ4DHFJNLy0jAMWXqciBvbczu696a72r3SfJUwEPu9XiAU8f60kjRPhC+P4e77iQRjdO8ogzlojXBcNlmCTtNx3MrpL9ww8v56gH3nAW0GOAbavesr6VOYqEzUl99NLLMNYSfchMG8yRph6HDlMoRMY3YV7Fk+YLwLgeLClrCAHHmFbHg1QUoefq0vVdd+UB1lJ9xsx0+5F1nHg3nKGEr5ioiY5aTkZNheu0UTTUGYYpvjnqpv0C0Ins+wGoF4YnItXWE6vdH8JBvOhGtTjVgl67i3zRndTvVdIUyXEe5nI5oK6s2w/2b6Io23i2x+10plyThbadrjlSnw44kT3eBhhBeeb9BnqyqZPynF6+gLpyI9iPOy/o2aI/GEUK9EW/sA2Oudqg3qBpu1QlIsPuqjffkEgiUpGjvCsC6QpwCOzPhqHNWnuRtnNeUndxeQYrHovY6t/bgcBRs+bRXLnyCvGvg5cwPhOjJjxPNN9sRlcT1U9d9gUc6Sljt/osuEulBSZ+/ohw0rDcpW85Wtti2nw3vmI2jG0VmxNdW0QT8PZ847N/0OURlPLTXh4HfsQbkr1HR30OdGgbzfmrfnG73Fc4Jzat8EZy+pHXp/cd4Op7nTk+RNVJo6EWCUmpqDKdJzmfSxXz18jV2coIuNtikwNufbtZzuGV72PimI3uTB2chbEYQ5v69r3DRXQh5b7jUwiOjrjt1c/Um1mxlb+UKSaMm+DZl4OhU5p6UAqHeJQM4aLhPIsliucnnzXDWlmiqJC7HiaPYtDdaS8yc75nXs9eHP2lLisj3qrKnMVS1jNy+qozurySHmDTS7/hgpc62V77yymIk8cT9in/if8pbAIX02vNPZQLCaHmM9bpY+zY0XCifDqMVzoeOdyVVPSORe9d7VThOV+CZnnT/l03FjvZJeoRrMsf2IX2fBtVaB6HlGtONsp7AmZzp+HG688KmFUsVmgcSUnSO1R1GhsJGguhQiVYc5mURgRnFfCVLdXMlinfS3OxyH+JTfKm5khVmc+uXnAr2HSqdQiKukTB1ej8RKVyP3mhhMcVvs0IJGprML9ZCiV2S9UMG3eBD2yt2tHfMOR400mSUfvsv8veMfaDyh/KFrfUTqws/foC0bW5uAuf6zjFbiGQmGSp7pioOQtfMzObe5gQVOO31gh27KfP+VxJ34js1vvTdLn4zJ/fV+57LJPIdaMlw/Xz94w3fD9OymEOTJvP4VHdSmVYddNMbYyyZoMqWUYPxCvhIWlVcPywMBFKJTs/Vf6UviD8N09OquwiPL41eQVKmt2xhcXrcXHXEOWBr4wuZxujXa9+GPnnl9w3Awm0N7pvv72CBmzDqevLTGdysHwmwj/MamFcvFuoZGi7biKDj+ghGVHEDrVruH58pIV0Z0PoPRsluwapntvq/D/DFnx3pjw9hxpVd4W9mtzsJhRsSyvgnHddM4KFv955HvQJe+XsbHR36bEPkXwIdDTcNmG0erGA0K7/IHM3YcMBHLb3rcouyz1wwjlw2/QrR+Ly6zj4e9SsLjJullRlrtySvIB6bqsyM8Q8GROVHD3Uw+KD/63VvHVBDLHtlrjshp8CxbcsyNizrPkSAxvTi/8E9703l0za+i5rDSzh3qNWTfwZZdmh/PkdSuKPN2NIguREhtlZKtRRHBZRqbu5ohE0VXxr018eVPuB+1yD0gfZuhy5y5Vq5K/xJYznaI61wbR6ALpI1mJ2ri2W9fNoYTUhgjvqqR0AhmuxTiYKOWho7Zali6Hz5N4OIN6ftzJH/NW77h4KDuPSZS7uM4K32E2sCfXFcla7+AhEDDgvKmSqr1mmj/zWijlYodmLbQWCk79hQto+XdhxSszNerovBox5abycZ1miDqyaTlmOIOgRDpIEoiU7vF0zSITE7jWzOsClP6Ut/ttUPf8B/0V7Lmtab3nPpuW59zZI4ZYAq/fPZEc+sCFMXBrxCKcIuq2kMeRdU3OWPwb1L9B0MhRic0oijSpTFEeRTlVP6IXlREySgNFkc2mSjitGQZ7xZmEwm+bZWeaB2OkioaqishUJVFVFZFtBU3VkK4Y81+v7MDzBVyIFbe8AqK4cWvZxmG8i5LYzavAecr9Vlb20daE0mepCukKGpIV6fwrMrGpCLzPZvf5Oxabq3TYEdA1cXroiAGUScYpxpXjtnoeoKhBjQxVwgItLk97gxOUFQaNs6LUKLho4QoYYw2xf3ihYiqg5z2ppWKRP8nsBJB7QkKCKd2VPCkzrSr8DKUTshOUuCDDsXHnVQvsIqQVm7CCmtvTd84U6xusdtsbVd/hqW6XbTuAhtcO0Jo1qVKn4YyySSFJ2KFintTJc8WUvjsiMzyEIpgV20nymu9fQffNCplxeS96NZbyVmzi1it3i1J211RXVOvprgqiQVWQinTVoJJGNed9KZosV4opolk1/RTdA36eY3rkEt1hjEofDWMybpdZpmvOhKP1dF+En6M7f6hJ/YTfqamzz4uyNqdl01hhsjGbjfuePyFhLCIdM530QZrLK6rQ8V+lu8WiPGVQYh+n8aI99PfoPhy2CW7q1Ovr8T2Z3RV2RrbCnglWHOJ4K2ytS1hzjlHehe7dgNHTYLZOoz69n0O+gobuijDpGr2a3o3u/LkZ8V3oXtWJQv2jtjs8Fe8f31txXjpwh9JYSkDBHTyOTnakVmpGiszSQm5kY1wSlJei4KaIUD8cu9GQIYG635/aNtRV5rYjg/vwO5XH3cYNo8D4kIeOD9BwGvBSAwdunfC8oqjOPxUMSIDyxgQHSOLEhUVXsAVl8pOyAmuTPcWyRS9xm0+PSWpoeUvEhBZq3uleQETlAo6DzHP06oOIGGHL6dAY2+XdFl8hr5BNu1NSgQ7+6JcjcvxmM/nWrpUpwUHwwiBsJmucBonSvao/daICftsBf8tR3zkcbuNEXnMC5/E7L8oWgplPdcidjR2iZ38q91bWDOAxupMkSHdgjaWlUbp71afyMuJf8/zbO3lYsKT++hzJmhipsOfuzOG+2H8SaPko7uq9tcuex2wkvQQGVTKkyi3Idm2Ysnqk7ad0z/jXvFrbuUZJUaoiUuo4iqgCirBAfxilopUKSs0oGignSfT/SBw5tSTl3JE/TMgUFedqbV4mpqnMyxZVExmSqOqmblJvW1CU+f0Z+vGFGdQv/zT2ZRbA2eMW71aYATPcCYVu2sZJDm6RxlDmMJqHiO7QETcEZFZE4s2HWVRsXKql/BSbdaFpl/fozLy5d80rOt7Adbqiw9PpzkO1lxsZgb2vau85CbpqomsRVEk9BATmd5X58Y4yrrTnCsETSo41b03iTkMY7pfIQTj6Xc8IV1ebpKHXyhOje1sCqsoWvCad0FTRDeCTmqVfafVmzn6LFiVsnsAy6NZpHJ/vRlyssDw/gV7wyVIqSpcXE72H26DCpffHeY23pMunihTSrm+VrRBPOST0e9OQzG+eoPb4cs6i5g+vvX+CtYcth/tZrYnefgYq5Mbls5bGVZkqM6giMthhpK4byMRYxKJkzPFfhf5JolqIndcgPJvuLF90ofbO1td7scS05YlmrM7ofiksLANsuVKSubLLbgCVNO2ih7TaG+xaVtG31I7Wm1vyvf9Evjgd+JhQePc0vYtg9QBPC2SA8gTgry8qtZcu7xyWerpneZdQLe6dKtIlr36oXbtJfaHxS2vDpHIvuaHiRWNNfBaJWfdjwcfNkLZU1y2Rchpd8u2PveZSTI5lwdfACotvS6xgPtqSogt3cYHCcjARuURRV8s35T1gsNJO94oM0Rkxmhsrf9QdtVm/lB9y/x1vpc+pnzJ8xcgS9Rq437Z0EzArLA0+zb9TWR+Hr0n2FSxK+PCLJL9oQS3tGjDCb67vV3Hz02SnS80KqfeXXzSoxqy5g3MHscf6vdXyFaoqm28iO/Ul6T4Kr6kNj5qb/c93tk3nRhXxH2KezC/BuJPEtVi3i+pT4yll3Sm+KwTLHJXt8Jkw1efuCH/j9WDicGy25KeWOW9I0bTSY/OM7XAvT0KaezNUl/aVmDOq99/XO9xgwnQbXVLt5tx8Z/qumuEvoB4bLsG+TaYgmJL22Ne6vvk9p2fQZNaCoPfJe7GlGeXclca/b4uj9xAd9kCtk70XZFrmsDntnR9xUy8Cu/5bB6gZB//e/aTxrC4o6V2isCfVzSyP5sYwkHy3VsuO+3dXpZ7BFl4yvLQ6vreMq9X5/aEJlvvcbQKKTffsWnftX3mC4Zz6WG77tm3r00pvp/zevaUuwKtOTWO3NRv71Meur/6PXklxBWYevPbmP2IXWT/knhvy9H5omOS/JNj/CszcHlg/RGeIXO9bTMfPoablaewy/U6N8sADDzzwwAMPfD8EgdrnAvvJDAqBme+Cph1/O34uzJ9qp4vnl2tqwj/7/tzfgmlXxN6Tovu7JNedNkJV0W66XVtSt7IrXNwWPdkhNMxtL5vi4JHQF6Jix5lSrhGPYNNCAiEq69mLNIsQw/MI81ctC2HWHN2in7LfJUII0j0dZeSnzcsfg1ANQge2nrjy1m003xgjQ9RC1mZx6tSR7D3TYO/ZYDFC3OamCWoXVYPHmWKrB/uE+CCZ4O/cvJgms5j8cgMj9c2jMIxc8Cs3QGLCvEYP/EAZp0TcBs3q8t0XOFVnqzEWoi5WUd4RVHZ+FFVdyholV6rUdRurQshlgUgp7jaqGcso7T7mTd8dcYl6udWSdptOrtWZ03Zrovl9CJAiyYA6nunOykRwv/VzQHLg1z03PVoLFwXB4Ab+RFBq1jJBIkukN8EyBrklOJ1e6H7IDTdEYbqVnadbIwfe5FsR5FJolzXpCajjs+dZNQtFD6FNP8iJ9cpYtUvMvR2mVZyvfPvoYsQlgRaMxHpKo8kDrykxRk+M7kGX7fJtZipgKlWsSJTfTSRC1g2VK+94x6mzPOx8DBXQr4lBaasIYVZYYIKJVPcwZHmApBO/x3nJisr76g7xcMpYdZRoSdIOGxmnUtMm+JWxFAWS6IyxwphQxtp0RcKX2cePQXZcMygDyx2lINlkfrF7RhM75DCnVja3YUGKcIragiDM+l7KxajHrnnp/QVXcbCmICjI3gTiTAMovVOqmBXSCH4Q+PLelt2+dJOuxIjUCGX90CtgPN8sZyjdDWhATNLaq5yMMtagSke67yLdIVvCBKlQvQhSA6QorqLq9oF/B1xs65pruVRpIlnORdcuLX1+H6lky5Jil7Jql3luyxiZrBe5V3rIFg33ZsupKquY1GWYDTuzT2ovgTZGLUsf8/ZQqdD2ObRJDAfKWFt1zigwfFuBHwiN/l9DF3QN6bqkaSLSRV3TRVE6vRRLFzUkiqImiRL9lJUEMCOZ/lkX0IUX+XwLiCgQjfVptNIU67mH1FRk78USc2SaXpqyQwG8Nl3zgc8g9B4GcxeAVzUxZADiBErUJhUBVy6DxmEkr1ZncWmdKgZiNjmoTMYSBxWydyauAlN5wnk+JLsIdw3ToWrDsoaEcmIjPSfJ/Vba0DVFY9m6WFXpf036U0fYRLpKed5kVSPsLz990ieE1XNBQCupPRtBVox2crD2dC3cNqxs358lcTOuTRYVWmJsFSCTXTkESE0NKFA3cdnkENvlZlDxpsqZSWHPRb4YSlbfnUQ5f/uUz2aQZLjAQxiaTjGORhHqMRgkLFILMleuCtaOx62bu6ZlLplWGA8ttaHsrqtGxxxlkPcWqCLYUQWyX7FXw3u74GklPwhPfb1LmYnmt8WkhJUfHDIwNLD9OpH9fjRd6Clva08pK9h1d5CWGmrqmrvk99MZFCW1aEAa4uqZrnxbk2Jr1bl6cGEcbH9QqXi3J/VSy5vvxFHOjFNPOjkDNVRBAbUsQofEeG8HSUUNAGdjr01KFwqi1haYsVPZ0WSOORCwnlyvdQeXLmtpSHkm13TvQ0KHEIFsWBZNUlr1vZIVhXCcdszr87uxfTaTsh62Fig62M60l/2xoq6EXFcr68lWQyNYJwImHrJMgWAPeRqRBEJ0rCLLsEhO9aonIrJyWsKemIAHALyh5rRXYGrHKx5QZ7ESnsoJ4DmC3qHeRGVMMVMkSRgKaAeH9S9g/ziDOsN7BeyxrNx8byasBlb1O6fJHQvsTUzoAtuN8kOp7/8daJEhDpIaR8j1pNgqtVJ/xlTqiEqKXOLGbEN7cVU+zPYHHnjggQceeOCBBx544IHvwP8ALqZ7CR4D9f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ata:image/png;base64,iVBORw0KGgoAAAANSUhEUgAAAXcAAACHCAMAAADa++lhAAAAilBMVEX///8AAAD5+fnx8fH09PSlpaXc3NzZ2dn8/Pz4+Pjr6+vf39/j4+PT09PCwsKhoaGGhoarq6vLy8tpaWlhYWE+Pj6SkpJ/f39DQ0OysrLPz8+4uLg0NDSampp1dXVkZGQnJydQUFAtLS1vb28dHR0VFRVBQUGLi4s3NzdMTExXV1cLCwsaGhqCgoKX+ORjAAAW8UlEQVR4nO1diXajvA622DFg9n0JW0og6fu/3rVJ2qadNMUk7XTun+/MOZ2mEBtZ1mZJIPTAAw888MADDzzwwAMPPPDAAw98gAjg/O05/BchAUCg/O1Z/PfA6A5g/u1p/OdwpPs+0P72RP4i9NLAMfIqF9lxTKTYpj9F8XmQVEfLlSGuUnqRF4n3HPNId4Dmnl/6j0EMMxPMrVyn4+D2OdS4BmOMq9GDaPDAzlWEtBHIPcd8oTtM2T2/9p+CmIzTwavREARj46vjuGmKvFBM8KZD4B0CX6DX7KbnK18hSJy74ZXuAPlNk0eahCQN6aKGRFGiP+kHEtJEHUkC0um8RHYJ/cvvg5iULlhb5DtTWQ04eAa39naeB94QQQaEaT8ZWrjyFTaAxTXmGd0hvWn2eYtaYrbQqZBA/gyEwBPy6aaFUWhKaGsJqTBCdNMg3wKxscwDincNnnJvzDbq1ixwugsJiVCR7cKwRMjPjf6K2SdT8iU6x5jndJ9umj0pcOHFHarlnvjREAbRNGUH1Dk7sDdy4lGuUVvPj28a5Htg6DqlqSIhU9QUyUSmpmjIxEjEyJQMVcVIMzRkXBEljO6UzZbjnO636VZC2dxrItSWsAHdqepd2VChGU1JCY283dDdpNaborxpkN8K+UjB5S7oC92D+FYziYQoJHkvt+SAwYvTqXITzJi/Nrsne0eIRumeP/c3DvM7caI72EtvwPTiIjFVHtl0GVaEIgullSo6kpumau5lJbKqHEWiGWVd5+sIP3exeuMwuldtbB4/j9vUWIMXuoOz0Pd3oVy8Rr8B6jg/3rD8Dm5TA+lJx3fDGd0BFhL+B5jhjjD709MtN4u4TQ2ESm4L44zu+//HaFf1+niL5RW3qUGx5/Vlzuh+X792Dezq3t9o1K9Pt9h04DY1KHa8rswb3YvDX6c73N1mJG9cFS69h9vUoDCv+abXBnFdzhu/AcoO3/srvTe6j0vv4TY1EKM7p9pzAOog1X+FsoyvBZLWAe9e6b6YfflNDYqYU0RuWvJb1KkAwv2/1Hkh4XaxCb/K1Mibb5j8z6BJvmHqwsRtNKwzNeCfDYs3t4U3P4EYb5lS5bAZ1pkaHa9m/S0gqya+4LgRp67H85XrTA1r+yt05HKI6tGj4XXOZ+Sb8u6Pu9LUyH6LnlwI+yRFK366awNAe/fUhl9kanwn5m29znAv6Z3NP7a97wAx7br05see6V6vILw27Jl9yCW7fzeURVTID4xihxtPt1/UGHckVQyON/4e+82qdkUj38CIQbcgDJq/WFs3Ev7FfOA8RxXi032/5tzb3s/zSVYHO4weFmze/atTt3acI17NZZ+Hc1+4/dakhvvBfZlQMnP8ivyTHLZf8/tZpI+ZIxqxV2bunbmHy0W17r/exPaJ5949osYLnLzOSKa/PQf8M0oh+Pqi4Y1cAyU7Xe0VEU12knnuli81JbXN2z1srtMKYSfefkJ8jrPIZ4M0KoT5zxLSJbI2ehuHSVitgZ5fo+xhXTjEOrunpcNCzR3ake6c4Xm2/ws0k4f7QD6H5OuL1Ldx5gHUegXDt+/ovlmccqk0SfFycNpj5mJyWzXSkk3NgTO67+ivOOQ/xPEW5bcX58uL2Ekmf2YXo/uLPvJ4DHFJNLy0jAMWXqciBvbczu696a72r3SfJUwEPu9XiAU8f60kjRPhC+P4e77iQRjdO8ogzlojXBcNlmCTtNx3MrpL9ww8v56gH3nAW0GOAbavesr6VOYqEzUl99NLLMNYSfchMG8yRph6HDlMoRMY3YV7Fk+YLwLgeLClrCAHHmFbHg1QUoefq0vVdd+UB1lJ9xsx0+5F1nHg3nKGEr5ioiY5aTkZNheu0UTTUGYYpvjnqpv0C0Ins+wGoF4YnItXWE6vdH8JBvOhGtTjVgl67i3zRndTvVdIUyXEe5nI5oK6s2w/2b6Io23i2x+10plyThbadrjlSnw44kT3eBhhBeeb9BnqyqZPynF6+gLpyI9iPOy/o2aI/GEUK9EW/sA2Oudqg3qBpu1QlIsPuqjffkEgiUpGjvCsC6QpwCOzPhqHNWnuRtnNeUndxeQYrHovY6t/bgcBRs+bRXLnyCvGvg5cwPhOjJjxPNN9sRlcT1U9d9gUc6Sljt/osuEulBSZ+/ohw0rDcpW85Wtti2nw3vmI2jG0VmxNdW0QT8PZ847N/0OURlPLTXh4HfsQbkr1HR30OdGgbzfmrfnG73Fc4Jzat8EZy+pHXp/cd4Op7nTk+RNVJo6EWCUmpqDKdJzmfSxXz18jV2coIuNtikwNufbtZzuGV72PimI3uTB2chbEYQ5v69r3DRXQh5b7jUwiOjrjt1c/Um1mxlb+UKSaMm+DZl4OhU5p6UAqHeJQM4aLhPIsliucnnzXDWlmiqJC7HiaPYtDdaS8yc75nXs9eHP2lLisj3qrKnMVS1jNy+qozurySHmDTS7/hgpc62V77yymIk8cT9in/if8pbAIX02vNPZQLCaHmM9bpY+zY0XCifDqMVzoeOdyVVPSORe9d7VThOV+CZnnT/l03FjvZJeoRrMsf2IX2fBtVaB6HlGtONsp7AmZzp+HG688KmFUsVmgcSUnSO1R1GhsJGguhQiVYc5mURgRnFfCVLdXMlinfS3OxyH+JTfKm5khVmc+uXnAr2HSqdQiKukTB1ej8RKVyP3mhhMcVvs0IJGprML9ZCiV2S9UMG3eBD2yt2tHfMOR400mSUfvsv8veMfaDyh/KFrfUTqws/foC0bW5uAuf6zjFbiGQmGSp7pioOQtfMzObe5gQVOO31gh27KfP+VxJ34js1vvTdLn4zJ/fV+57LJPIdaMlw/Xz94w3fD9OymEOTJvP4VHdSmVYddNMbYyyZoMqWUYPxCvhIWlVcPywMBFKJTs/Vf6UviD8N09OquwiPL41eQVKmt2xhcXrcXHXEOWBr4wuZxujXa9+GPnnl9w3Awm0N7pvv72CBmzDqevLTGdysHwmwj/MamFcvFuoZGi7biKDj+ghGVHEDrVruH58pIV0Z0PoPRsluwapntvq/D/DFnx3pjw9hxpVd4W9mtzsJhRsSyvgnHddM4KFv955HvQJe+XsbHR36bEPkXwIdDTcNmG0erGA0K7/IHM3YcMBHLb3rcouyz1wwjlw2/QrR+Ly6zj4e9SsLjJullRlrtySvIB6bqsyM8Q8GROVHD3Uw+KD/63VvHVBDLHtlrjshp8CxbcsyNizrPkSAxvTi/8E9703l0za+i5rDSzh3qNWTfwZZdmh/PkdSuKPN2NIguREhtlZKtRRHBZRqbu5ohE0VXxr018eVPuB+1yD0gfZuhy5y5Vq5K/xJYznaI61wbR6ALpI1mJ2ri2W9fNoYTUhgjvqqR0AhmuxTiYKOWho7Zali6Hz5N4OIN6ftzJH/NW77h4KDuPSZS7uM4K32E2sCfXFcla7+AhEDDgvKmSqr1mmj/zWijlYodmLbQWCk79hQto+XdhxSszNerovBox5abycZ1miDqyaTlmOIOgRDpIEoiU7vF0zSITE7jWzOsClP6Ut/ttUPf8B/0V7Lmtab3nPpuW59zZI4ZYAq/fPZEc+sCFMXBrxCKcIuq2kMeRdU3OWPwb1L9B0MhRic0oijSpTFEeRTlVP6IXlREySgNFkc2mSjitGQZ7xZmEwm+bZWeaB2OkioaqishUJVFVFZFtBU3VkK4Y81+v7MDzBVyIFbe8AqK4cWvZxmG8i5LYzavAecr9Vlb20daE0mepCukKGpIV6fwrMrGpCLzPZvf5Oxabq3TYEdA1cXroiAGUScYpxpXjtnoeoKhBjQxVwgItLk97gxOUFQaNs6LUKLho4QoYYw2xf3ihYiqg5z2ppWKRP8nsBJB7QkKCKd2VPCkzrSr8DKUTshOUuCDDsXHnVQvsIqQVm7CCmtvTd84U6xusdtsbVd/hqW6XbTuAhtcO0Jo1qVKn4YyySSFJ2KFintTJc8WUvjsiMzyEIpgV20nymu9fQffNCplxeS96NZbyVmzi1it3i1J211RXVOvprgqiQVWQinTVoJJGNed9KZosV4opolk1/RTdA36eY3rkEt1hjEofDWMybpdZpmvOhKP1dF+En6M7f6hJ/YTfqamzz4uyNqdl01hhsjGbjfuePyFhLCIdM530QZrLK6rQ8V+lu8WiPGVQYh+n8aI99PfoPhy2CW7q1Ovr8T2Z3RV2RrbCnglWHOJ4K2ytS1hzjlHehe7dgNHTYLZOoz69n0O+gobuijDpGr2a3o3u/LkZ8V3oXtWJQv2jtjs8Fe8f31txXjpwh9JYSkDBHTyOTnakVmpGiszSQm5kY1wSlJei4KaIUD8cu9GQIYG635/aNtRV5rYjg/vwO5XH3cYNo8D4kIeOD9BwGvBSAwdunfC8oqjOPxUMSIDyxgQHSOLEhUVXsAVl8pOyAmuTPcWyRS9xm0+PSWpoeUvEhBZq3uleQETlAo6DzHP06oOIGGHL6dAY2+XdFl8hr5BNu1NSgQ7+6JcjcvxmM/nWrpUpwUHwwiBsJmucBonSvao/daICftsBf8tR3zkcbuNEXnMC5/E7L8oWgplPdcidjR2iZ38q91bWDOAxupMkSHdgjaWlUbp71afyMuJf8/zbO3lYsKT++hzJmhipsOfuzOG+2H8SaPko7uq9tcuex2wkvQQGVTKkyi3Idm2Ysnqk7ad0z/jXvFrbuUZJUaoiUuo4iqgCirBAfxilopUKSs0oGignSfT/SBw5tSTl3JE/TMgUFedqbV4mpqnMyxZVExmSqOqmblJvW1CU+f0Z+vGFGdQv/zT2ZRbA2eMW71aYATPcCYVu2sZJDm6RxlDmMJqHiO7QETcEZFZE4s2HWVRsXKql/BSbdaFpl/fozLy5d80rOt7Adbqiw9PpzkO1lxsZgb2vau85CbpqomsRVEk9BATmd5X58Y4yrrTnCsETSo41b03iTkMY7pfIQTj6Xc8IV1ebpKHXyhOje1sCqsoWvCad0FTRDeCTmqVfafVmzn6LFiVsnsAy6NZpHJ/vRlyssDw/gV7wyVIqSpcXE72H26DCpffHeY23pMunihTSrm+VrRBPOST0e9OQzG+eoPb4cs6i5g+vvX+CtYcth/tZrYnefgYq5Mbls5bGVZkqM6giMthhpK4byMRYxKJkzPFfhf5JolqIndcgPJvuLF90ofbO1td7scS05YlmrM7ofiksLANsuVKSubLLbgCVNO2ih7TaG+xaVtG31I7Wm1vyvf9Evjgd+JhQePc0vYtg9QBPC2SA8gTgry8qtZcu7xyWerpneZdQLe6dKtIlr36oXbtJfaHxS2vDpHIvuaHiRWNNfBaJWfdjwcfNkLZU1y2Rchpd8u2PveZSTI5lwdfACotvS6xgPtqSogt3cYHCcjARuURRV8s35T1gsNJO94oM0Rkxmhsrf9QdtVm/lB9y/x1vpc+pnzJ8xcgS9Rq437Z0EzArLA0+zb9TWR+Hr0n2FSxK+PCLJL9oQS3tGjDCb67vV3Hz02SnS80KqfeXXzSoxqy5g3MHscf6vdXyFaoqm28iO/Ul6T4Kr6kNj5qb/c93tk3nRhXxH2KezC/BuJPEtVi3i+pT4yll3Sm+KwTLHJXt8Jkw1efuCH/j9WDicGy25KeWOW9I0bTSY/OM7XAvT0KaezNUl/aVmDOq99/XO9xgwnQbXVLt5tx8Z/qumuEvoB4bLsG+TaYgmJL22Ne6vvk9p2fQZNaCoPfJe7GlGeXclca/b4uj9xAd9kCtk70XZFrmsDntnR9xUy8Cu/5bB6gZB//e/aTxrC4o6V2isCfVzSyP5sYwkHy3VsuO+3dXpZ7BFl4yvLQ6vreMq9X5/aEJlvvcbQKKTffsWnftX3mC4Zz6WG77tm3r00pvp/zevaUuwKtOTWO3NRv71Meur/6PXklxBWYevPbmP2IXWT/knhvy9H5omOS/JNj/CszcHlg/RGeIXO9bTMfPoablaewy/U6N8sADDzzwwAMPfD8EgdrnAvvJDAqBme+Cph1/O34uzJ9qp4vnl2tqwj/7/tzfgmlXxN6Tovu7JNedNkJV0W66XVtSt7IrXNwWPdkhNMxtL5vi4JHQF6Jix5lSrhGPYNNCAiEq69mLNIsQw/MI81ctC2HWHN2in7LfJUII0j0dZeSnzcsfg1ANQge2nrjy1m003xgjQ9RC1mZx6tSR7D3TYO/ZYDFC3OamCWoXVYPHmWKrB/uE+CCZ4O/cvJgms5j8cgMj9c2jMIxc8Cs3QGLCvEYP/EAZp0TcBs3q8t0XOFVnqzEWoi5WUd4RVHZ+FFVdyholV6rUdRurQshlgUgp7jaqGcso7T7mTd8dcYl6udWSdptOrtWZ03Zrovl9CJAiyYA6nunOykRwv/VzQHLg1z03PVoLFwXB4Ab+RFBq1jJBIkukN8EyBrklOJ1e6H7IDTdEYbqVnadbIwfe5FsR5FJolzXpCajjs+dZNQtFD6FNP8iJ9cpYtUvMvR2mVZyvfPvoYsQlgRaMxHpKo8kDrykxRk+M7kGX7fJtZipgKlWsSJTfTSRC1g2VK+94x6mzPOx8DBXQr4lBaasIYVZYYIKJVPcwZHmApBO/x3nJisr76g7xcMpYdZRoSdIOGxmnUtMm+JWxFAWS6IyxwphQxtp0RcKX2cePQXZcMygDyx2lINlkfrF7RhM75DCnVja3YUGKcIragiDM+l7KxajHrnnp/QVXcbCmICjI3gTiTAMovVOqmBXSCH4Q+PLelt2+dJOuxIjUCGX90CtgPN8sZyjdDWhATNLaq5yMMtagSke67yLdIVvCBKlQvQhSA6QorqLq9oF/B1xs65pruVRpIlnORdcuLX1+H6lky5Jil7Jql3luyxiZrBe5V3rIFg33ZsupKquY1GWYDTuzT2ovgTZGLUsf8/ZQqdD2ObRJDAfKWFt1zigwfFuBHwiN/l9DF3QN6bqkaSLSRV3TRVE6vRRLFzUkiqImiRL9lJUEMCOZ/lkX0IUX+XwLiCgQjfVptNIU67mH1FRk78USc2SaXpqyQwG8Nl3zgc8g9B4GcxeAVzUxZADiBErUJhUBVy6DxmEkr1ZncWmdKgZiNjmoTMYSBxWydyauAlN5wnk+JLsIdw3ToWrDsoaEcmIjPSfJ/Vba0DVFY9m6WFXpf036U0fYRLpKed5kVSPsLz990ieE1XNBQCupPRtBVox2crD2dC3cNqxs358lcTOuTRYVWmJsFSCTXTkESE0NKFA3cdnkENvlZlDxpsqZSWHPRb4YSlbfnUQ5f/uUz2aQZLjAQxiaTjGORhHqMRgkLFILMleuCtaOx62bu6ZlLplWGA8ttaHsrqtGxxxlkPcWqCLYUQWyX7FXw3u74GklPwhPfb1LmYnmt8WkhJUfHDIwNLD9OpH9fjRd6Clva08pK9h1d5CWGmrqmrvk99MZFCW1aEAa4uqZrnxbk2Jr1bl6cGEcbH9QqXi3J/VSy5vvxFHOjFNPOjkDNVRBAbUsQofEeG8HSUUNAGdjr01KFwqi1haYsVPZ0WSOORCwnlyvdQeXLmtpSHkm13TvQ0KHEIFsWBZNUlr1vZIVhXCcdszr87uxfTaTsh62Fig62M60l/2xoq6EXFcr68lWQyNYJwImHrJMgWAPeRqRBEJ0rCLLsEhO9aonIrJyWsKemIAHALyh5rRXYGrHKx5QZ7ESnsoJ4DmC3qHeRGVMMVMkSRgKaAeH9S9g/ziDOsN7BeyxrNx8byasBlb1O6fJHQvsTUzoAtuN8kOp7/8daJEhDpIaR8j1pNgqtVJ/xlTqiEqKXOLGbEN7cVU+zPYHHnjggQceeOCBBx544IHvwP8ALqZ7CR4D9fE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s://encrypted-tbn3.gstatic.com/images?q=tbn:ANd9GcRWCOLeNj7V6gl27yW5Rmyt_7_mqXWS0r741RL44LbQ1EuDJanw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21" y="5486400"/>
            <a:ext cx="3455552" cy="12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102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glands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762000"/>
            <a:ext cx="144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hormones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6818" y="1013691"/>
            <a:ext cx="95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target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8693" y="1295400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shape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3894" y="1318491"/>
            <a:ext cx="12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receptor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2086" y="3423164"/>
            <a:ext cx="107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growth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5329" y="3790064"/>
            <a:ext cx="8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grow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4610" y="4285673"/>
            <a:ext cx="13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adrenalin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0234" y="46271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flight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0210" y="499413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 Black" pitchFamily="34" charset="0"/>
              </a:rPr>
              <a:t>insulin</a:t>
            </a:r>
            <a:endParaRPr lang="en-US" dirty="0">
              <a:solidFill>
                <a:srgbClr val="D6009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HUMANS &amp; DISEASES  </a:t>
            </a:r>
            <a:r>
              <a:rPr lang="en-US" dirty="0" smtClean="0"/>
              <a:t>-  Homeostasis in humans is constantly threatened.</a:t>
            </a:r>
          </a:p>
          <a:p>
            <a:r>
              <a:rPr lang="en-US" sz="2400" dirty="0">
                <a:latin typeface="Cooper Black" pitchFamily="18" charset="0"/>
              </a:rPr>
              <a:t>	</a:t>
            </a:r>
            <a:r>
              <a:rPr lang="en-US" sz="2400" dirty="0" smtClean="0">
                <a:latin typeface="Cooper Black" pitchFamily="18" charset="0"/>
              </a:rPr>
              <a:t>			     </a:t>
            </a:r>
            <a:r>
              <a:rPr lang="en-US" dirty="0" smtClean="0"/>
              <a:t>Failure to ______________ to changes can</a:t>
            </a:r>
          </a:p>
          <a:p>
            <a:r>
              <a:rPr lang="en-US" dirty="0"/>
              <a:t>	</a:t>
            </a:r>
            <a:r>
              <a:rPr lang="en-US" dirty="0" smtClean="0"/>
              <a:t>			       result in ____________ or death</a:t>
            </a:r>
          </a:p>
          <a:p>
            <a:endParaRPr lang="en-US" dirty="0"/>
          </a:p>
          <a:p>
            <a:r>
              <a:rPr lang="en-US" b="1" dirty="0" smtClean="0">
                <a:latin typeface="Berlin Sans FB Demi" pitchFamily="34" charset="0"/>
              </a:rPr>
              <a:t>FEEDBACK (CONTROL) MECHANISMS </a:t>
            </a:r>
            <a:r>
              <a:rPr lang="en-US" dirty="0" smtClean="0"/>
              <a:t>attempt to maintain __________________ by </a:t>
            </a:r>
            <a:r>
              <a:rPr lang="en-US" dirty="0"/>
              <a:t>	</a:t>
            </a:r>
            <a:r>
              <a:rPr lang="en-US" dirty="0" smtClean="0"/>
              <a:t>		                                                     responding to changes.  </a:t>
            </a:r>
          </a:p>
          <a:p>
            <a:r>
              <a:rPr lang="en-US" dirty="0" smtClean="0"/>
              <a:t>         </a:t>
            </a:r>
            <a:r>
              <a:rPr lang="en-US" b="1" dirty="0" smtClean="0"/>
              <a:t>Ex. Blood Sugar &amp; Insulin</a:t>
            </a:r>
            <a:endParaRPr lang="en-US" b="1" dirty="0"/>
          </a:p>
        </p:txBody>
      </p:sp>
      <p:pic>
        <p:nvPicPr>
          <p:cNvPr id="3074" name="Picture 2" descr="http://sjesci.wikispaces.com/file/view/EndocrineNegativeFeedback.gif/174597715/EndocrineNegativeFeedb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9" y="2927872"/>
            <a:ext cx="7777841" cy="34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5599" y="854240"/>
            <a:ext cx="12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Black" pitchFamily="34" charset="0"/>
              </a:rPr>
              <a:t>respond</a:t>
            </a:r>
            <a:endParaRPr lang="en-US" dirty="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19586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Black" pitchFamily="34" charset="0"/>
              </a:rPr>
              <a:t>disease</a:t>
            </a:r>
            <a:endParaRPr lang="en-US" dirty="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676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Black" pitchFamily="34" charset="0"/>
              </a:rPr>
              <a:t>homeostasis</a:t>
            </a:r>
            <a:endParaRPr lang="en-US" dirty="0">
              <a:solidFill>
                <a:srgbClr val="99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nx.org/resources/e685e1239aa6339d60f40ad3654e7c4d17c8e2e8/Figure_16_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219700" cy="36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327" y="228600"/>
            <a:ext cx="7599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8818" y="228600"/>
            <a:ext cx="227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Ex. Body Temperature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8056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Ex. Exercise</a:t>
            </a:r>
          </a:p>
          <a:p>
            <a:endParaRPr lang="en-US" dirty="0"/>
          </a:p>
          <a:p>
            <a:r>
              <a:rPr lang="en-US" dirty="0" smtClean="0"/>
              <a:t>        When you exercise your muscle cells need more</a:t>
            </a:r>
          </a:p>
          <a:p>
            <a:r>
              <a:rPr lang="en-US" dirty="0" smtClean="0"/>
              <a:t>        ____________ so your heart ________ and</a:t>
            </a:r>
          </a:p>
          <a:p>
            <a:r>
              <a:rPr lang="en-US" dirty="0" smtClean="0"/>
              <a:t>        breathing rate ______________ to deliver more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100" name="Picture 4" descr="http://images-pictures.org/wp-content/uploads/2015/08/soccer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45" y="4660251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3980" y="5770173"/>
            <a:ext cx="108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Black" pitchFamily="34" charset="0"/>
              </a:rPr>
              <a:t>oxygen</a:t>
            </a:r>
            <a:endParaRPr lang="en-US" dirty="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8414" y="57978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Black" pitchFamily="34" charset="0"/>
              </a:rPr>
              <a:t>rate</a:t>
            </a:r>
            <a:endParaRPr lang="en-US" dirty="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3227" y="6137196"/>
            <a:ext cx="12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Black" pitchFamily="34" charset="0"/>
              </a:rPr>
              <a:t>increase</a:t>
            </a:r>
            <a:endParaRPr lang="en-US" dirty="0">
              <a:solidFill>
                <a:srgbClr val="99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</a:t>
            </a:r>
            <a:r>
              <a:rPr lang="en-US" sz="3200" dirty="0" smtClean="0">
                <a:latin typeface="Berlin Sans FB Demi" pitchFamily="34" charset="0"/>
              </a:rPr>
              <a:t>DISEASES &amp; DISORDERS</a:t>
            </a:r>
          </a:p>
          <a:p>
            <a:endParaRPr lang="en-US" dirty="0"/>
          </a:p>
          <a:p>
            <a:r>
              <a:rPr lang="en-US" dirty="0" smtClean="0"/>
              <a:t>Diseases and disorders have many _____________ including the following: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66844"/>
              </p:ext>
            </p:extLst>
          </p:nvPr>
        </p:nvGraphicFramePr>
        <p:xfrm>
          <a:off x="381000" y="1828800"/>
          <a:ext cx="8229600" cy="204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Disease/Disorder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Inheritance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___________________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Mental</a:t>
                      </a:r>
                      <a:r>
                        <a:rPr lang="en-US" sz="2000" baseline="0" dirty="0" smtClean="0"/>
                        <a:t> retardation in unborn babies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Poor nutrition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_________________</a:t>
                      </a:r>
                      <a:r>
                        <a:rPr lang="en-US" baseline="0" dirty="0" smtClean="0"/>
                        <a:t>     ____________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Kidney Failure,  Heart Failure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4419600"/>
            <a:ext cx="838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ALLERGIES</a:t>
            </a:r>
            <a:r>
              <a:rPr lang="en-US" dirty="0" smtClean="0"/>
              <a:t> – Allergies are when a person’s ____________ system responds to</a:t>
            </a:r>
          </a:p>
          <a:p>
            <a:r>
              <a:rPr lang="en-US" dirty="0"/>
              <a:t>	</a:t>
            </a:r>
            <a:r>
              <a:rPr lang="en-US" dirty="0" smtClean="0"/>
              <a:t>	usually _______________ substances such as pollen or peanuts</a:t>
            </a:r>
          </a:p>
          <a:p>
            <a:endParaRPr lang="en-US" dirty="0"/>
          </a:p>
          <a:p>
            <a:r>
              <a:rPr lang="en-US" dirty="0" smtClean="0">
                <a:latin typeface="Berlin Sans FB Demi" pitchFamily="34" charset="0"/>
              </a:rPr>
              <a:t>AUTOIMMUNE DISEASES </a:t>
            </a:r>
            <a:r>
              <a:rPr lang="en-US" dirty="0" smtClean="0"/>
              <a:t>– This is when the body ____________ its own cells.</a:t>
            </a:r>
          </a:p>
          <a:p>
            <a:r>
              <a:rPr lang="en-US" dirty="0"/>
              <a:t>	</a:t>
            </a:r>
            <a:r>
              <a:rPr lang="en-US" dirty="0" smtClean="0"/>
              <a:t>	     Ex. </a:t>
            </a:r>
            <a:r>
              <a:rPr lang="en-US" dirty="0" err="1" smtClean="0"/>
              <a:t>Crohn’s</a:t>
            </a:r>
            <a:r>
              <a:rPr lang="en-US" dirty="0" smtClean="0"/>
              <a:t> disease, rheumatoid _______________</a:t>
            </a:r>
            <a:endParaRPr lang="en-US" dirty="0"/>
          </a:p>
        </p:txBody>
      </p:sp>
      <p:sp>
        <p:nvSpPr>
          <p:cNvPr id="5" name="AutoShape 2" descr="data:image/jpeg;base64,/9j/4AAQSkZJRgABAQAAAQABAAD/2wCEAAkGBxQSEhQUExQUFBQWGRoYGBgXFhcVGBUbHBgcGBgbGhgYHCggGBolHhgYIjEhJSkrLi4uGB8zODMsNygtLisBCgoKDg0OGxAQGy8mICUsLCwsNCwsLCwsLDA0MCw1LC80LDQ0LCwsLC8sLCwsLCwsLCwsLTQsLCwsLCwsLCwsLP/AABEIAPsAyQMBIgACEQEDEQH/xAAcAAACAwEBAQEAAAAAAAAAAAAABgQFBwMCAQj/xABREAACAQMBBQMGCAkJBwMFAAABAgMABBESBQYTITEiQVEjMmFxgZEHFEJScqGxwTM0YnOCkqKywhUWJENTdIOz0SVjZJOjtMNUlNIXpNPU4f/EABoBAAIDAQEAAAAAAAAAAAAAAAABAgMEBQb/xAAzEQACAQMCBAMGBQUBAAAAAAAAAQIDESEEMRJBUXETMoEFM2Gx0fAUIkKhwSNScpHhQ//aAAwDAQACEQMRAD8A3Gis52rvVPK5MUzwwtIYoFhhWaacrnU/bRxpOliAF5KuonnyprfeO5lIEd3tNidYAW1tjkodLgDgdQc5HXlTsK5r9FZUNtX69ZdqH6WzUb/LtxXv+d14vWWYfnNlXP8ACBRYLkPfiySS/v2lXVwrWKSMksOGdMuSuD2TlAfZWmbtFviltrJZ+DHqJOSToGSSeprL5M3pvGeeNpJYFgbTC8PCGmXDMkjE58oT3ebVnFv+Y1VBdbMwoCjMhHIDA6SmiwXNPorLH+EqQdLjZR/xXH8Rr2nwi3J80bOk+jPMP/G1Fh3NQorNbX4Uu1oeG3Z840w3kZfPhpmWPn6M047v7yQ3etU1pLHjiRSKUkTPQkdGU4OGUkHHWkBc0UUUAFFFFABRRRQAUUUUAFFFFABRRRQAUUUUAFFFFAGOXVvNs9oo31Qm2cm2ueE00EkZVkCyheatobBBI5gEHuqfufs+Wa4hdA7ItxLdTTtE0MbNIrgpCrcyCZOvMYBySTWoA45Hp3GulO4rBRRRSGZvvTyu73+7xH9mb/SnvZkK8GLKr5idw+aKRd7/AMavf7rH9k9P2zh5KP6C/uimxLc7CFR0Ue4V9IwDgDPdXqvjNgZPID6qQzCdj7USAI9xBHccWzXHGdY4kYyE3jSllJDGRoRgKSScDvq83GlkF3ZgqVZhdLjUzEWwOYsswDMAwjAZgCQRkAk18XdNr8XF7akQcS4WS3UsyrJHGW1vnDcPiuxcEKR2VOOZqds7YEmz5ra8nkLSyT8CbyjSqsM3YhQMVUHTKIiTpHN27sUwNOooopAFFFFABRRRQAUUv7wb329o4iOuacjIhhXiSY8SMgIPSxFVP887lhlNnlfz1zHH9UayYqEqkI+ZgO1FI/8AOu//APR2v/u5P/1q9x72Xme1ZQY/Ju2P1G3H21D8RS/uQ7DrRSod8HXzrKY/mpIHx+u6E+ypVhvnaSOIy5hkPIJOjQlj4KXGl/0SanGpCXlYhhoooqYBXzNeGOeQ9po4IoA9kV4BxyPTuNdK+EUAfaK5g45Hp3GulAGb76fjF7/dE+yetBsR5NPor9grPt+fw18f+EX92etDtR2E+iPspvYS3OtKG0Zm2k728RK2SsUuJQcNcEcnghI5hPkvJ61XnkhuNYbsHeORFNvHNInCaQafNyRIdZB+Vhjz9Y8RV2no+NLhTS7mbV6paeHG4tr4cjao4woCqAFAAAAwAByAA7hVXvPZpPavE7hEk0rrwSVJIEbJjowk0EHmOVZ9PvDdyYhWZtcxEa+avUEntBcqAoYkjngHHOifee8tp/irzxK8WFCqqAOpjV0KKRnAGVx6G8KulopRqeHxK/r9DLD2pCVJ1VCXCu31NB3P2y1zCVlGm5gYw3CeEi/KH5DjDA+Deir2sq3C21Lc7VdiF/AyJOVGA/DlX4uzDONQDSKDyyAfDlqtZZwcJcLOhSqKpFSXMKKKKgWBVNvdtn4naSzAapAAsS/PlchI19rMPZmrmlHf85axTuNwWI8dEErL7mwfZUZy4YuXQBUs4DaIqgNc3ty/aPLXPLjLMWPJI1GefRQPE4MXbFrdhrhZbko0QiwtuqomZO4u4LtjI5grnwFNe50Gu+upW58GOKGP8nXmSU+3EQ/Rqs3jObm69NxZR/rG3H8dYI014am8ttfMkWG09xY4oZZFu78FEZ/xjUOypPRlIxypc2JYXjy28K3hLSW7zPxoo5FUoYRgaAjYJlPyu6tD33crs69I6/F5sevhtj66pt2oB8eJ/s7cqPVJKP8A8I91X1IR8SMbLN+Qin2xLdWS67qBXhBUGW3bVgsQq6oXw4yxA7JbrXm1vba9jYKY5k6MjAEr6HRhlT6xTH8IbAxW0Z/rLqL28PM//ipb2ZurHezXsoZoZ45I44pk6oRCrsCvSRTxBlT1wOnWqKmmg58MMO1x3OH8sTbLdOGZJrZjjgOSxT0QSschvCJzhuikHlWkbM2klzEksJyjjIOCCPQQeYYdCD0pEgVnWSC7RRMvJ0U5Vx8mVM89DYyM8wRjuo3DneK70MxK3KyagenHt20F1HdxI8EjxSrdPVkn4c9xNGkKMV9oorYIKKKKAPhFeAccj07jXSvhFAGb7/fhL8/8GP3Z60aEdlfUPsrOt/4vx/Tkt8Uxj/Dmxjx61o6jkKbEj7X55CxLcXJdxHE9xdMXP9UyTPomX3iMj5QZR3Vvu07sQwyynpGjOfUqlvurALG2jWBJZlGvQWZsFiNZLvyGe9zzq6jpXqFKKdsb9MrK+Ktgxa7VLTqDavd2t1w8dsoadjQQ215DJJNrASVXdjhEkPCMY0DlHlDLgnmemScVWbz7wFo7zUkpeaRJoy0axxiCEpw3ALF+IeGRjkfKAkCrHdbaID8ORHSdo1Zy4VciPEQJXz1DecNQ72x0pd3wunnJPER44SvNEwCxcBkDkkuoGMnpqA7xy4Hs7V6mtqVRmuJq7cr3fW/SyeF1Vkjo6qlQo0OKNop2SVsdrdX/ANY/fAlsnhWkkzefPK3PHPTH2Mfr8U/pVotK/wAGcgbZtvj5PEU/SWVw31g00V2pbsqh5UFFFFRJBSdv6fL7P/Oy/wCQ9ONJ2/g8vYfnJv8AIaqq/u5dmNHrcMeVvz/vox7oIz99Um2F1Xc3pv7P9j4qf4TV5uH599+fT/t4qVt4NoRR3REkwg4l7+EJUaAkagvlwVGkhfO5dKp/86feIDxv0+LKUfP0J+vIqfxVA3PGbq7bwSBPb5Vz++tIW9MO0rdFaW/F3YvJGySCNHwyuJIw6xgOVyg5ox6dBV3uPvYkLSm70xi4kVo50bXbECNYwpk/qySpPbAHPGanJrxo36MkoScboYd+RqmsV+a8snuhMf8A5akbjxHgytjHEuJWPqUiIfVGKXdp7xJLexrMpt5I0lRUdlPF1OhV0YHtKVTI9Z8KbNxyTYWzHrInEP8AiEyfxU4r+s38ER5FP8IlqI/i12gw0Uqwv+VFOwjKn1SGNh9E+NUUMbR39ke5ruTGPmvavqB/SDfVTV8IvO1RfnXFsPdOj/w0sTj+n7O5AZuWOR1OLWQZPLr3d/ICqavv4hyNPoooraIKKKKACiiigDOd+5Cr3zLyItgR6wkpFaEpxyPTuNZ5v4Mtff3cD/pyVo2KbEim31tWl2fdxoMu8EgUDqSUOAPXWRwOskalSCrLyPUYIrcgccj07jSjtX4O7eR2khkltmc6mEekxsx6nhupCk9Tpxmtmi1SoN8Swzm+09DLVRjwOzXXb7wZzFZqFCt5TxZ8MWOMZOfQAPVgVF22haPhIp7enmBhEUMCxJ6DkDyqZvFYTWs81shnnOIQknCQBWlJUZK4HUgDPeDWiWHwa2SYMoluT38eVnQ+uMYQ+0Vtqa6jGkoQjhq3JWW1jmUPZWolWc6ksp35u73vyPPwTZNkzfIaeZoz4qW5keguH506V4hiVFCqAqgYAAAAA6AAdBXuuPKXFJvqekhHgio9FYKKKrt4trLaW01wwLCJC+kdWx0HoycCokixpP36/DWH5yX/ACGpf3gt7wWc91PdzC4SMypHA5igiYc1TSvOUdxLk58Kvd928rs/PUvL/wBu9V6hNU5dmEXc7bh+fffn1/7eKlG7sY7yeOCUao5doXasMkHEaXPQjmCDGD7KbtwvOvv7wv8A28NLm7C6ru2P/F7Qk98lwv8A5KoXkp+nyYxc3g3SbZjJ2pDEzkxTW/KVWVWby1uAUkwobtgZ9AzUaytpYFadAt0sjFmWI6VlDc+1AeSMO4oeecEGtQ3udTc2YJ5qJnA8cKiZ9mv66pdibnQ3dnb3Ks9vcyprM0fyg5LqJIz2ZFwQOYyO4ioVKLlKSj0WHlfVej9C+nWSa4l6rD+j9RK21sLiFZ4gZBhcwyFvwfMskeT2D2idJ6MAQRjBd9y94GtnjsrltUbdm1mPI8hygk/LA81vlAY6jmrS7RuIJ3gkiW4KFhrhIQsEKgnhyHA5tjAY9DXaC6ivY5YykgAOlg66SrdQVYZGpSM5B5HFcyNfVaaSdVXisPnj/h0XR09eNqbs3tyHr4QpOVkvz7tc+pYZpPtUVRac7S2aPB5290DD76rF269w9lbTnNzbSSM7f20fAdI5fWdeCO5gatrIZ2tZD5sVy/1Rr/FXSclPUQcdrfU5Li43TNHoooreQCiiigAooooAzrfYZkvfzKj9h60Ws93wHlbv80g/ZatCpsSPhFeAccj07jXSuF/cLHHJI3morOfUoJP2UhiHbnj3y8+Ul3I5H+7tY+EMejjBD7a0OkbciDMyM/4SK1RWwMAPcNxJPeYgaealLexGOwUUUVEkFQ9r2Mc8EsMv4ORGR+eOyRg8+711MpS31uDM8ez0JHGBe4YHBS3U4YZ7mkbsD0az3ULIC1s+V7nZsqXM6RxhuHHdthBPEjgrKVcgDUFxzOD176g7T2sJ5IT/ACxYSGFmKCRETJZShy0coB5HuFeNl3ImkkmltLibhyyQwhIleK3SNjGFRdXZfAyzEZ54HICr2baJKNmxu2QAltUUYAAGTnXIO6q6tX9PDdEoU1a/FY9bAlvrPjsbeG5WZxJmGfQRiNI8BZVAIwmfO76otk7X+KzW/HguFmxclYFQM7mSQMNJUldIycsSAO81HstrmBYrizgeOK5LKkMjxpC7YJ4oUMeAFwSx5Ag8xnFWuzJBa6pL1ZI55Oclw41Qv4COVMokQz2VOnxPMk1GbioppZXIcIXlZvB72vHtC6lScC1tzGjokTGSU4cqSWdcAN2F6Agc+tNXwf7QQ7Ngz5P4unAkDEdhoBw3y3THZznwNVN3tmGOB7gyI0SKWJVgwPgAR1J6D10obA3dmeItesYYCWmltxIxWVyxkLzZOlFGfMUc8DUT0qunU3lIunRWFE8RbRkgW82jwzKJ53EOSFVYOK5RyDgnWX5BebdnxFedlvDDBJNF2zjW8aaU0d5Ai1aYiO/PPlzJqFcT3G1p/II5toCCFVkjzGRjIY8lnYZ0g40Lg9TTyo2RchLae3+JyhdCJIptpMYwVjlQ4kHoVjnvqqvpJaiOXZX/AN/AspamNGWFf+PiKd/tJI5o5yrRywnTLFIpSTguQrnSfOVW0sGXI7J586b9iJna0R7ltJj+tLEP4TXPejY0D3cMLxiRILQKok7ZGZAoOpuZOI+vU86lbrc9qS/kWiftTP8A/Cq6FGNKsqcb4vv99ymtVdV8TWR8ooorplAUUUUAFFFFAGeb15+M3Xhw4ffhs/dWh1nm9H41c+GiD7W//laHTYkFL+/jD4jMh/rtMH/OdYT9TmmClvfNsm0j7nuAT6o43k/eVaIq7sDdkfNzo9XxqTuedlHqiRYv3lery5uBEjO57CKWJ64CjJ+oVVbic7GBx/Wgzf8ANYy/x1dXCgqQwBBGCD0IPLFDd3cErIzuy21tDaCLPHOlnBJkxosSzSlc4DOznSCcZwo5eNWIW/Rezeaz4ywIffo01DuNlXOzhiCI3FmB2UjGqe39GgnyyegHV66ibM3xQgRvPBJOSRpINmVOOjxzuXz6gazSc0zRFQaLEbT2onVbGb06p4T7tLiouypbtZJpZreAySkZdJyeyuQiYaMYCgnv5liakfy8ocK726rjtP8AGEwG6aVU8z3czioN/vpZwgiSZCy+csWZiBnlkoMDIx1x1qMatS+CcqVN7kPaEN7FO1xZwJGZDmZGmVoZcDzigAZJPylPPvBq12dvdNnhtBFxnBKotxjWB1I4kanA9ANR7Xal1ORw7Y28R6yXBAcjuKwrk5+kR6ql7N2GkLtKWeadhhppDqfHzVAAVE/JUD05pSqtq7EtPG+CHaqt3dzwX8ESq9qiwxJIzDRxWM2l9KEPqEJOnppWmia4it4QCUhgiQKMnSiIowBk+AGKqtpbLiuFAlXVpOVILIyHplXUhlPqNQYt1rYOHdXmZeameWWfT6QJWIB9OKjGrG2SM9NJvDwU0OyYb+7S6W3SK3iOUbhiOS7cHk7DAPCXAxnmTz6VF332jJcyGytlkk0rql4YBDPkFInZuyqfKbPXkPGnTaN+kEZlkOlFx3EnJIAAA5kkkAAVV/yfDchEhmKQIW4kMJ4ZduXKQriRMc8ryJzzqLm5PiZfGmoR4UQt2xe2sKwx29kCMs+q5fW7scuzBISASe7mAAB3Vc2m01uWNpeWoR2UuEYrPDMqkBijY6qWXIZQeYIzS7Nu5ZWMsUys8bq7FIwTJJKWVgUVcGSQnI7z0pj2Fs2Vpjd3ICPpKQwg54MbEMxcjk0rFVzjkAoAzzNbKFScnjbsZK9OEVnfuQp90ngYyWMnyQvAnZnj0gkhY5DloebHA5r6BVdsL41cXdy8Dm0QJHBMxSOSTiRtIzRxHJTlxBlsHuwOuHi/vY4I2kldY0XqzHAHcB6STyA6kmlfZs5vLmFLe6mitp4Z5/JxQI4ZZkTGWhJGS75z2sjrVsqNNT47ZKIyk1Ym30F3axvPHtCVzGpYpdCFonAGSCyIrJnGMg8vA1V//WeP/wBDdfqn/Sm213GtVYPLxrlwcg3E0kwB65EbHhg+nTyplxSbT2Jq63PtFFFIYUUUUAIG9H4zP6oPtp/rP952zdTDwNsP2h/rWgU2JBSVv9daJYj3RW93MfQVWNR9TNTrWefCQNb3C9/xCRR/ivp/hpw3FLYdtiW3Ct4IxyCRovuUD7qkv1A9texXhvOFRJHSoW0dnxSjykUcmOhdFbHqyOVTaot8dpmC0lZfOOmNPS8rCJB+s491ACju1u3btJcXTW0I40zGJeGhCRIdCFRjALlTISPniuu2olnuY7ZQBDDpnnAAAZsngRnAx1DOR+SnjVxeTx2NqWIxHBGAFUddI0qqjxJwAPEioOxbUrHrcATSniTYOe2wAIz3hQFUehaWolwQst2SoR453eyJ1ej0rzXrurmI6LPNFFFIZRX8fxi/toOscIN1IO4kHRAD+nqb9Crva271tckNLEC4GA4LJIB4a0IbHozVfummuW8uPnzcFD+RAuj/ADDLTHXYoQUaaRya871Gyr2Tu7bWxLQxBXIwXJZ5CPAu5LY9GatCcczyH2UUpb47TV5EsA4BlGubmAeFnlGPFpDkcvkhvEVdsVJOTKs3YvZTduQbeEt8WTOV7OQ07Dvc4OnPmr6TVn8FVudSMRgJZxn9K5nlnYewBPfVDvPsxFhleHMMrgR+TwokLkRqrrjDc2AzjI7iKfPg6gXhTyLzV5mRfQluq2qgejMLN+lUKmMGhq1kNtFFFUiCiiigAooooAzreD8cuPp2v2pWi1ne8I/ps/pez/fUVolNiQVnu/X4xP4fE4/qnfNaFWf/AAkQkvIF86SxuQv0kKFf36cNxS2NArxKOXqr5byh1Vh0YAj1EZrpUSRGu7yOOMvJIkaAc2dgir62Y4FJO9m2opTYiItNCs3GleJGkTCRvw8yKNABkZDzIHZznlTPt3YUV0EEmrybiRSjFGVwCMgj0MR7aXZ9jwNelWi4iwwoVMxM3bd3yfKEnUAg5/lU1uJ7FJtXeBLpY2SJpoopA7JGVmLMnNOcRZBpOG7TAcueKu9jbWiuVDwuGBAJHRlBGRqU81yOmevdX3e4ZtxbrgfGHWA92I2OZsY6eSV8ekiu0lihA7OkgYVl7LKPAEc8ejpWfVJcS6mjTN8L6HY8zQxoUYGM5Pjy+6vlY3g1oK4XtyIo3kbkI1Zz6lBY/ZXeqXe/tWxjHWd4oPZLKqN+yWoirtIcnZNlrulaGKzt1bz9Ad/pv5R/2mNW1AGOnSiu4sHEeSFtraaWsEk8nmxrnA6seiqPymYhR6SKT7TZgeNzcqryzNxJs8xqIGFU9QEACjHzc9TU3efTd3At2AaCDDyqeYeVl8mh8QqHWR4unhUD+T5Yedu+pf7GViV9SSc2j9uoegU0uZopRsrlTtVngdU4jSxxIbgK41PrUiO2jMnygZpEI1ZbyZ5mtD+Cm0MWzY4y2orJcKW8SLiRWPvBrPtkA3VykhUhXxOVJBxHCWjtlODg6pWmlyP7Na034PlxZJ6Zblv1rqVvvrJOpxVXFckN9RjooopiFDaG+LmSSO0gWbhNokkklMMeseciFUcuV6E4AB5ZODRFvsV/GLSeMd7xabhPch4n7FKWy7ngbOM2NRCSTEZxqZi0hyfSTS1Clw9yUUyvcvJMPIyGNfJk5wrvpwAvLNYVXqOTttexbTpcd82sr5NntN7LKVWdbmHCDL6nCMg/LV8MvtAqVszblvc54E8UuOoR1Yj1gHIrC9uTyxPC16khSKQMTLahX81sYlChGXVjp4dak7T21DKImgdkmEilXWNuLGBlmKg6Sy9nBAOCG760xq4vJWB0mnbftkd94/x2X85Zf5q1olYfPvLJJNxH+LyM7wMQrm2kIhkViBDc4ySAejda0W0+EKyJAmZ7Vj3XKGJT6pD5M+xqmqkZbMqs08jXSxvtGB8WmPmpLw3+hMDF7tZj91dN4N5+C0ccEYuJJFMn4VY40jBA1vIcgAsQAADk58Kot4t5JpYjbyWTxpMjK8zuZIUyORD24Zs94ZggGOtWK97idthi3ImzZxxsSXgzA+epMXYBP0lCt+kKqt+t6prEgqLco4wgdmDmTmcHHRSAMHHXkccsq+zY7lGknlmnlWQrg2ADQygIAHITMmvuPPuHXlip2nZW5MkittFJ5AQvEilj4rBGZYhJND2S2CBpYHJ5c6rnKz2ZOEeJbotYPhLuJgi2qxzXBGTbmBkKYOG1yNPhce3urlDFtjji5Ywl2wJUMg4bIurSqosXYI1HtayT357ouz93EnghkhuI5dIyq6BEEJ89RJAVmjbIwdTMcjmDXi92QShjisrlbg4CzG5aWOJsjynEaXOB1wVBPTFUuq74f3+xdGiks5LW1WUXBmkjkkMbMHOsO4LRr5qZwsYB5Knccnnmrex3ktpzpSZQ/wDZvmKQetJAG+qoOwrrFzewu44nFEiqeRMbRR4ZR3rqDDPceVWd9s6KYYlijkH5aq32jlSmlPLM34nwZONsE8V9IzS7/NW3HmcaL0RXE8Y/VV8D3V0i2FHkNxblsHvupyMjlggPg+o1V4XxLfx8OjLi5uUjGqR1QeLMFHvJpP2/tyG4aDgySNFDIZZpYcgIEik0hZGGlmLEdlcmrz+bVpq1/F42frlxxD7C+cVx3q0raSDho5ICRIyhl4jkRx4XHzmFThSUXcrqa3jXCluX+70EqW8YnkMkvMsTgkaiWCkgDVpBC578ZrvtW/W3hkmfJVFJwOrHuUeknAHpNfdl2fBhiiyW4aKmTzJ0qBn6qoN7HE0sVtz0qOPLg4PI6YVyOYy2pwR3wiuoiiK4nYpLbYzY4hkeO5cmSRlbUrO51FWRuy6ryQcgQqjBFcto3VwdNsUAluDw0mQjQox5R2VjqQqmpscxyHOu8j3EHcbqL0YWdR9Sy/sn1mqLbl+0sM88OoFopYYSQVZYkAa8lweYJYxQjvzmnJqKNTwsDRu1CulplGElKiIfNgjXhwD2oNePGQ067iD+gW/pUt+sxb76XwoVcDkFGB6ABTFuOP8AZ9n+YjPvQH7642jm5znJkXsXlFFFbxGMXJ/2NJ/dpB7lYVX2kHFubwdxg2iPbJMIh9TmrSZP9kyj/czD9+oW7L5mnb5xjT/n7SjWufp/M/8AJ/Jl8PJN/D+UbdoGMd2MUv7S3JsZjqa3RX+fFmJ/1oyM+2rlL+Mvww6l+fZBGeXX3VE25NIAixeeW1cupWMa2H6RCp+nW5tWIQhJyS2+9zLt89347KSFY5XlWQyB0l0Pw9CKw5hQfljk2eRFSN0LyKS1hhDdtI0LRkFGHfnScEoT3jkRXj4SnIa1ZsgmG6mYHqCzRkA+kLhf0a77bsVWzikxiW2WNo3HnLjSGXPzWHIjoayy0yq8VsWs/mT1VZwjBSd8yXyF7eDYQgmD6Q8MpbVCmqMSgBpWjZUIUsAHdG5ZK6SCTqpu2NseKFFks3khRlDKqszxOCMgmNyR39RpPpqRtGJcwlh0lBUenS493OuW6zE2kJbqVJ9QLEgewED2VZoKjnG0uRg1TcUpJk2LbfBz8ajVB3zxgmM475B50Xf11KPnV13psRd2Myx6ZGaMvCQf6wDVEysDyOrGDXqqwbKMTF7WQ27E5ZANUDnv1RZABOfOQqfEmuhYzwr/ANwrWux45Bx44o9oRnlJHMEW7hYecvEIGog8ij4Pga+G0giuIHjtmsSratAbXcXAA/BpBE7Aoc82bpj20yywWk8wF5bpDctyWRWZBN6EnQqSfyHw3LkCOdMWzNjwW2eDEkZbzmA7bfSc9pvaayrTO++Pv0Ol+JVrpCltqcOqm9tpbVesVyrK5gJ6a3TPAbxB1IehJ6V1g2pLbj+laXhxlbuLzCO4yoPwZ/KGV+jTsRnkeYPIjxpam3ZMBL2LLEDza3bPxd/HSBkwMfFBjxU0S07j5P8ARB1I1cVF6olNh17LHDDIZCPYQeYP1il3Z+zi167GUyLCAGOlULSkBlVzHgSFF0tkryLrg8jUeICKXRbk2Vwck2k/KCbxMTLlQT4xHv7S1At9qT283Bhicu7vJJbzg+Tz22kjuUBDxk+OSCe6qk+RS9POPlymPwNQnhE93CueUGZ3XxYho4c+jPEb1oKXf55SBHkayl0I/DZllhYa8hdKgkFjlgOQ76ZN0EkY3M0sUkTSSgKkgAZUjjVQORIxq4h5HHaq2lG8iuMGnkYazxI5Lhnu4pijTHKhlEkZiXlDleTAle1kMObnrTVvhKy2cwTIeQCJSOoMhEefYGJ9lK8UE9uoCEXESjAVtMcqqByCsMI/LAwdPrrYss00VzPF1tCfswcPRPKdEcinXEPnOScFdCBnKsPk4BNSb2xQbLmnUERyiC2tweZ4HHVQ/wBKV2Zye8aM9Kh7IifaEigBkW5BUZ5NFZqRx5OXRp2AiUg+b2h0NOnwjxgWsEagBTc2ygDkAFkD4HowlUVp4ZNu7K++fCSHwVj7gTTZutHpsrVfCCIf9NaSdvPptrg+EUh/YNaDsyPTDEvgij3KBXL9n7S9Bsk0UUV0SJkcy/7OmH+7nH1vVNuGNQBPe+zvquZJj+4Kvpx/Qrgei5HueSlvdJiI4gudTy20a4Ge18VuHB9hINc/T+eXdmimrxa62X7mv2Y5Wh73Z3PrdHc/bXbZcTNI8zMSMukakDsKH0tgjqG4annUm92csiKuWXR5hVipU6SoPLrjPQ8q97MgMcUaMQWVQGI5AtjtEes5NbUskp1U4trd49LtmWfDCNVyEH/pGA/xHZf4Kt948LbPkZGUAHjmRQPZ0qD8ICKdoBn5gpbRKviTO/M+jtipW9JzB65YB7546dP9b+9jFq37pd/md9oxlwCOqujewONX7OqvO7q4tbf80n1qDX3aB7DEgEAM3PuwpII9OQK67JTTBCPCNB7kFZfZn6vT+SjW7IlUUUV1jnnO5t0kUpIqujcirAEH2GokFzLaDHbuLcd3N54R6Cec6DwPbHi3QT6KVicJuOxY2N5HMgkidXQ9GU5HI4I9BB5EHmCK70szWTI5lt2EcpOXBGY5u7EijvxyDjtDl1HKp+ydvpK3CkUwXGMmJiDqA6tE/SVfSOY7wKLmyE1LYm7T2bFcIY5o1kQ88HuPcVI5qw8QQaXL21urGN3iLXsSKSInP9ITHcsgHllHgw1elulNtfahOnGatJF0KkoO6M52DarIbCBXWZcvezOvNXYNlfVmaTOD/ZVo1LV3sFreZ7qxVOJIPLQt2EnAJOVfHk5Rk8/NbPMd9WWyttxTpqB0MCVeOQhJI3XkyMueo9HI8iKIR4VYgUO/cjPNZQI7RlnkmZlxkLEmB5wI86QdQar79ZHbg8VNBUvcMV0yRQjznBU47QBQchzOe41P3sgf41BPC1uTw3gxLMsYVndGVvFhyIKjmezUebZqpJHZ/GTFLJieWdgoe5kU4jjQONLICCxQHkFUc9RNSbLoySjYcdyNllI2uJE0S3GltGMcCJRiCEDu0pzI+c71E+ER/wARX510D+rDK33V7O1L+EDMcN2B52hjbyn0hX1Ix9GpfXVLt/b0V5NZKgdJYpZGkhlXRLH5B1BK96nVyYEqe41kr3VOTfRkotcjhvL+KXA8Y3HvGPvrS4lwoHgBWa7xfi7j5zRr+tKi/fWm1j0HkfcbCiiit4jLJlPxS5Hfm6H/AFJcUr7sX8cCtDeW/EhkELntYljZY9KPCyHDcgTlWV150z3oItbzrkNeY/5kuPqxUPbG7pt4MTpEYmZJTMsbGMkDH9IiBzEMYy6nTntHHMVgpfllJrr9/aJqVlbkOWx71ymuzuFvYV5NFM2mePlnHFIyWx3SjJz59XWztuRTHR2opcc4pRokHjgZw4HzkLL6axi+g+LzJLC0sczFFVAecobCgRTjszoOZKSZI68uVM9nvxDMOHtCJZVRtJlRCWidT1kiHbicfOT09K2Ka5go8WY5+f32Im9ZD7WK/Nmtl/VRZv4qt94VzHGPGeD6pVP3UtXWm52i0kUnk5ZmKSo4YkJa8MMpbOogp3g9DmrqbjjhpPw3Amj0SJlS4Adu1Hz0sNI5g4OegpRdqVR9/kU6zNWmuiXzZN2t+Am/Nv8AuGp0C4VR4AD6qrdu/i0/pjce9SKtao9mL8smZ9Zy9QoooNdQw2CiolxtOFPPmiT6UiL9pqJNvLaKAePG+TpAjYSsW8AqZJNF0S4JPZFtUTaWzo7hNMi5wcqQSrI3cyMOaMPEVE/l0csQXZycY+LuPbk8semvH8sTnOmyn647Twpn0+eeVK5Lga2JdntiS2wl22uP5N1gD1CcDzW/LHZPfpPVlVs0s28kkqOJoFjUqRjiLJkHkQQBjp6am7lys9jbM3ncMA88405UfUBQmaacm1kuqUbXY1vPf7QE8EMvO3YcSNHPOHBIJGRnTjl4U3UuueHtVfC5tSP04JMj26ZW91DLESIN0bBDlbO2BII/BIeRGD1HLkap7raaQI9ptGKWWLpHLwnnSeP5GsoGKzLyBJxkjUDzpyoLYosFyg3I43xUcbiee/C4v4Xg6jwuJnnr0+PPGM1G3vhC3FjMANfFaEnvMbxOxHsKKff40zhqXN6RquLJPmvLKf0Yig+uX6qp1FvBl2JQ8xC28MpEvzrm1H/3UWfqrTqzi+XMlqvjdQ/str/hrQzL6Ce6sOhVqb7/AEL2dKK58X0HPhijiH5p+r/WtgjMtoNm3vfQ12P25K0e1HZj+h9wrNdskLBtAZGQ10cZ589R++tLtfNj+h9wrJpvPU7jYsbQ3Tx5W1ZYznU0LDMLnPVe+F/yl5eKnrSRebKIDRmFiwZ34TsIp4ixLs0Ew7MqFjnBOO1zPLTWwfIPqP31E2tsmG5GiZAwAypBKujdNSOuGRsE81IPOr5U83jh/s+4jJNhbNmS8gDlW4UHEdh2SGlDoAV7+atzH1U0bVXLW/53P/Slr1tnYksJ1EPNGmQJ0A+MQ8snUijyi9PNBzyyh61Xi7d5IQdDprYrKjDDYjcFWXubn3EjkenSquNQoyhJWdn2ZXVjOdVTeSTtz8A48dK/rOq/fUm82fxGzxJk5YxHIUHLPPA7+f1Cou2wTEAuMmWDr4cePP1Zq2p+zl+R9ynVvKK07GQjSZLk9+fjEoPvDCvh3ftjnVEsmeRMmZCQe7Lk8vRVnX0CuhZGPjlbcjx2UajCxxgDuCKPur3HAq81VVPoAH2V6ZgOpA9dRp9qwJ588K/SkQfaaAyyXRVV/OO2JIWVZCDpIiDSkEnGCIwce2vUW0Z5R5Cxu37vKKtsPX5ZgceylxIkqU3siwlOFJ8AfsrxuDn+TrQkAZiDYHQBiWH1EVC2ta3ohJdbeLWRFjiPJJqkOgacIFyNWevcfCrua/trSNUkmihRFCjW6pyAwORPooTTZop05RWSwpe3jOLvZhHnceUfom2l1fYPdXR964CBwRPcZ6cC3mkB/SCacenOK8W9hNfXEbTWtxbwRJIQWmELu76VGOBIXXs6upHWiUkXKLLu5ukjGZHRB4swUfWap5N77PPZnWXnjEIaY58MRg1f2W7FkhyLWHWOrOgkk9sj5Y++rRIlUkKAo09AAPsqDqElTExdsTyHFvY3Mh+fLotovfIdePUhqnCznaMnxkRiRLaPSsZZljEksmsamALE8JeeB5o5Vp8Pmj1Cs/vlztK7bwjt09xmc/visuqm/Cfp8ycYpM5zjN1s8eN1n9W3nb7q0DPI/Sx7zSJAmq+sPyZJX91tKv8AGKez0P0x9oqGkX9JEmeWY6V592fcK7a64HzV9R+yuumtIik2vutZ3TFprWN5CMFiuD7WHUVdkadOByAxy546YrrRQBxVewR6/vr7GcnOD0xz5V1ooA4HGGz0z9wpG3n2ZDFe28kacNpeKz4yA5SMDWV6au3jV1PfnlTywPMYPMg57u7/AEpP31/H7EeEN2f2rcffVOo91LsNFftKEvw41YIzyxhWK6gCHDZK5GfN6ZFWR3RuSe3fSD0RQQoDnvy4cjHr7qgMf6TYr864/dgmf+GtEqrRN+H6kZRi3lCgNyEHKS6vpQeeTKEPq8ii8q7JuFZnm6zOT113NwR7uJge6mmitlwUUtkK43G2epBNrGcc1Lan0n0aieeedTNn7rWcXmWluvh5GMH92ryikMipEqjGnGOmkYB91d416k9T9XgK90UAUe39gx3ioJTIBHLrARymTpMfMjn0Y9CK+7O3Ws7bLQ20St11aQzn1u2WPvq44QzmvRFAHONMLy8PrrxAhGnPTT99e4m+Seo+seNdaAOUnIqfTivsg6Ed32V8zqPLoPrNdaAOKDnyyB35yB7jSJLIGvL4j5MqIfZBG38daDWdW3OW7b51zL+yFj/grJrHan6jR12Yc7TtV8Ibl/cYV/jNPPPpg51Z9GM560kbATO1UPzbSb3tND/8TT9U9L7pAyKynSBjoD9mOVduKPBv1TXSitAgooooAKKKKACkfe7ntG19FtcfXLbj7qeKz74YU4dsLlCyTx5RXVmGFbBIIB0sMqOoPSq6sHODiuYIIYyb2w/JmkY/+1nX7WFaDWVfArm5RrmdmlnXsqzMxCg9cJnSCfEDNarUaFJ0ocLGwoooq4QUUUUAFFFFABRRRQB5dAeorzwR6T6ya6UUAfAK+0UUAFZRBtiGFpkuHED/ABic4mBh1AzOylTIAHBUg5BNavXiSMMMMAR6Rn7aqrUVVjwsaYibjXST3s8sTCSNII49a9pNRkdmUMORIAUkDxFP1eY4wowAAPADAr1UqcFCKihBRRRU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QUExQUFBQWGRoYGBgXFhcVGBUbHBgcGBgbGhgYHCggGBolHhgYIjEhJSkrLi4uGB8zODMsNygtLisBCgoKDg0OGxAQGy8mICUsLCwsNCwsLCwsLDA0MCw1LC80LDQ0LCwsLC8sLCwsLCwsLCwsLTQsLCwsLCwsLCwsLP/AABEIAPsAyQMBIgACEQEDEQH/xAAcAAACAwEBAQEAAAAAAAAAAAAABgQFBwMCAQj/xABREAACAQMBBQMGCAkJBwMFAAABAgMABBESBQYTITEiQVEjMmFxgZEHFEJScqGxwTM0YnOCkqKywhUWJENTdIOz0SVjZJOjtMNUlNIXpNPU4f/EABoBAAIDAQEAAAAAAAAAAAAAAAABAgMEBQb/xAAzEQACAQMCBAMGBQUBAAAAAAAAAQIDESEEMRJBUXETMoEFM2Gx0fAUIkKhwSNScpHhQ//aAAwDAQACEQMRAD8A3Gis52rvVPK5MUzwwtIYoFhhWaacrnU/bRxpOliAF5KuonnyprfeO5lIEd3tNidYAW1tjkodLgDgdQc5HXlTsK5r9FZUNtX69ZdqH6WzUb/LtxXv+d14vWWYfnNlXP8ACBRYLkPfiySS/v2lXVwrWKSMksOGdMuSuD2TlAfZWmbtFviltrJZ+DHqJOSToGSSeprL5M3pvGeeNpJYFgbTC8PCGmXDMkjE58oT3ebVnFv+Y1VBdbMwoCjMhHIDA6SmiwXNPorLH+EqQdLjZR/xXH8Rr2nwi3J80bOk+jPMP/G1Fh3NQorNbX4Uu1oeG3Z840w3kZfPhpmWPn6M047v7yQ3etU1pLHjiRSKUkTPQkdGU4OGUkHHWkBc0UUUAFFFFABRRRQAUUUUAFFFFABRRRQAUUUUAFFFFAGOXVvNs9oo31Qm2cm2ueE00EkZVkCyheatobBBI5gEHuqfufs+Wa4hdA7ItxLdTTtE0MbNIrgpCrcyCZOvMYBySTWoA45Hp3GulO4rBRRRSGZvvTyu73+7xH9mb/SnvZkK8GLKr5idw+aKRd7/AMavf7rH9k9P2zh5KP6C/uimxLc7CFR0Ue4V9IwDgDPdXqvjNgZPID6qQzCdj7USAI9xBHccWzXHGdY4kYyE3jSllJDGRoRgKSScDvq83GlkF3ZgqVZhdLjUzEWwOYsswDMAwjAZgCQRkAk18XdNr8XF7akQcS4WS3UsyrJHGW1vnDcPiuxcEKR2VOOZqds7YEmz5ra8nkLSyT8CbyjSqsM3YhQMVUHTKIiTpHN27sUwNOooopAFFFFABRRRQAUUv7wb329o4iOuacjIhhXiSY8SMgIPSxFVP887lhlNnlfz1zHH9UayYqEqkI+ZgO1FI/8AOu//APR2v/u5P/1q9x72Xme1ZQY/Ju2P1G3H21D8RS/uQ7DrRSod8HXzrKY/mpIHx+u6E+ypVhvnaSOIy5hkPIJOjQlj4KXGl/0SanGpCXlYhhoooqYBXzNeGOeQ9po4IoA9kV4BxyPTuNdK+EUAfaK5g45Hp3GulAGb76fjF7/dE+yetBsR5NPor9grPt+fw18f+EX92etDtR2E+iPspvYS3OtKG0Zm2k728RK2SsUuJQcNcEcnghI5hPkvJ61XnkhuNYbsHeORFNvHNInCaQafNyRIdZB+Vhjz9Y8RV2no+NLhTS7mbV6paeHG4tr4cjao4woCqAFAAAAwAByAA7hVXvPZpPavE7hEk0rrwSVJIEbJjowk0EHmOVZ9PvDdyYhWZtcxEa+avUEntBcqAoYkjngHHOifee8tp/irzxK8WFCqqAOpjV0KKRnAGVx6G8KulopRqeHxK/r9DLD2pCVJ1VCXCu31NB3P2y1zCVlGm5gYw3CeEi/KH5DjDA+Deir2sq3C21Lc7VdiF/AyJOVGA/DlX4uzDONQDSKDyyAfDlqtZZwcJcLOhSqKpFSXMKKKKgWBVNvdtn4naSzAapAAsS/PlchI19rMPZmrmlHf85axTuNwWI8dEErL7mwfZUZy4YuXQBUs4DaIqgNc3ty/aPLXPLjLMWPJI1GefRQPE4MXbFrdhrhZbko0QiwtuqomZO4u4LtjI5grnwFNe50Gu+upW58GOKGP8nXmSU+3EQ/Rqs3jObm69NxZR/rG3H8dYI014am8ttfMkWG09xY4oZZFu78FEZ/xjUOypPRlIxypc2JYXjy28K3hLSW7zPxoo5FUoYRgaAjYJlPyu6tD33crs69I6/F5sevhtj66pt2oB8eJ/s7cqPVJKP8A8I91X1IR8SMbLN+Qin2xLdWS67qBXhBUGW3bVgsQq6oXw4yxA7JbrXm1vba9jYKY5k6MjAEr6HRhlT6xTH8IbAxW0Z/rLqL28PM//ipb2ZurHezXsoZoZ45I44pk6oRCrsCvSRTxBlT1wOnWqKmmg58MMO1x3OH8sTbLdOGZJrZjjgOSxT0QSschvCJzhuikHlWkbM2klzEksJyjjIOCCPQQeYYdCD0pEgVnWSC7RRMvJ0U5Vx8mVM89DYyM8wRjuo3DneK70MxK3KyagenHt20F1HdxI8EjxSrdPVkn4c9xNGkKMV9oorYIKKKKAPhFeAccj07jXSvhFAGb7/fhL8/8GP3Z60aEdlfUPsrOt/4vx/Tkt8Uxj/Dmxjx61o6jkKbEj7X55CxLcXJdxHE9xdMXP9UyTPomX3iMj5QZR3Vvu07sQwyynpGjOfUqlvurALG2jWBJZlGvQWZsFiNZLvyGe9zzq6jpXqFKKdsb9MrK+Ktgxa7VLTqDavd2t1w8dsoadjQQ215DJJNrASVXdjhEkPCMY0DlHlDLgnmemScVWbz7wFo7zUkpeaRJoy0axxiCEpw3ALF+IeGRjkfKAkCrHdbaID8ORHSdo1Zy4VciPEQJXz1DecNQ72x0pd3wunnJPER44SvNEwCxcBkDkkuoGMnpqA7xy4Hs7V6mtqVRmuJq7cr3fW/SyeF1Vkjo6qlQo0OKNop2SVsdrdX/ANY/fAlsnhWkkzefPK3PHPTH2Mfr8U/pVotK/wAGcgbZtvj5PEU/SWVw31g00V2pbsqh5UFFFFRJBSdv6fL7P/Oy/wCQ9ONJ2/g8vYfnJv8AIaqq/u5dmNHrcMeVvz/vox7oIz99Um2F1Xc3pv7P9j4qf4TV5uH599+fT/t4qVt4NoRR3REkwg4l7+EJUaAkagvlwVGkhfO5dKp/86feIDxv0+LKUfP0J+vIqfxVA3PGbq7bwSBPb5Vz++tIW9MO0rdFaW/F3YvJGySCNHwyuJIw6xgOVyg5ox6dBV3uPvYkLSm70xi4kVo50bXbECNYwpk/qySpPbAHPGanJrxo36MkoScboYd+RqmsV+a8snuhMf8A5akbjxHgytjHEuJWPqUiIfVGKXdp7xJLexrMpt5I0lRUdlPF1OhV0YHtKVTI9Z8KbNxyTYWzHrInEP8AiEyfxU4r+s38ER5FP8IlqI/i12gw0Uqwv+VFOwjKn1SGNh9E+NUUMbR39ke5ruTGPmvavqB/SDfVTV8IvO1RfnXFsPdOj/w0sTj+n7O5AZuWOR1OLWQZPLr3d/ICqavv4hyNPoooraIKKKKACiiigDOd+5Cr3zLyItgR6wkpFaEpxyPTuNZ5v4Mtff3cD/pyVo2KbEim31tWl2fdxoMu8EgUDqSUOAPXWRwOskalSCrLyPUYIrcgccj07jSjtX4O7eR2khkltmc6mEekxsx6nhupCk9Tpxmtmi1SoN8Swzm+09DLVRjwOzXXb7wZzFZqFCt5TxZ8MWOMZOfQAPVgVF22haPhIp7enmBhEUMCxJ6DkDyqZvFYTWs81shnnOIQknCQBWlJUZK4HUgDPeDWiWHwa2SYMoluT38eVnQ+uMYQ+0Vtqa6jGkoQjhq3JWW1jmUPZWolWc6ksp35u73vyPPwTZNkzfIaeZoz4qW5keguH506V4hiVFCqAqgYAAAAA6AAdBXuuPKXFJvqekhHgio9FYKKKrt4trLaW01wwLCJC+kdWx0HoycCokixpP36/DWH5yX/ACGpf3gt7wWc91PdzC4SMypHA5igiYc1TSvOUdxLk58Kvd928rs/PUvL/wBu9V6hNU5dmEXc7bh+fffn1/7eKlG7sY7yeOCUao5doXasMkHEaXPQjmCDGD7KbtwvOvv7wv8A28NLm7C6ru2P/F7Qk98lwv8A5KoXkp+nyYxc3g3SbZjJ2pDEzkxTW/KVWVWby1uAUkwobtgZ9AzUaytpYFadAt0sjFmWI6VlDc+1AeSMO4oeecEGtQ3udTc2YJ5qJnA8cKiZ9mv66pdibnQ3dnb3Ks9vcyprM0fyg5LqJIz2ZFwQOYyO4ioVKLlKSj0WHlfVej9C+nWSa4l6rD+j9RK21sLiFZ4gZBhcwyFvwfMskeT2D2idJ6MAQRjBd9y94GtnjsrltUbdm1mPI8hygk/LA81vlAY6jmrS7RuIJ3gkiW4KFhrhIQsEKgnhyHA5tjAY9DXaC6ivY5YykgAOlg66SrdQVYZGpSM5B5HFcyNfVaaSdVXisPnj/h0XR09eNqbs3tyHr4QpOVkvz7tc+pYZpPtUVRac7S2aPB5290DD76rF269w9lbTnNzbSSM7f20fAdI5fWdeCO5gatrIZ2tZD5sVy/1Rr/FXSclPUQcdrfU5Li43TNHoooreQCiiigAooooAzrfYZkvfzKj9h60Ws93wHlbv80g/ZatCpsSPhFeAccj07jXSuF/cLHHJI3morOfUoJP2UhiHbnj3y8+Ul3I5H+7tY+EMejjBD7a0OkbciDMyM/4SK1RWwMAPcNxJPeYgaealLexGOwUUUVEkFQ9r2Mc8EsMv4ORGR+eOyRg8+711MpS31uDM8ez0JHGBe4YHBS3U4YZ7mkbsD0az3ULIC1s+V7nZsqXM6RxhuHHdthBPEjgrKVcgDUFxzOD176g7T2sJ5IT/ACxYSGFmKCRETJZShy0coB5HuFeNl3ImkkmltLibhyyQwhIleK3SNjGFRdXZfAyzEZ54HICr2baJKNmxu2QAltUUYAAGTnXIO6q6tX9PDdEoU1a/FY9bAlvrPjsbeG5WZxJmGfQRiNI8BZVAIwmfO76otk7X+KzW/HguFmxclYFQM7mSQMNJUldIycsSAO81HstrmBYrizgeOK5LKkMjxpC7YJ4oUMeAFwSx5Ag8xnFWuzJBa6pL1ZI55Oclw41Qv4COVMokQz2VOnxPMk1GbioppZXIcIXlZvB72vHtC6lScC1tzGjokTGSU4cqSWdcAN2F6Agc+tNXwf7QQ7Ngz5P4unAkDEdhoBw3y3THZznwNVN3tmGOB7gyI0SKWJVgwPgAR1J6D10obA3dmeItesYYCWmltxIxWVyxkLzZOlFGfMUc8DUT0qunU3lIunRWFE8RbRkgW82jwzKJ53EOSFVYOK5RyDgnWX5BebdnxFedlvDDBJNF2zjW8aaU0d5Ai1aYiO/PPlzJqFcT3G1p/II5toCCFVkjzGRjIY8lnYZ0g40Lg9TTyo2RchLae3+JyhdCJIptpMYwVjlQ4kHoVjnvqqvpJaiOXZX/AN/AspamNGWFf+PiKd/tJI5o5yrRywnTLFIpSTguQrnSfOVW0sGXI7J586b9iJna0R7ltJj+tLEP4TXPejY0D3cMLxiRILQKok7ZGZAoOpuZOI+vU86lbrc9qS/kWiftTP8A/Cq6FGNKsqcb4vv99ymtVdV8TWR8ooorplAUUUUAFFFFAGeb15+M3Xhw4ffhs/dWh1nm9H41c+GiD7W//laHTYkFL+/jD4jMh/rtMH/OdYT9TmmClvfNsm0j7nuAT6o43k/eVaIq7sDdkfNzo9XxqTuedlHqiRYv3lery5uBEjO57CKWJ64CjJ+oVVbic7GBx/Wgzf8ANYy/x1dXCgqQwBBGCD0IPLFDd3cErIzuy21tDaCLPHOlnBJkxosSzSlc4DOznSCcZwo5eNWIW/Rezeaz4ywIffo01DuNlXOzhiCI3FmB2UjGqe39GgnyyegHV66ibM3xQgRvPBJOSRpINmVOOjxzuXz6gazSc0zRFQaLEbT2onVbGb06p4T7tLiouypbtZJpZreAySkZdJyeyuQiYaMYCgnv5liakfy8ocK726rjtP8AGEwG6aVU8z3czioN/vpZwgiSZCy+csWZiBnlkoMDIx1x1qMatS+CcqVN7kPaEN7FO1xZwJGZDmZGmVoZcDzigAZJPylPPvBq12dvdNnhtBFxnBKotxjWB1I4kanA9ANR7Xal1ORw7Y28R6yXBAcjuKwrk5+kR6ql7N2GkLtKWeadhhppDqfHzVAAVE/JUD05pSqtq7EtPG+CHaqt3dzwX8ESq9qiwxJIzDRxWM2l9KEPqEJOnppWmia4it4QCUhgiQKMnSiIowBk+AGKqtpbLiuFAlXVpOVILIyHplXUhlPqNQYt1rYOHdXmZeameWWfT6QJWIB9OKjGrG2SM9NJvDwU0OyYb+7S6W3SK3iOUbhiOS7cHk7DAPCXAxnmTz6VF332jJcyGytlkk0rql4YBDPkFInZuyqfKbPXkPGnTaN+kEZlkOlFx3EnJIAAA5kkkAAVV/yfDchEhmKQIW4kMJ4ZduXKQriRMc8ryJzzqLm5PiZfGmoR4UQt2xe2sKwx29kCMs+q5fW7scuzBISASe7mAAB3Vc2m01uWNpeWoR2UuEYrPDMqkBijY6qWXIZQeYIzS7Nu5ZWMsUys8bq7FIwTJJKWVgUVcGSQnI7z0pj2Fs2Vpjd3ICPpKQwg54MbEMxcjk0rFVzjkAoAzzNbKFScnjbsZK9OEVnfuQp90ngYyWMnyQvAnZnj0gkhY5DloebHA5r6BVdsL41cXdy8Dm0QJHBMxSOSTiRtIzRxHJTlxBlsHuwOuHi/vY4I2kldY0XqzHAHcB6STyA6kmlfZs5vLmFLe6mitp4Z5/JxQI4ZZkTGWhJGS75z2sjrVsqNNT47ZKIyk1Ym30F3axvPHtCVzGpYpdCFonAGSCyIrJnGMg8vA1V//WeP/wBDdfqn/Sm213GtVYPLxrlwcg3E0kwB65EbHhg+nTyplxSbT2Jq63PtFFFIYUUUUAIG9H4zP6oPtp/rP952zdTDwNsP2h/rWgU2JBSVv9daJYj3RW93MfQVWNR9TNTrWefCQNb3C9/xCRR/ivp/hpw3FLYdtiW3Ct4IxyCRovuUD7qkv1A9texXhvOFRJHSoW0dnxSjykUcmOhdFbHqyOVTaot8dpmC0lZfOOmNPS8rCJB+s491ACju1u3btJcXTW0I40zGJeGhCRIdCFRjALlTISPniuu2olnuY7ZQBDDpnnAAAZsngRnAx1DOR+SnjVxeTx2NqWIxHBGAFUddI0qqjxJwAPEioOxbUrHrcATSniTYOe2wAIz3hQFUehaWolwQst2SoR453eyJ1ej0rzXrurmI6LPNFFFIZRX8fxi/toOscIN1IO4kHRAD+nqb9Crva271tckNLEC4GA4LJIB4a0IbHozVfummuW8uPnzcFD+RAuj/ADDLTHXYoQUaaRya871Gyr2Tu7bWxLQxBXIwXJZ5CPAu5LY9GatCcczyH2UUpb47TV5EsA4BlGubmAeFnlGPFpDkcvkhvEVdsVJOTKs3YvZTduQbeEt8WTOV7OQ07Dvc4OnPmr6TVn8FVudSMRgJZxn9K5nlnYewBPfVDvPsxFhleHMMrgR+TwokLkRqrrjDc2AzjI7iKfPg6gXhTyLzV5mRfQluq2qgejMLN+lUKmMGhq1kNtFFFUiCiiigAooooAzreD8cuPp2v2pWi1ne8I/ps/pez/fUVolNiQVnu/X4xP4fE4/qnfNaFWf/AAkQkvIF86SxuQv0kKFf36cNxS2NArxKOXqr5byh1Vh0YAj1EZrpUSRGu7yOOMvJIkaAc2dgir62Y4FJO9m2opTYiItNCs3GleJGkTCRvw8yKNABkZDzIHZznlTPt3YUV0EEmrybiRSjFGVwCMgj0MR7aXZ9jwNelWi4iwwoVMxM3bd3yfKEnUAg5/lU1uJ7FJtXeBLpY2SJpoopA7JGVmLMnNOcRZBpOG7TAcueKu9jbWiuVDwuGBAJHRlBGRqU81yOmevdX3e4ZtxbrgfGHWA92I2OZsY6eSV8ekiu0lihA7OkgYVl7LKPAEc8ejpWfVJcS6mjTN8L6HY8zQxoUYGM5Pjy+6vlY3g1oK4XtyIo3kbkI1Zz6lBY/ZXeqXe/tWxjHWd4oPZLKqN+yWoirtIcnZNlrulaGKzt1bz9Ad/pv5R/2mNW1AGOnSiu4sHEeSFtraaWsEk8nmxrnA6seiqPymYhR6SKT7TZgeNzcqryzNxJs8xqIGFU9QEACjHzc9TU3efTd3At2AaCDDyqeYeVl8mh8QqHWR4unhUD+T5Yedu+pf7GViV9SSc2j9uoegU0uZopRsrlTtVngdU4jSxxIbgK41PrUiO2jMnygZpEI1ZbyZ5mtD+Cm0MWzY4y2orJcKW8SLiRWPvBrPtkA3VykhUhXxOVJBxHCWjtlODg6pWmlyP7Na034PlxZJ6Zblv1rqVvvrJOpxVXFckN9RjooopiFDaG+LmSSO0gWbhNokkklMMeseciFUcuV6E4AB5ZODRFvsV/GLSeMd7xabhPch4n7FKWy7ngbOM2NRCSTEZxqZi0hyfSTS1Clw9yUUyvcvJMPIyGNfJk5wrvpwAvLNYVXqOTttexbTpcd82sr5NntN7LKVWdbmHCDL6nCMg/LV8MvtAqVszblvc54E8UuOoR1Yj1gHIrC9uTyxPC16khSKQMTLahX81sYlChGXVjp4dak7T21DKImgdkmEilXWNuLGBlmKg6Sy9nBAOCG760xq4vJWB0mnbftkd94/x2X85Zf5q1olYfPvLJJNxH+LyM7wMQrm2kIhkViBDc4ySAejda0W0+EKyJAmZ7Vj3XKGJT6pD5M+xqmqkZbMqs08jXSxvtGB8WmPmpLw3+hMDF7tZj91dN4N5+C0ccEYuJJFMn4VY40jBA1vIcgAsQAADk58Kot4t5JpYjbyWTxpMjK8zuZIUyORD24Zs94ZggGOtWK97idthi3ImzZxxsSXgzA+epMXYBP0lCt+kKqt+t6prEgqLco4wgdmDmTmcHHRSAMHHXkccsq+zY7lGknlmnlWQrg2ADQygIAHITMmvuPPuHXlip2nZW5MkittFJ5AQvEilj4rBGZYhJND2S2CBpYHJ5c6rnKz2ZOEeJbotYPhLuJgi2qxzXBGTbmBkKYOG1yNPhce3urlDFtjji5Ywl2wJUMg4bIurSqosXYI1HtayT357ouz93EnghkhuI5dIyq6BEEJ89RJAVmjbIwdTMcjmDXi92QShjisrlbg4CzG5aWOJsjynEaXOB1wVBPTFUuq74f3+xdGiks5LW1WUXBmkjkkMbMHOsO4LRr5qZwsYB5Knccnnmrex3ktpzpSZQ/wDZvmKQetJAG+qoOwrrFzewu44nFEiqeRMbRR4ZR3rqDDPceVWd9s6KYYlijkH5aq32jlSmlPLM34nwZONsE8V9IzS7/NW3HmcaL0RXE8Y/VV8D3V0i2FHkNxblsHvupyMjlggPg+o1V4XxLfx8OjLi5uUjGqR1QeLMFHvJpP2/tyG4aDgySNFDIZZpYcgIEik0hZGGlmLEdlcmrz+bVpq1/F42frlxxD7C+cVx3q0raSDho5ICRIyhl4jkRx4XHzmFThSUXcrqa3jXCluX+70EqW8YnkMkvMsTgkaiWCkgDVpBC578ZrvtW/W3hkmfJVFJwOrHuUeknAHpNfdl2fBhiiyW4aKmTzJ0qBn6qoN7HE0sVtz0qOPLg4PI6YVyOYy2pwR3wiuoiiK4nYpLbYzY4hkeO5cmSRlbUrO51FWRuy6ryQcgQqjBFcto3VwdNsUAluDw0mQjQox5R2VjqQqmpscxyHOu8j3EHcbqL0YWdR9Sy/sn1mqLbl+0sM88OoFopYYSQVZYkAa8lweYJYxQjvzmnJqKNTwsDRu1CulplGElKiIfNgjXhwD2oNePGQ067iD+gW/pUt+sxb76XwoVcDkFGB6ABTFuOP8AZ9n+YjPvQH7642jm5znJkXsXlFFFbxGMXJ/2NJ/dpB7lYVX2kHFubwdxg2iPbJMIh9TmrSZP9kyj/czD9+oW7L5mnb5xjT/n7SjWufp/M/8AJ/Jl8PJN/D+UbdoGMd2MUv7S3JsZjqa3RX+fFmJ/1oyM+2rlL+Mvww6l+fZBGeXX3VE25NIAixeeW1cupWMa2H6RCp+nW5tWIQhJyS2+9zLt89347KSFY5XlWQyB0l0Pw9CKw5hQfljk2eRFSN0LyKS1hhDdtI0LRkFGHfnScEoT3jkRXj4SnIa1ZsgmG6mYHqCzRkA+kLhf0a77bsVWzikxiW2WNo3HnLjSGXPzWHIjoayy0yq8VsWs/mT1VZwjBSd8yXyF7eDYQgmD6Q8MpbVCmqMSgBpWjZUIUsAHdG5ZK6SCTqpu2NseKFFks3khRlDKqszxOCMgmNyR39RpPpqRtGJcwlh0lBUenS493OuW6zE2kJbqVJ9QLEgewED2VZoKjnG0uRg1TcUpJk2LbfBz8ajVB3zxgmM475B50Xf11KPnV13psRd2Myx6ZGaMvCQf6wDVEysDyOrGDXqqwbKMTF7WQ27E5ZANUDnv1RZABOfOQqfEmuhYzwr/ANwrWux45Bx44o9oRnlJHMEW7hYecvEIGog8ij4Pga+G0giuIHjtmsSratAbXcXAA/BpBE7Aoc82bpj20yywWk8wF5bpDctyWRWZBN6EnQqSfyHw3LkCOdMWzNjwW2eDEkZbzmA7bfSc9pvaayrTO++Pv0Ol+JVrpCltqcOqm9tpbVesVyrK5gJ6a3TPAbxB1IehJ6V1g2pLbj+laXhxlbuLzCO4yoPwZ/KGV+jTsRnkeYPIjxpam3ZMBL2LLEDza3bPxd/HSBkwMfFBjxU0S07j5P8ARB1I1cVF6olNh17LHDDIZCPYQeYP1il3Z+zi167GUyLCAGOlULSkBlVzHgSFF0tkryLrg8jUeICKXRbk2Vwck2k/KCbxMTLlQT4xHv7S1At9qT283Bhicu7vJJbzg+Tz22kjuUBDxk+OSCe6qk+RS9POPlymPwNQnhE93CueUGZ3XxYho4c+jPEb1oKXf55SBHkayl0I/DZllhYa8hdKgkFjlgOQ76ZN0EkY3M0sUkTSSgKkgAZUjjVQORIxq4h5HHaq2lG8iuMGnkYazxI5Lhnu4pijTHKhlEkZiXlDleTAle1kMObnrTVvhKy2cwTIeQCJSOoMhEefYGJ9lK8UE9uoCEXESjAVtMcqqByCsMI/LAwdPrrYss00VzPF1tCfswcPRPKdEcinXEPnOScFdCBnKsPk4BNSb2xQbLmnUERyiC2tweZ4HHVQ/wBKV2Zye8aM9Kh7IifaEigBkW5BUZ5NFZqRx5OXRp2AiUg+b2h0NOnwjxgWsEagBTc2ygDkAFkD4HowlUVp4ZNu7K++fCSHwVj7gTTZutHpsrVfCCIf9NaSdvPptrg+EUh/YNaDsyPTDEvgij3KBXL9n7S9Bsk0UUV0SJkcy/7OmH+7nH1vVNuGNQBPe+zvquZJj+4Kvpx/Qrgei5HueSlvdJiI4gudTy20a4Ge18VuHB9hINc/T+eXdmimrxa62X7mv2Y5Wh73Z3PrdHc/bXbZcTNI8zMSMukakDsKH0tgjqG4annUm92csiKuWXR5hVipU6SoPLrjPQ8q97MgMcUaMQWVQGI5AtjtEes5NbUskp1U4trd49LtmWfDCNVyEH/pGA/xHZf4Kt948LbPkZGUAHjmRQPZ0qD8ICKdoBn5gpbRKviTO/M+jtipW9JzB65YB7546dP9b+9jFq37pd/md9oxlwCOqujewONX7OqvO7q4tbf80n1qDX3aB7DEgEAM3PuwpII9OQK67JTTBCPCNB7kFZfZn6vT+SjW7IlUUUV1jnnO5t0kUpIqujcirAEH2GokFzLaDHbuLcd3N54R6Cec6DwPbHi3QT6KVicJuOxY2N5HMgkidXQ9GU5HI4I9BB5EHmCK70szWTI5lt2EcpOXBGY5u7EijvxyDjtDl1HKp+ydvpK3CkUwXGMmJiDqA6tE/SVfSOY7wKLmyE1LYm7T2bFcIY5o1kQ88HuPcVI5qw8QQaXL21urGN3iLXsSKSInP9ITHcsgHllHgw1elulNtfahOnGatJF0KkoO6M52DarIbCBXWZcvezOvNXYNlfVmaTOD/ZVo1LV3sFreZ7qxVOJIPLQt2EnAJOVfHk5Rk8/NbPMd9WWyttxTpqB0MCVeOQhJI3XkyMueo9HI8iKIR4VYgUO/cjPNZQI7RlnkmZlxkLEmB5wI86QdQar79ZHbg8VNBUvcMV0yRQjznBU47QBQchzOe41P3sgf41BPC1uTw3gxLMsYVndGVvFhyIKjmezUebZqpJHZ/GTFLJieWdgoe5kU4jjQONLICCxQHkFUc9RNSbLoySjYcdyNllI2uJE0S3GltGMcCJRiCEDu0pzI+c71E+ER/wARX510D+rDK33V7O1L+EDMcN2B52hjbyn0hX1Ix9GpfXVLt/b0V5NZKgdJYpZGkhlXRLH5B1BK96nVyYEqe41kr3VOTfRkotcjhvL+KXA8Y3HvGPvrS4lwoHgBWa7xfi7j5zRr+tKi/fWm1j0HkfcbCiiit4jLJlPxS5Hfm6H/AFJcUr7sX8cCtDeW/EhkELntYljZY9KPCyHDcgTlWV150z3oItbzrkNeY/5kuPqxUPbG7pt4MTpEYmZJTMsbGMkDH9IiBzEMYy6nTntHHMVgpfllJrr9/aJqVlbkOWx71ymuzuFvYV5NFM2mePlnHFIyWx3SjJz59XWztuRTHR2opcc4pRokHjgZw4HzkLL6axi+g+LzJLC0sczFFVAecobCgRTjszoOZKSZI68uVM9nvxDMOHtCJZVRtJlRCWidT1kiHbicfOT09K2Ka5go8WY5+f32Im9ZD7WK/Nmtl/VRZv4qt94VzHGPGeD6pVP3UtXWm52i0kUnk5ZmKSo4YkJa8MMpbOogp3g9DmrqbjjhpPw3Amj0SJlS4Adu1Hz0sNI5g4OegpRdqVR9/kU6zNWmuiXzZN2t+Am/Nv8AuGp0C4VR4AD6qrdu/i0/pjce9SKtao9mL8smZ9Zy9QoooNdQw2CiolxtOFPPmiT6UiL9pqJNvLaKAePG+TpAjYSsW8AqZJNF0S4JPZFtUTaWzo7hNMi5wcqQSrI3cyMOaMPEVE/l0csQXZycY+LuPbk8semvH8sTnOmyn647Twpn0+eeVK5Lga2JdntiS2wl22uP5N1gD1CcDzW/LHZPfpPVlVs0s28kkqOJoFjUqRjiLJkHkQQBjp6am7lys9jbM3ncMA88405UfUBQmaacm1kuqUbXY1vPf7QE8EMvO3YcSNHPOHBIJGRnTjl4U3UuueHtVfC5tSP04JMj26ZW91DLESIN0bBDlbO2BII/BIeRGD1HLkap7raaQI9ptGKWWLpHLwnnSeP5GsoGKzLyBJxkjUDzpyoLYosFyg3I43xUcbiee/C4v4Xg6jwuJnnr0+PPGM1G3vhC3FjMANfFaEnvMbxOxHsKKff40zhqXN6RquLJPmvLKf0Yig+uX6qp1FvBl2JQ8xC28MpEvzrm1H/3UWfqrTqzi+XMlqvjdQ/str/hrQzL6Ce6sOhVqb7/AEL2dKK58X0HPhijiH5p+r/WtgjMtoNm3vfQ12P25K0e1HZj+h9wrNdskLBtAZGQ10cZ589R++tLtfNj+h9wrJpvPU7jYsbQ3Tx5W1ZYznU0LDMLnPVe+F/yl5eKnrSRebKIDRmFiwZ34TsIp4ixLs0Ew7MqFjnBOO1zPLTWwfIPqP31E2tsmG5GiZAwAypBKujdNSOuGRsE81IPOr5U83jh/s+4jJNhbNmS8gDlW4UHEdh2SGlDoAV7+atzH1U0bVXLW/53P/Slr1tnYksJ1EPNGmQJ0A+MQ8snUijyi9PNBzyyh61Xi7d5IQdDprYrKjDDYjcFWXubn3EjkenSquNQoyhJWdn2ZXVjOdVTeSTtz8A48dK/rOq/fUm82fxGzxJk5YxHIUHLPPA7+f1Cou2wTEAuMmWDr4cePP1Zq2p+zl+R9ynVvKK07GQjSZLk9+fjEoPvDCvh3ftjnVEsmeRMmZCQe7Lk8vRVnX0CuhZGPjlbcjx2UajCxxgDuCKPur3HAq81VVPoAH2V6ZgOpA9dRp9qwJ588K/SkQfaaAyyXRVV/OO2JIWVZCDpIiDSkEnGCIwce2vUW0Z5R5Cxu37vKKtsPX5ZgceylxIkqU3siwlOFJ8AfsrxuDn+TrQkAZiDYHQBiWH1EVC2ta3ohJdbeLWRFjiPJJqkOgacIFyNWevcfCrua/trSNUkmihRFCjW6pyAwORPooTTZop05RWSwpe3jOLvZhHnceUfom2l1fYPdXR964CBwRPcZ6cC3mkB/SCacenOK8W9hNfXEbTWtxbwRJIQWmELu76VGOBIXXs6upHWiUkXKLLu5ukjGZHRB4swUfWap5N77PPZnWXnjEIaY58MRg1f2W7FkhyLWHWOrOgkk9sj5Y++rRIlUkKAo09AAPsqDqElTExdsTyHFvY3Mh+fLotovfIdePUhqnCznaMnxkRiRLaPSsZZljEksmsamALE8JeeB5o5Vp8Pmj1Cs/vlztK7bwjt09xmc/visuqm/Cfp8ycYpM5zjN1s8eN1n9W3nb7q0DPI/Sx7zSJAmq+sPyZJX91tKv8AGKez0P0x9oqGkX9JEmeWY6V592fcK7a64HzV9R+yuumtIik2vutZ3TFprWN5CMFiuD7WHUVdkadOByAxy546YrrRQBxVewR6/vr7GcnOD0xz5V1ooA4HGGz0z9wpG3n2ZDFe28kacNpeKz4yA5SMDWV6au3jV1PfnlTywPMYPMg57u7/AEpP31/H7EeEN2f2rcffVOo91LsNFftKEvw41YIzyxhWK6gCHDZK5GfN6ZFWR3RuSe3fSD0RQQoDnvy4cjHr7qgMf6TYr864/dgmf+GtEqrRN+H6kZRi3lCgNyEHKS6vpQeeTKEPq8ii8q7JuFZnm6zOT113NwR7uJge6mmitlwUUtkK43G2epBNrGcc1Lan0n0aieeedTNn7rWcXmWluvh5GMH92ryikMipEqjGnGOmkYB91d416k9T9XgK90UAUe39gx3ioJTIBHLrARymTpMfMjn0Y9CK+7O3Ws7bLQ20St11aQzn1u2WPvq44QzmvRFAHONMLy8PrrxAhGnPTT99e4m+Seo+seNdaAOUnIqfTivsg6Ed32V8zqPLoPrNdaAOKDnyyB35yB7jSJLIGvL4j5MqIfZBG38daDWdW3OW7b51zL+yFj/grJrHan6jR12Yc7TtV8Ibl/cYV/jNPPPpg51Z9GM560kbATO1UPzbSb3tND/8TT9U9L7pAyKynSBjoD9mOVduKPBv1TXSitAgooooAKKKKACkfe7ntG19FtcfXLbj7qeKz74YU4dsLlCyTx5RXVmGFbBIIB0sMqOoPSq6sHODiuYIIYyb2w/JmkY/+1nX7WFaDWVfArm5RrmdmlnXsqzMxCg9cJnSCfEDNarUaFJ0ocLGwoooq4QUUUUAFFFFABRRRQB5dAeorzwR6T6ya6UUAfAK+0UUAFZRBtiGFpkuHED/ABic4mBh1AzOylTIAHBUg5BNavXiSMMMMAR6Rn7aqrUVVjwsaYibjXST3s8sTCSNII49a9pNRkdmUMORIAUkDxFP1eY4wowAAPADAr1UqcFCKihBRRRUw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cliparts.co/cliparts/rcL/npL/rcLnpL56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15" y="233960"/>
            <a:ext cx="1381985" cy="12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iparthut.com/clip-arts/251/arthritis-finger-joints-251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5775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9744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causes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286000"/>
            <a:ext cx="21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Down syndrome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533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Alcohol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02466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Obesity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2688" y="3024664"/>
            <a:ext cx="130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Arial Black" pitchFamily="34" charset="0"/>
              </a:rPr>
              <a:t>D</a:t>
            </a:r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iabetes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397389"/>
            <a:ext cx="252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Organ malfunction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6148" y="44126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immune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724400"/>
            <a:ext cx="135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harmless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3218" y="5197731"/>
            <a:ext cx="11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attacks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8634" y="5539778"/>
            <a:ext cx="120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Arial Black" pitchFamily="34" charset="0"/>
              </a:rPr>
              <a:t>arthritis</a:t>
            </a:r>
            <a:endParaRPr lang="en-US" dirty="0">
              <a:solidFill>
                <a:srgbClr val="0066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r>
              <a:rPr lang="en-US" sz="2800" dirty="0" smtClean="0">
                <a:solidFill>
                  <a:srgbClr val="006600"/>
                </a:solidFill>
                <a:latin typeface="Arial Black" pitchFamily="34" charset="0"/>
              </a:rPr>
              <a:t>HUMAN BODY SYSTEMS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sz="2000" dirty="0" smtClean="0">
                <a:latin typeface="Arial Black" pitchFamily="34" charset="0"/>
              </a:rPr>
              <a:t>(1) DIGESTIVE SYSTEM</a:t>
            </a:r>
          </a:p>
          <a:p>
            <a:endParaRPr lang="en-US" dirty="0"/>
          </a:p>
          <a:p>
            <a:r>
              <a:rPr lang="en-US" dirty="0" smtClean="0"/>
              <a:t>			A. Breaks down _______ into molecules that are</a:t>
            </a:r>
          </a:p>
          <a:p>
            <a:r>
              <a:rPr lang="en-US" dirty="0"/>
              <a:t>	</a:t>
            </a:r>
            <a:r>
              <a:rPr lang="en-US" dirty="0" smtClean="0"/>
              <a:t>			 ________ enough to enter the _______</a:t>
            </a:r>
          </a:p>
          <a:p>
            <a:endParaRPr lang="en-US" dirty="0"/>
          </a:p>
          <a:p>
            <a:r>
              <a:rPr lang="en-US" dirty="0" smtClean="0"/>
              <a:t>			B. Nutrients are _____________ into the ________ in the</a:t>
            </a:r>
          </a:p>
          <a:p>
            <a:r>
              <a:rPr lang="en-US" dirty="0"/>
              <a:t>	</a:t>
            </a:r>
            <a:r>
              <a:rPr lang="en-US" dirty="0" smtClean="0"/>
              <a:t>			small intestine</a:t>
            </a:r>
          </a:p>
          <a:p>
            <a:endParaRPr lang="en-US" dirty="0"/>
          </a:p>
          <a:p>
            <a:r>
              <a:rPr lang="en-US" dirty="0" smtClean="0"/>
              <a:t>			C. Disorders include diarrhea, _________________, &amp; ulcers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       </a:t>
            </a:r>
            <a:r>
              <a:rPr lang="en-US" sz="2000" dirty="0" smtClean="0">
                <a:latin typeface="Arial Black" pitchFamily="34" charset="0"/>
              </a:rPr>
              <a:t>(2) RESPIRATORY SYSTEM</a:t>
            </a:r>
          </a:p>
          <a:p>
            <a:endParaRPr lang="en-US" dirty="0"/>
          </a:p>
          <a:p>
            <a:r>
              <a:rPr lang="en-US" dirty="0" smtClean="0"/>
              <a:t>			    A. Exchange of ____________ and carbon dioxide between</a:t>
            </a:r>
          </a:p>
          <a:p>
            <a:r>
              <a:rPr lang="en-US" dirty="0"/>
              <a:t>	</a:t>
            </a:r>
            <a:r>
              <a:rPr lang="en-US" dirty="0" smtClean="0"/>
              <a:t>			the air and the ________</a:t>
            </a:r>
          </a:p>
          <a:p>
            <a:endParaRPr lang="en-US" dirty="0"/>
          </a:p>
          <a:p>
            <a:r>
              <a:rPr lang="en-US" dirty="0" smtClean="0"/>
              <a:t>			     B. The _____________ muscle causes the lungs to inflate</a:t>
            </a:r>
          </a:p>
          <a:p>
            <a:endParaRPr lang="en-US" dirty="0"/>
          </a:p>
          <a:p>
            <a:r>
              <a:rPr lang="en-US" dirty="0" smtClean="0"/>
              <a:t>			     C. Disorders include emphysema and _______________</a:t>
            </a:r>
            <a:endParaRPr lang="en-US" dirty="0"/>
          </a:p>
        </p:txBody>
      </p:sp>
      <p:pic>
        <p:nvPicPr>
          <p:cNvPr id="1026" name="Picture 2" descr="http://2qdocg2za8g336a8w21fo83z.wpengine.netdna-cdn.com/wp-content/uploads/2013/09/english-collocations-digestive-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087580"/>
            <a:ext cx="1965161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ITERQUExQWFRUWGR4ZGBgYGBweHRwYHxgcHhwcGxocICggHRslHhgZIjIhJSorLi8uGh8zODMtNygtLisBCgoKDg0OGhAQGzcmICY3MjQ3LjcuLzQyLDQvMiwvLjA1Nzc3NC8sLCwsNDQtLC0sLCwyLCwtLi8sNywvNy8sLP/AABEIANQA7gMBIgACEQEDEQH/xAAcAAEAAwEBAQEBAAAAAAAAAAAABAUGAwcCAQj/xABMEAACAQMCAwUDBwgGCQMFAAABAgMABBESIQUTMQYiQVFhMnGRBxQWI0JSgTNUYnKCkrHRQ1OUoaLSNGN0g5OywcLTJMPxFSVEpPD/xAAaAQEAAwEBAQAAAAAAAAAAAAAAAgMEBQEG/8QAMhEAAgEDAgQDBgUFAAAAAAAAAAECAxEhBDESQVFhE3HRBYGRscHwFCIyoeEjM2Jy8f/aAAwDAQACEQMRAD8A9xpSlAKVzE6EAhlwTgHIxnOMZ887Y866UApSvlXBJAIJHUeW2d/woD6pSlAKV8JKp6EHr0PkcH4HavugFKpry4lmlaCFtCJgTTDGQSARHGD9vSQSx9kMMZJ7r6MWxADLI6+KvNK6t+ujOVc+rA0B2m7Q2qsV56Fh1VTqb91cmvhOIzybwwYXwadmjJ9Qmhmx+sFPpVnFEqgKoCqNgAMAD0Ar7oCqM18P6K3P++cf+1XROKgMqzK0LMcLqwVZvAK42yfAHBPlVjXO4gV1ZHUMrDDKwBBB6gg7EUB0pVT8wnizyJdajpFNuPcsvtj3trqZw29E0YcAqckMre0rg4ZT6gjw2PUZBBoCVSlKAUpSgFKUoBSlKAUpSgFKUoBSlKA87trCaFIAsbtFPdI7rg5ilW61F8HpG6LvjYMAftkjmnFb1p5ArXEaNDOSXjd9EiyR8vYQKobSZABGXyN+8QCfSKUB5zLxe75CgrdA6pQHBcqwAjKYIteafbYKrKoJSTLNhc33ZN52jnkdTzXWJu8unL/NYs7bY72QfLcVqKUB56nE7gQL3713blibVHy1jk0uX7yws+kkBcRqwB0YYBia78Pvb5oIAedquNcBYoQ0RWdsSnKAgmDXhmAyyR7d6tleXix6NWe+4QY8yDjPptUmgMFHDcGbmKZVl5dxywQQhKXbMqMdOAGQKN9yDkZrTdl7xp4BcMTpnYyRg+EJ2i92UCuR4FzVjd2qSoySKGRhhlPQjyNdUUAAAYA2AHgKAy9jITDy8kNJezI58QBPK+PTVGgUejCtTVHBYRzSXMgyusrGGU9Xiz9YB01hyUyQfyQG42qtvIr57qHKaWhSUrKp+plJaLCuudSalWQYIbSSpBbFAa6lQuH8TSUeKODho2wHVsZwR47AkEZBG4JFTaAUpSgFUvEIngka4iUujY58QG5wMCVPNwoAK/aCrjdQDdUoDnBMrqroQysAykdCCMgg+RFdKpeDLyZprf7GedD6I5OtBv8AZkyfABZEA6VdUApSlAKUpQClKUApSlAKUpQClKUApSlAKUpQFR2h623+0J/ytVvVR2h623+0J/ytVvQCvl84OOuNs+dfVR7+7WKNnbJx0A6sx2VR5sSQAPM0BW8K4jFHaQliemgjBZuauRICFHtBlfJ6bE1J4bxuCdisbgsBkruDjOM4PUe7zFUMsBaFYiiSSCbnSsx+rEmvU6JsSwXJTOANtznUK+p4SZYnJiRkJKcuLBzpIOWLHIAJ8ANxnwqPEXRoSZecU4Jb3BVpYwzJujglXU77q6kMOvgfWuVvcSQyJDMS6PtFNtksATokA21YBIcAA4IIBA1VLcWuFDOJFfRnMeAxPeAUZQDSSM9c4OOoBq6l0XdtmNvaAZGx7LqcqSPNXUbemKKSYqUJU1dllSq+5uHJSIdxnRmYjcqAADpJGNWp1xkY2O1Zu2uDqUSLLAzEDPOmLozMFUkSDlzKWKqSuQCy7EHIkUm0pUPhN20keWADqzI4HTWjFSRnfSSMjPgRUygKm9P/AK228+XNv6ZiyPjp+FW1VXEFxd2rekqfFQ3/ALdWhOKA/aVQ2/a+zdSwd1UI0mp4JkDIqlmKF0AkwoLYXJxvV6pyM0B+0pSgFKUoBSlKAUpSgFKUoBSlKAUpSgInEuHRzoEkBIBDDSzIQw6EMhDD8DVf9FrbzuP7Xc/+WrulAUn0WtvO4/tdz/5azXEuDQvJJpMwETrCgN1Pnmsqs0n5Q6SqHCdMkt1BWvQKquJ9nraduY6YfbvqzI23TJUjOPDOcV49iUGlJN7GQveG2cSMdT5T7JvJ13z0/Kdfw3qJZBEYmFbptQOo6pZgAQDpRXYqdwO8d9z7qv8As7wmJFFy0rMiGUoWVd01NhywGp8ooIPluNsVT8T7eSg5BSFT7IK6nx674+A28zVUnbc69CKqO1KN+7x9CHcSTlccqZF6sBCyoMdMYQaceJJOdvKrTsVxkRSclz9XKe6fuyHAA9zbD34+9tURdvpi35ce5owB/AfxqJK2osTjvEk42G5ycDwG9VcVndG+VCU4OFSKV+n/ABHpfaiZRAY2IHPzFqJACgoxdiTsAqK7epAHjXKxtokdoygCGQPAAMgKI42LLj2VDj0GSPOvvhd4JbFZJZAncPMkyBpK5Dtk7L7JOfColnw1ZtWlWS3bY6izSTqPAlyWWHc93q252B72pO6ufMzi4ycXyJnZaYPEzA5LyPJ7ldi8efXltGfxq4qm4TcIJ7hCwDvKWCZ30pFEhIHkNt/WpnF7/kxM+NTdEQdXkOyqPece7c9BXpEiStzL5FHswRMz+WuQhUGfMKkhI8mXzFW0gyD7qhcF4fyYgGOqRjrlf78hA1N7tgAPBQo6Cp9AYcdkpf8A6dpeSaadbV1ihdodMczW7R4UoignDsgLswAJ33Jr44lwGeNpVgt+ZA625KFlbLj5xzWCPKiu/wDo+dbAH2u8Vwd3Vdb8RLXc0GBiKKGQN4kyPOpB93JHxNAZHhXZxuU3z5TEiQSqHaRfqgZpiHBViEKxMhDfZG2Rg134bwuS8FvPcIHWR3eQBu5oEPLj2yNSNjmAY6yZ8K3BFKAxFhwe6VrUtGxSJIlmUyAtI65CvnVg8nOTk5fwyUXVt6UoBSlKAUpSgFKUoBSlKAUpSgFKUoBXG8iV43VwSrKQwGckEYIGN848q7UoDzt+FXd5HbNrVou8I841RppOOcUOGcgcs6R3c4w2WrA9obAxSsJCRLndGG4HmD0K+AI2r2js/CvNu5AApeYgqoxjQirlh4u27avFSg8M1N4pwmC4XTPEsgHTUNx7j1B91UzpcWUdTR+0nQtGS/L23P50q94TxACJuYcBMDJ8mOAPjt+Ir0uT5NrAnIWRfQSN/wBc15l2g4O1vdTQRklFYYJPhgMAfUahWecXTzI7lLXUdTeMMPfJ6F2G7S2ywPG0oBVyQNLeywBz0+9qrSfSa0/rf8LfyrF9mpjDLBLq/Kycpk8NJ2B9SHK7+Rx516XV9Cqqkccj5zX0nCs31z6/uYjjHGbaKQXFvhpWLB+6+GzHhS2FJCgonTzNdLHtHbXFwZ3kxHF3YVKtu5H1kh28MmMeWl/vVsJmwpI8AT/dVR2KfPD7Q9SYIySepYoCxPrqzV5iPv6TWn9b/hb+VPpNaf1v+Fv5Vb0oCo+k1p/W/wCFv5VB4HdLLxG7kjJZDb2yhsEAsJLokDIGSAy/EVpaUApUPiV+IhHkZ1yLH16ajjP4V8cT41b2+BNKseQW3P2RjLHyUZGWOwzQE+lQE41bmXkiVTIDpKjwbTq0nwB097HlXCTtLZq4Rp4wxIABPm5jH4F1Kg9CaAtqVEg4lC7BFcFjr7o69xgr5HhhiBv51LoBSlKAUpVDd8RvFulhWKAq6u6sZXB0o0YOVEZGTzB4+FAX1KoT2uteUJRzjGc95bacjAAJbZPYGfb6ZBGdjj6vu1NuhdFYs6qSMI+jVy+YqGULoDlMMFJzgg43oC8pVFadq7Z42bLgqELJypdR5mdHLUpqkDFWAKAg6T5V93Hai2SISnmlTqzpgmYpp9rmKqFo8eOoCgLqlfKMCARuDuD6V9UApSlAV11waN5DIC8chxlo3K6sbDUvssQNgWBIrmeDt+dXP70f/jq1qPfX0UK6pXVF82IH4DzPpQFL2bBE90rSyyGOTQNbkjSY43Hd2XPf64zWT+Unh5S4WVQSJQOg/pE2I28SuDj9FvKtFwbmvPdXCxsI3kUx6gVLBYlVmKnBAJXAyM4GfKrfjqCS3JH2cN8PaHp3Sw/E1XUoqquFmjTV3RqcSPP+D8CWe4tvnVoGjUvhpYlIOVJCnV4asnHnW4+hnDPzC0/s8X+Wqu0k/wDTg+MbAnqPZYE7n3YyD4+lbGpQ06ox4UxqazrT4mrGduuxvDQjEWFpnB//AB4v8tUXZbs3w3VLbS2dq0sbM6FoIyzwOxZGBK5OnJjPlo9RW9kXII8xiqLiXZpJguonWhyjqSro3mjg5HqOh8QakZz6+hnDPzC0/s8X+Wn0M4Z+YWn9ni/y1FS/vLY6Zl+coPtoAsoHmU9mT3rg/o1Yr2ktTBJOJAUjGXAB1qfumP2g52AUjJJFAcPoZwz8wtP7PF/lp9DOGfmFp/Z4v8tdBxx/zO6/di/8lSrDiLSMVNvNFgZ1SBMdRt3XJzv5eBoDnx7h8k0aCJ1R0kSQF1LL3TnBAZTv76pO0PZm7u4yj3SLqjeNgiShBq6OEEw1Ng4w+obDAG+YfaDi11HNdOkk4S3KYVUgMAHLRmMzMvO0jUSxQ7KNt9quJe0j62RINRM3IizIBrkCGRie6dKBFJzucggDpkDjxXhEqW04iy80kqyRFQAElCRqrNk+wDHlvEqSMGuv0WAjkjR8K8EMK5GSBEXOonPeJ1/HJ3zUWftkwWQrbM3JjeSYcxQVEcjo6rt3z9WSvQEdStdOK9o5uTdPDCwSJZlWbUpxLEhyTGfsagVB3yR0wQaAncM4K8VzLOZAxmzzV0YHdOIdBztpTKtnOonPdxirusvP2nKMBNG0JR8sFZXBjNvNKCTpz/QtlVwdQHeI6/k3aKbMaPEYGZoWHeVw0TyBWBwO642yNx3hhjvgDU0rH23bnWjOttKw0CSPSGOULouX7ncIEgfC6+6rncjFaDgPFFuYRKNG5IOhw4yDg4YY+BAI8QDQFhUSWxDTxzZOUR0x4HW0ZJ/Dlj418cavjBCZANRBQYJx7Tqv/dmu8t2iuiE96TVpGOukZO/h1oDN8S7FLNBFCZTojiMWGjRwQQBrCuCqyDHtYOxO1d07LFeYqXDrHLgyIFXvOIFhzqO4UqiEqPFeuCQe69rLUlQGfvCM6uVJpAlOI9TadK6jtuRvX7J2stFLBnYBQ51GN9JEf5Qq+nDaTtsTvQEfi3ZCK4B1tnuQqAyI65haQgsjgqwbmsCD+BBwRCvOwMTwrDrVU0upVYIgmXOdSRhdCOOgYhjjrk71pbPiUckZkGpFXOrmI0ZGBkkhwNsb56VBftdw8HBvLfPkJUJ+ANAT2sEaERSd9QFB6jOnGDsdtwDVNxLh3DoADKFTPsgu+pj5KoOpj6AGq/jHbaN2ENmzMx/KTLBLIsK4+6qHVIR7KnbxO2x68JubaDLRW15LI3tSvBIZH97yhdv0RhR4AUBGa0En+j8OfH355GiH4Lln+IFdIuzE59pLVfQCZv7+cP4Vbtx6f7PD7o+9rdf4zZqmuO3E6MVksjb4+1dS8tD/ALyNJE/voD4uux0rghmVV/1ClWPprkkfHvAFfNp2Qs42RpbWRinR3aSRx669TED0GB6Vb23FeISKGjtrN1PRlvnIP4i1xX1PxLiKKWe1tFVQSzG9cAAdST812FAftvwjhznSgQkfZEjZHvXVkV0u+y1qY3CxAEqcZd8Zx496vPuI/KdzlKtw6GVQdjJNlSPvKGgzjyyAasuyfHJbln+a2yRsmNUbcQlA0noVjMLppzkbAHI38KippvDNE9LWhHjlFpE/gtsq286INIKscFj4qOudhW5t31IreYB3GOo8vCvNuC3F93wttAe7+dSDHd/2cjPvrvfdvbizjt1ltYWZ4wQI7piQoGNTAwAAZ2GCc79cZq+s0skFTlUkowV2ejVDueKQRnS8qK33dQ1H3L1NeaWnyjLLJi8ikWM/1MpKr+siqruPMZb9WvS+Erb8pWtxHymGVMYAUg+I07VRGSlse1tPVou1SNiDecS5g0xQTSeujQB7jKVz+FZWbgpv7osUMYtTp5ilRIZ9mChxkFItiQcjWwHVCK1vaPiDxosUOPnE50RZGQu2WkYfcRcsfM6V6sKmcJ4clvCkMedKDqdyxJyzMfFmYlifEkmpFJRRXnELfAkiF2n30KpKB+kh7jH1Vl91WFp2mtncRl+VKekcoKMf1dWzfsk1cVGv7CKZCk0aSIequoI+BoCBf9mbaZ3eQSHmY1qJ5ljfAC4eJXEbgqACCpyNjmu91wOCRWVlOGk5uVd1YSYxqV1YMhxt3SNifM1TycLnssvaM8sI3a1di23jyHY6lbyUkqend61f8M4hHPEksTakcZB/iCPAg5BHgRQEOPs3arG8Yj7rxmJ+++WRizNltWSxaRyXzqJYkmudz2VtJHd3jJLhgRzJNOWTQzKmrQshUlTIoDYJ33NXVKAgT8GgeQSMmWBB3LY2SRBlc4I0yyDBG+r0GI1p2ZtY/ZRs5QgtJI5HLOUVS7EqikkhBhdztVxSgKeHszbIHVVkAcYwJ5sIM6sRDXiHcA/V6eg8hU7h3D44E0RggEliWZnZmPUs7ksx6bknoPKpVKAhcZsOfC0Wopq0kMADgqwYbHY7rUGbgszmNmumEkbEq6xoO6y6WUqQR6g+BA6jIN3SgM9Z9lUjh5XMcjEA1EDP1BUgn1bTvVXa9nbpptLs0cEYnCDMT/lT3dIMfeAUttINtl7/ALVbWlAVHZ7gKWsbopyrtq0hVVF7oXSkajCr3ckeJJ9wlX8wij7irrYhEGNi7HAzjwHtH0BqbVJeHXfwKfZijeTH+sbuIfwTnD9qgLHhtisKaVySTqZj7TufaZvU/wB2wGAAKlUpQChFKUBSXnZizYtJyhE53aWFmhfbxZ4ipOPUkV5Lx7jrXUjQrdTGxDjS8oU5YZwxZFVjFnGA5Y7ajnYDVfK72gYabGPOZV1zEdeXnCxj9cg59Fx9qs1w6wljhl5E68xSj4RmyUAIdTGwCtpznofZNVTld8KOxoNMlHxp+75X57d0V/DOGrrdJQweNxheqtgnUh9Dscg9AfMVpOxVssHFwgO6wSCTcEBtSsRkeAAQe8GvniD/AFS3+6MW0EBe7zNO0qn7uB7OPa8cVD+TWEG4uXO+i1kznfdmXffY7KevnUYpJqP3Y36mcp0ak28Ws1/ls/cvqbTs8MhidsD/ALR4ZrDdrrYPf28ZJBksowm4A5p5pQEnYAtgfiK33Z9iY3ODvnxPkPSsH8qUP1nDyBs1sB+6Qf8AurVqtnc5Ogb/ABCS3foRL/hketkVSJS7dwdFGsqigeOcA5PnXbs52kk4bKQG51sT9coB0h8d5oiftLg+jgdBsal8D1NG1++p3hKoV05DyBVCSM3UKoxqHiR1GaqONarnRFJMBuJGMjOFCYwihEUqC5y3Qd1V8HrJZXuvtHYqPip+HPK2f+3bGyXPp1Z652XHzgtft/TLi3H3LbOV9zyH6xvH2FPsVoq8u+Sbj+hmspcjJLw58D1kj9PFwPV/IV6jV0ZcSufO6ihKhUcJcv3FKUqRQKzKr80vwB+QvSTjwS5VdRI8hIikn9JM+NaaqXthbM9pI0YzLFiaL9eM6wP2sFfcxoC6pUbht6k0McqHKSIrr7mAI/jUmgFKUoBSlKAUquueO20cnLeZFcEAgnGC2NOT0Gcj41Y0ApSudxOqIzuQqqMsT0AHUmgOlUdywW/U+JiHwEjA/wDOPjVxJMqlQTgscL6nBbHwUn8Kou0sema1lA6s8LHyV0Lj/HCg/aoDQ0qvg4kMAMDn03zUqafSurQzbZwAM+7r1oD5ebEir5g/H/8Aga6yyBVLMcKoJJPgBuTVAnFBJLkAqy4OhgQcZ6jOzDfGVyN8Vm/lc7WQx2Zt45FaW47rKp1MsXViVXJGod39o+VeN2ROnDjko9TEPfSXN1NePEWSU5TWHARAQsZBUjvAL0zjUzeNW78RZJFkMcDNkOHAYZPnlWG+cggjrnNZXhPGXj/JoFYAgSTyhY1UjcBCDufNh8OtTD2klZNJuVK5JxbW6+IAPeVGbOANxp6VnTe9z6Z8MbQUcLGXbH89t+hpOKShZVlnfRa3yBMOe7EcDTg9By3GodAVJ9agdjIJVllUK/Lcct5Ah5ekEtq5jEAocY7uo7++uPZq+ikLwfMnui6E8xtAkQAj+kmcEKNiMbjG3lWj4LxW4ubtbWOKPRDGWJlnZ86WUZcKneOWXbVjbr4G+mo4mznamrVjGVJLFlfyWz89k8ZsjTSSTKqvHEeQvxIxjUF66f4+7esj2/4TPcC0a2TmqhdVwRkLIUwDnwBUjPgCPKt6thxBj37uJB4CG3wR+1LI4P7orN8YgjsJoubcTulzrRmZlUK+xDBY1QKTk97wPvNWycZqzOfQqShUUorKKCwhZbjRETyOHKxmZTgSS41Sr6lmGnB2CrVVwninMkcrDCGLGVnfUwG+csxOABsoAXoFAFXXafir2McdpajlqV1NJ1ZyScnJHU9STvvjaq214zOI9JdWBwSTFHnbcZ7u+PWsspKLtc71CnOpDxOFO+Fl37t2WbvJU8Qlk5izxRlWjIfmKJMGRXJ1MzE+474x76934PxFLiCOaP2ZFDDzHmD6g5B9RXhHaTiTYAZWZwACUOnEZGQOWBpbr4YPXqdq2nyL8bDLNbagQProt/AnTIuPRtLe+Q0pu0rFHtOjxUlO2V8nz7q/zPT64xzgsy/dxX3NIFUk+FZ+x4h9Y5AyFOljnq+xYD3ZG/mSPA1ecA0dc7g9xvcf4UhkLDJUr6GoV5fKVKrvnagKzsENFs0P9RNLEP1BIWT/AAMtaSs12PB5l9935wMe8W8Ib+8fxrS0ApSlAKUpQGE7ScOnd71VFyebp0IixmGT6lFxKXGoKSCrYZe703qRd8Mm7zstw6tcsZUjlYMYNLaNA1jCByrELgkZ69K2dKA88Tg94yzs/wA5VktybYc9sh/nFy0atpfDSLGYAdWfIltzXbi3Drh/namO5aV+cFcSjkmFoyI1CFiMg6RgKG1BjnB729pQGRThk8V3EI+cYBcK7apGYaTaXCtuzE6eZyu701EHFc+1Md40scS3EAVn5oHzZyyJGQRqfngMS5RcYXILeRrZVm7AmW5lc/1nLX9SLb/n5vx9KA+LThPEF3+dW2fW0c4//ZqV8y4l+d234Wb5/DNyRn8KvaUB49267PTJoknvbifEoDIgSNdBUtJpRQfsqdiTnHjWU7bcOt4rtIY8mOOJerkgl8tkAbAFTH0GK9X7TtqvbROv1ruR6JAy/wAXFeN8QjQXlwIxpjSV0RSc4VDoAGd8ALt5DAqqq7ROl7LpqddX5Gh4HwKBZU1wNA404KMjOX66jGVOFxuckDyzuKso5LWQOra4EcD2frBkZ0kdCvtHK7jB2xgVA4Nw5Q0g5kTAjaRZAAoxnOCR6gq2DjpvVpYdmbmSQAKvJO/ODqVK+aAbtn1A9cVFcVlZHYl4MW3Kdtu3fCd/g7tZsd4bBLKynnjfmtKAiMFIAUnB2O/Xr+FQ/klm/wDuTAn2reT48yE/zq34pcRyLNaoyLDFGUZiCcTBWdQrAHJAjbV+15DOX7GsYOK2nfRgxZGKOGUh42wNQ29rTt5gVKeJRtsZVeenrOf6nn3Yt2Pd68t+XVhy7QeOqQ49NKj/AK16lXj3yytzb22hDIumJmy7BVGpvFjsM8r41Kp+k5WhX9eP3yP2C0F9w6KSWTlvb5VpCNQKgZOQNzsAdvGuUk1sqqFLzqCWIIMQLEAE53bTgDAwPHJ3xU3s/MlvFbQO0b28yFXkGfy7knDEgfVlcKPjXG/7JXELvjDxDdXLKoVB/WZIIIHU79M+lRneyaWeZ16E4KThOVo3bir2XO+d79ro4X8KF/q0kkZgMhmRDllyulQBlACuMH3gDrlOy/GEgv45oJ7eJm1K3NcCMqVJw5B7uWRV1jONjhsYrRXVqpKIHiKkfleaCGGcZAzsoxsBlvMeAzEV2YLiGRdxHKreAzpcZ64xlcjfFVydpJl8qanp5RTvjp597LytdLc9UvPlIspIGKzQrKmxiaaPeQ4CgOGKvHkgl1JAGc4IIEjs/wAd4bEqq1/aHQMljcRd5ycsx73UsWb8arePWMhhluZ9PNQAxou6xIJUZ+99uQhe8/QAYXbJO64SB3/w/wCtaT5YifTPhv5/Z/2iL/NVbxHtRw0kMt9aHPXFxF8farW6R5Vxu4gyMMeH99AZHsV2mseUQby25ktxM2nnR6jqncJgasnKhceeRVt2y4/80hUh4UkkbShncImwLNliRjKqVG/tMtfPZAhVuIv6ud2/ZlxMPw+sI/A1cNYoZhMcl1QovkAxBbHqdK5/VFAU0HadHkjZe9BLFC6MBuDM7KpbJ2XIQdMgt8InFPlCs4GAkJGdROWiTEayNHzAJJFZ1JjcgRhmIHs7jNl9F7fTMvf0yqykBvZDSPIdB6qQ8jEeW2Ogr6fs5FlCjyxFY1iJjfBeJclVY4J2LNhhhhqbfegOE3ahMkLHLpJdEmIXlNKisSmz6x7DDUVCkrgHJGZXZ7iZnRi3VSgOFwMtBHIcd45H1nXbyxtk827MwmTUWk06mcR6+4sjqys4XGckO2xJUFiQM71N4XwxIAwTPeKk5OfZjSMf4Y1/HNATaVB4gN16Y3G+Ou3gSKnUApSlAfLsACT0AzWe7KAlI2IwWTWf1nOo/wB7GtHUSC10yEj2SPgcigJdfhNftQuK3QRDk42JJ8lHU/CgMtFIsvEXPUwRKpH6Uz6z/hjT415Lww6riSQaG1yygxlWZtLMe8AqkAd7Zs7Ffj6pwCyMd23MGmWaKKaQeIZpZsrn9AFUHoorxuGQRSyh1JIZ006iFJDkESY3ZNt1yM7VXU5HS9nXvO29j0O44Tb2NuJw5ueZo0RsQEw24dgp74GNt8E4r4t+0j8xZJZy0aKzmKM6VUJsMqo36ghemAazEvFi8akFuZIrCfUq6STJqUp5DSFAxjGnaqxbxlbTGNTODHjTqzrGnSF8WOdqr8S0ko7HX/DOVFyrO8s5fw93W635lh85kt5dSyKSDqyCGVsg7kbg5DEEHfcg1M+T/h8l3xCIhcRwyc6RgMBcHKLtsCWxhfLV5Vp+yvyUAqsl8zZIzyUOMejyDcn0XGPM1p7rtbwnh0fKSSNQv9FANRz4507A+ZYikYc3sZNT7QVROFJXbVm7Gwrwn5YUccTJboYoym22AWyPXvZ+NXl18tIyeTZsyDqXkwfxCqwHxqyt+JcO4/EI3DQ3EeSoyNa56lD0dNhlceAyBsanJqSsjDp4VNPPxJxweWzX89zJhnQFsAAlY41CrgYGyqABj/5rZ8R7TSDM0FwyDl6tDnUsulzGdKsO6zaNeOmD55rLdrey09hJplGqNj9XKB3W9D91/wBEn3ZqquLpnCBuiIEUAY7oJO+Opyx38ar4nG/U66VOqotZivvb4eR6NwKyg4hEZ9XzVo2YOqY5bABWZxGx7ntAHG3Ssp2rtxpcgqNKhVXBDN173TDdd2z47dK48H4uFUrIzKY0IgKBQBIXV8ufHdepz4CuPE7tZFJAxgEEA9wHOe4D7I39np5UlJNdy2jTmpPOM46c+efTY9pu5UltAzjuyWwL4/Sjyfxwa69jbpjFGJNpFBikHlLGdLf3qT7iKr+ERhrSxQH20twfXCrIw/FI2/vqVcobfiBP9HdDWvpPGvfX9uMBv921aUfKPc11K/FORmv2h4Ze0+p4iF+zPEV/bibUv4lJG/drUVm+Ppi8sm8ed/GCYH+A+FaSgFKUoBSlKAh349/Qjbx6d3ocZ89qmVBv5iNgR0OQfUbZyOnuqdQClKUApSlAK+DEpOSAT54r7pQGZ7Qw6bu2l8JFeBvfgSJ/yOPxrAdt/k6uzdPLaoJUmOthqVSsh9vOojKk97I3yTtXqXaLh7TQMqbSKQ8RPhIh1Ln0JGD6E1mOOdr5ILOCS2ieaW52jjKk6CBkhgu+V6afMHpiozSayX6apOE/ybmS4X8lVyV1XVxHAgGSFJcgeOWOlV/xCuEHG+H2EujhkD3t0e6JnywHny1UDPqUC5Hiav4ezHFuJIBxKfkQZ1cmJVDN5asZAHoxb3Zrc9n+zVrZrpt4lTPtN1dv1nO593QeFQUOhqq6lv8AuS4uy2/k8+h7IcW4j3uI3LQRH+hTrjyKL3R721GtdwT5PuHWwGm3V2H25e+c+Y1bKf1QK1NKmooyz1E5KywuiwVd1Ky3VtGpwjLLlR0OkJj4ZPxqq7S9grO7OvSYJwcrND3WDDoTjZjt1O/kRVjxD/TbT9Wb+EdXFetXKozlF3izzS74rxHh6GPiEIv7PGDMigsF/wBah2I9/wC8a78H4P2f4gMwRxaupjVnicfsKy/EbV6IRWH7T/JjZ3JMkQNtN1DxjulvMpsM53yuk+tRcX5miNWL3/K+q9PQ6v8AJfws9IXX3Tzf9XNZ/jfyPod7W4ZAT3llGoAeasuDkeTZz5iowtu0XDzhG+eRDpn6zb11ESj3AkVq+ynaO+uCwu7H5vGq7uzEam8AsbLk+O+dsV5aLw0WcVamuKM7rz+jJnDbVEuYYY944IiR7wFjT4jm/CtBcW6uMMAcHI9D5jyNVHAVDT3UgGN44gPRU17fjMavKsMJzt4yqgZzjp7q6UpQFVxHh5luLd84ELcw7de46Y9/fz+FWtKUApSlAKUpQEHiOf0vZO6/h1FTqr+IuCcY6A5OnONs7d4bgb+NWFAKUpQClKUApSlAKouycAVJwOnzmfH4ys2Pixq9qv4Jw0wI6l9ZeWWUnGMcyRnC4yfZDBc+OM7UBYUpSgFKUoCh43dxxXdo0jpGumYZdgozhNsnxqZ9ILP85g/4qfzqfJEre0oPvGa5/NI/uJ+6KAifSCz/ADmD/ip/On0gs/zmD/ip/OpfzSP7ifuinzSP7ifuigIn0gs/zmD/AIqfzp9ILP8AOYP+Kn86l/NI/uJ+6K/fmkf3E/dFAZ/s7xu0Ebk3EALTSnHNTpzWVfH7qrVtHxy1YhVuICzEAASoSSTgADO5Jr84XwhIohGQraS2DoA2LEgeO4BAz44zt0qWtrGDkIoI/RFAV3GOJTpLFFBDHK8iu31kpjAVCgO6xyEklxtgdK52vaFD+VAiKiTmKzZKtGyA4wuGU8xSDkHvL3dzjpxfhs7yxSwSxxtGrqeZC0gIcoeiyxkEcseJ61Xy9lZCpIuWErJKGkCkEvI8TZGl1KoBEE0htWkjvgjUQJx7U2mkMZTuxTTok16woYry9OsNpIbGOhz0rmvau253LLrpZInjcEsrCUsFOQMKpKgBicEsBVJa9k7qCVWinjLNK8rOYWKJm3ji0lGm1sDy8g68g9cjObWHsqFieMSk60iTUUGcxuzljggd4udhjFATT2ktcMQ5Olyh0xyN31JDABVJbSVOcZxjfFfknaezXRmZe+qMpAJGmQ4jywGBqOyg4JwcdDVdc9lZDEkcdxp0zTSsCj6WE0ryYKxyoSU14BLFTuSvTFJJ2cvIRFawZeIi35spjj0nlMuSDzg8ZKIBgRyA7YK5JAGok7W2QLAzDK6s4Vz7DaXxhe9oI72M6epwKuUcEAg5B3BHiKoI+zOCh5vsx3UfsfnMySZ9r7OjGPHOdulXdlBy40TOdChc4xnAAzj8KAS2qMclQTXa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sers.rcn.com/jkimball.ma.ultranet/BiologyPages/L/Lu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6" y="4495800"/>
            <a:ext cx="320985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570305"/>
            <a:ext cx="73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food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9922" y="19350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small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9073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cells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4061" y="2438400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absorbed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1820" y="2438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blood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7958" y="3257177"/>
            <a:ext cx="175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constipation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8602" y="4419600"/>
            <a:ext cx="108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oxygen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1032" y="4724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blood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4595" y="5232523"/>
            <a:ext cx="152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diaphragm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6980" y="57912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asthma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(3) CIRCULATORY SYSTEM    </a:t>
            </a:r>
          </a:p>
          <a:p>
            <a:r>
              <a:rPr lang="en-US" sz="2000" dirty="0">
                <a:latin typeface="Arial Black" pitchFamily="34" charset="0"/>
                <a:cs typeface="Aharoni" pitchFamily="2" charset="-79"/>
              </a:rPr>
              <a:t>	 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     </a:t>
            </a:r>
            <a:r>
              <a:rPr lang="en-US" sz="1000" dirty="0" smtClean="0">
                <a:cs typeface="Aharoni" pitchFamily="2" charset="-79"/>
              </a:rPr>
              <a:t>	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		  </a:t>
            </a:r>
            <a:r>
              <a:rPr lang="en-US" dirty="0" smtClean="0"/>
              <a:t>A. Transport system to take ____________ and</a:t>
            </a:r>
          </a:p>
          <a:p>
            <a:r>
              <a:rPr lang="en-US" sz="1000" dirty="0" smtClean="0"/>
              <a:t>   Carry oxygen     Clot      Fight disease </a:t>
            </a:r>
            <a:r>
              <a:rPr lang="en-US" dirty="0" smtClean="0"/>
              <a:t>		     	nutrients to the _________, and to take</a:t>
            </a:r>
          </a:p>
          <a:p>
            <a:r>
              <a:rPr lang="en-US" dirty="0"/>
              <a:t>	</a:t>
            </a:r>
            <a:r>
              <a:rPr lang="en-US" dirty="0" smtClean="0"/>
              <a:t>				__________ like CO</a:t>
            </a:r>
            <a:r>
              <a:rPr lang="en-US" baseline="-25000" dirty="0" smtClean="0"/>
              <a:t>2</a:t>
            </a:r>
            <a:r>
              <a:rPr lang="en-US" dirty="0" smtClean="0"/>
              <a:t> away from the cells</a:t>
            </a:r>
          </a:p>
          <a:p>
            <a:endParaRPr lang="en-US" dirty="0"/>
          </a:p>
          <a:p>
            <a:r>
              <a:rPr lang="en-US" dirty="0" smtClean="0"/>
              <a:t>				B. You can feel a __________ in your ____________</a:t>
            </a:r>
          </a:p>
          <a:p>
            <a:r>
              <a:rPr lang="en-US" dirty="0"/>
              <a:t>	</a:t>
            </a:r>
            <a:r>
              <a:rPr lang="en-US" dirty="0" smtClean="0"/>
              <a:t>				as your heart contracts</a:t>
            </a:r>
          </a:p>
          <a:p>
            <a:endParaRPr lang="en-US" dirty="0"/>
          </a:p>
          <a:p>
            <a:r>
              <a:rPr lang="en-US" dirty="0" smtClean="0"/>
              <a:t>				C. Disorders include high blood _____________ and</a:t>
            </a:r>
          </a:p>
          <a:p>
            <a:r>
              <a:rPr lang="en-US" dirty="0"/>
              <a:t>	</a:t>
            </a:r>
            <a:r>
              <a:rPr lang="en-US" dirty="0" smtClean="0"/>
              <a:t>				heart attack</a:t>
            </a:r>
          </a:p>
          <a:p>
            <a:endParaRPr lang="en-US" dirty="0"/>
          </a:p>
          <a:p>
            <a:endParaRPr lang="en-US" sz="2000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(4) NERVOUS SYSTEM</a:t>
            </a:r>
          </a:p>
          <a:p>
            <a:endParaRPr lang="en-US" dirty="0"/>
          </a:p>
          <a:p>
            <a:r>
              <a:rPr lang="en-US" dirty="0" smtClean="0"/>
              <a:t>				A. Coordination and ___________ of messages</a:t>
            </a:r>
          </a:p>
          <a:p>
            <a:r>
              <a:rPr lang="en-US" dirty="0"/>
              <a:t>	</a:t>
            </a:r>
            <a:r>
              <a:rPr lang="en-US" dirty="0" smtClean="0"/>
              <a:t>				between the __________ and the body</a:t>
            </a:r>
          </a:p>
          <a:p>
            <a:endParaRPr lang="en-US" dirty="0"/>
          </a:p>
          <a:p>
            <a:r>
              <a:rPr lang="en-US" dirty="0" smtClean="0"/>
              <a:t>				B. Composed of the brain, __________ cord, and</a:t>
            </a:r>
          </a:p>
          <a:p>
            <a:r>
              <a:rPr lang="en-US" dirty="0"/>
              <a:t>	</a:t>
            </a:r>
            <a:r>
              <a:rPr lang="en-US" dirty="0" smtClean="0"/>
              <a:t>				___________ to the body</a:t>
            </a:r>
          </a:p>
          <a:p>
            <a:endParaRPr lang="en-US" dirty="0"/>
          </a:p>
          <a:p>
            <a:r>
              <a:rPr lang="en-US" dirty="0" smtClean="0"/>
              <a:t>				C. Disorders include ____________ and meningitis</a:t>
            </a:r>
          </a:p>
        </p:txBody>
      </p:sp>
      <p:pic>
        <p:nvPicPr>
          <p:cNvPr id="1026" name="Picture 2" descr="http://www.hasta-security.com/wp-content/uploads/2013/08/the-circulatory-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43" y="761999"/>
            <a:ext cx="1667153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.webmd.com/dtmcms/live/webmd/consumer_assets/site_images/media/medical/hw/h999147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4343400"/>
            <a:ext cx="2971800" cy="19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660523"/>
            <a:ext cx="108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oxygen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0719" y="96450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cells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7890" y="1263956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wastes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271" y="1752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pulse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7714" y="1752600"/>
            <a:ext cx="118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arteries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925" y="2590800"/>
            <a:ext cx="129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pressure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5755" y="4285673"/>
            <a:ext cx="8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relay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1698" y="4572000"/>
            <a:ext cx="82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brain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4445" y="513865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spinal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464" y="5410200"/>
            <a:ext cx="103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nerves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513" y="5912199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stroke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5" name="Picture 2" descr="https://www.fairview.org/fv/groups/public/documents/images/176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2" y="1366922"/>
            <a:ext cx="1995090" cy="17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763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(5) LOCOMOTION</a:t>
            </a:r>
            <a:r>
              <a:rPr lang="en-US" dirty="0" smtClean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		A. Allows for ______________ from place to place</a:t>
            </a:r>
          </a:p>
          <a:p>
            <a:endParaRPr lang="en-US" dirty="0"/>
          </a:p>
          <a:p>
            <a:r>
              <a:rPr lang="en-US" dirty="0" smtClean="0"/>
              <a:t>				B. Bones provide _______________ and attachment 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 		points for tendons and ________________</a:t>
            </a:r>
          </a:p>
          <a:p>
            <a:endParaRPr lang="en-US" dirty="0"/>
          </a:p>
          <a:p>
            <a:r>
              <a:rPr lang="en-US" dirty="0" smtClean="0"/>
              <a:t>				C. Disorders include arthritis and broken 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latin typeface="Arial Black" pitchFamily="34" charset="0"/>
              </a:rPr>
              <a:t>(6) EXCRETION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	A. Removal of ____________ made by cells</a:t>
            </a:r>
          </a:p>
          <a:p>
            <a:endParaRPr lang="en-US" dirty="0"/>
          </a:p>
          <a:p>
            <a:r>
              <a:rPr lang="en-US" dirty="0" smtClean="0"/>
              <a:t>			B. The ____________ filter the blood and make __________</a:t>
            </a:r>
          </a:p>
          <a:p>
            <a:endParaRPr lang="en-US" dirty="0"/>
          </a:p>
          <a:p>
            <a:r>
              <a:rPr lang="en-US" dirty="0" smtClean="0"/>
              <a:t>			C. Disorders include kidney stones and ____________</a:t>
            </a:r>
          </a:p>
          <a:p>
            <a:r>
              <a:rPr lang="en-US" dirty="0"/>
              <a:t>	</a:t>
            </a:r>
            <a:r>
              <a:rPr lang="en-US" dirty="0" smtClean="0"/>
              <a:t>			infections</a:t>
            </a:r>
          </a:p>
          <a:p>
            <a:endParaRPr lang="en-US" dirty="0"/>
          </a:p>
        </p:txBody>
      </p:sp>
      <p:pic>
        <p:nvPicPr>
          <p:cNvPr id="2050" name="Picture 2" descr="http://www.craighartbasso.com/wp-content/uploads/human-skeletal-system-free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990600"/>
            <a:ext cx="2514600" cy="17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8/Illu_urinary_system.jpg/300px-Illu_urinary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514600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4745" y="748145"/>
            <a:ext cx="149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movement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8748" y="21151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bones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1435" y="154740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ligaments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9745" y="1260518"/>
            <a:ext cx="14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protection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1627" y="3733800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wastes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4267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kidneys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2855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urine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435" y="4826000"/>
            <a:ext cx="113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bladder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sz="2000" dirty="0" smtClean="0">
                <a:latin typeface="Arial Black" pitchFamily="34" charset="0"/>
              </a:rPr>
              <a:t>(7) IMMUNE SYSTEM</a:t>
            </a:r>
          </a:p>
          <a:p>
            <a:endParaRPr lang="en-US" dirty="0"/>
          </a:p>
          <a:p>
            <a:r>
              <a:rPr lang="en-US" dirty="0" smtClean="0"/>
              <a:t>PROTECTS AGAINST ________________ (disease causing agents) and ____________ cells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b="1" u="sng" dirty="0" smtClean="0"/>
              <a:t>5 TYPES OF PATHOGENS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_____________*                     Ex. Strep Throat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_____________*                     Ex. _______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_____________*                     Ex. Ameba</a:t>
            </a:r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_____________                       Ex. _______</a:t>
            </a:r>
          </a:p>
          <a:p>
            <a:pPr marL="342900" indent="-342900">
              <a:buAutoNum type="arabicPeriod" startAt="4"/>
            </a:pPr>
            <a:endParaRPr lang="en-US" dirty="0" smtClean="0"/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_____________                       Ex. Athlete’s Foot</a:t>
            </a:r>
          </a:p>
          <a:p>
            <a:pPr marL="342900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 startAt="5"/>
            </a:pPr>
            <a:endParaRPr lang="en-US" dirty="0" smtClean="0"/>
          </a:p>
          <a:p>
            <a:r>
              <a:rPr lang="en-US" dirty="0" smtClean="0"/>
              <a:t>      * 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(microscopic)</a:t>
            </a:r>
            <a:endParaRPr lang="en-US" dirty="0"/>
          </a:p>
        </p:txBody>
      </p:sp>
      <p:pic>
        <p:nvPicPr>
          <p:cNvPr id="3074" name="Picture 2" descr="https://classconnection.s3.amazonaws.com/681/flashcards/894681/jpg/lymphatic1335471960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447800"/>
            <a:ext cx="3761245" cy="45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3-eu-west-1.amazonaws.com/static.nextnature.net/app/uploads/2009/10/090723194321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01983"/>
            <a:ext cx="81177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ronodon.com/images/Viru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1" y="2832422"/>
            <a:ext cx="951349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lickeducacao.com.br/je/img/354/ame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43" y="3604331"/>
            <a:ext cx="965819" cy="6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llstop.com/images/examples/athletes-fo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31" y="5306667"/>
            <a:ext cx="876085" cy="9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236x/0b/45/97/0b45974dd458fb964a3e4260b6ea20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6274"/>
            <a:ext cx="1003998" cy="9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0912" y="838200"/>
            <a:ext cx="15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pathogens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838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cancer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93745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bacteria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885" y="2743200"/>
            <a:ext cx="110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viruses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5762" y="27432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flu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740" y="3551842"/>
            <a:ext cx="11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CC"/>
                </a:solidFill>
                <a:latin typeface="Arial Black" pitchFamily="34" charset="0"/>
              </a:rPr>
              <a:t>protists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092" y="4346274"/>
            <a:ext cx="136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parasites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6979" y="43462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lice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792" y="51816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fungus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173" y="6041221"/>
            <a:ext cx="13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microbes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lassconnection.s3.amazonaws.com/811/flashcards/141811/jpg/213341715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253762" cy="56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85800"/>
            <a:ext cx="358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WHAT IS LYMPH?</a:t>
            </a:r>
          </a:p>
          <a:p>
            <a:endParaRPr lang="en-US" dirty="0"/>
          </a:p>
          <a:p>
            <a:r>
              <a:rPr lang="en-US" dirty="0" smtClean="0"/>
              <a:t>Lymph is blood ___________ that</a:t>
            </a:r>
          </a:p>
          <a:p>
            <a:r>
              <a:rPr lang="en-US" dirty="0" smtClean="0"/>
              <a:t>leaks out of blood vessels enters</a:t>
            </a:r>
          </a:p>
          <a:p>
            <a:r>
              <a:rPr lang="en-US" dirty="0" smtClean="0"/>
              <a:t>_________ vessels.</a:t>
            </a:r>
          </a:p>
          <a:p>
            <a:endParaRPr lang="en-US" dirty="0"/>
          </a:p>
          <a:p>
            <a:r>
              <a:rPr lang="en-US" dirty="0" smtClean="0"/>
              <a:t>As the lymph flows through a</a:t>
            </a:r>
          </a:p>
          <a:p>
            <a:r>
              <a:rPr lang="en-US" dirty="0" smtClean="0"/>
              <a:t>lymph ________ white blood cells</a:t>
            </a:r>
          </a:p>
          <a:p>
            <a:r>
              <a:rPr lang="en-US" dirty="0" smtClean="0"/>
              <a:t>destroy any _______________.</a:t>
            </a:r>
          </a:p>
          <a:p>
            <a:endParaRPr lang="en-US" dirty="0"/>
          </a:p>
          <a:p>
            <a:r>
              <a:rPr lang="en-US" dirty="0" smtClean="0"/>
              <a:t>When you are _________ your </a:t>
            </a:r>
          </a:p>
          <a:p>
            <a:r>
              <a:rPr lang="en-US" dirty="0" smtClean="0"/>
              <a:t>lymph nodes swell as the white</a:t>
            </a:r>
          </a:p>
          <a:p>
            <a:r>
              <a:rPr lang="en-US" dirty="0" smtClean="0"/>
              <a:t>blood cells ____________ to kill</a:t>
            </a:r>
          </a:p>
          <a:p>
            <a:r>
              <a:rPr lang="en-US" dirty="0" smtClean="0"/>
              <a:t>off the disease.</a:t>
            </a:r>
          </a:p>
          <a:p>
            <a:endParaRPr lang="en-US" dirty="0"/>
          </a:p>
          <a:p>
            <a:r>
              <a:rPr lang="en-US" dirty="0" smtClean="0"/>
              <a:t>The cleaned lymph then re-enters</a:t>
            </a:r>
          </a:p>
          <a:p>
            <a:r>
              <a:rPr lang="en-US" dirty="0" smtClean="0"/>
              <a:t>your circulatory ____________ just</a:t>
            </a:r>
          </a:p>
          <a:p>
            <a:r>
              <a:rPr lang="en-US" dirty="0" smtClean="0"/>
              <a:t>above your heart.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219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plasma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40932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lymph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528" y="2590800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vessel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214" y="2906301"/>
            <a:ext cx="15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pathogens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4255" y="3422216"/>
            <a:ext cx="70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sick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292" y="3962400"/>
            <a:ext cx="120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multiply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757" y="510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Black" pitchFamily="34" charset="0"/>
              </a:rPr>
              <a:t>system</a:t>
            </a:r>
            <a:endParaRPr lang="en-US" dirty="0">
              <a:solidFill>
                <a:srgbClr val="66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itchFamily="34" charset="0"/>
              </a:rPr>
              <a:t>			IMMUNE RESPONSE</a:t>
            </a:r>
          </a:p>
          <a:p>
            <a:endParaRPr lang="en-US" dirty="0"/>
          </a:p>
          <a:p>
            <a:r>
              <a:rPr lang="en-US" dirty="0" smtClean="0"/>
              <a:t>In the immune response, the white blood cells (_______) multiply and fight ____________</a:t>
            </a:r>
          </a:p>
          <a:p>
            <a:endParaRPr lang="en-US" dirty="0"/>
          </a:p>
          <a:p>
            <a:r>
              <a:rPr lang="en-US" dirty="0" smtClean="0"/>
              <a:t>	Antigens are _____________ substances including pathogens, bee stings,</a:t>
            </a:r>
          </a:p>
          <a:p>
            <a:r>
              <a:rPr lang="en-US" dirty="0"/>
              <a:t>	</a:t>
            </a:r>
            <a:r>
              <a:rPr lang="en-US" dirty="0" smtClean="0"/>
              <a:t>			      __________ and organ transplants.</a:t>
            </a:r>
          </a:p>
          <a:p>
            <a:r>
              <a:rPr lang="en-US" sz="2000" dirty="0" smtClean="0">
                <a:latin typeface="Arial Black" pitchFamily="34" charset="0"/>
              </a:rPr>
              <a:t>4 STEPS:</a:t>
            </a:r>
          </a:p>
          <a:p>
            <a:endParaRPr lang="en-US" dirty="0"/>
          </a:p>
          <a:p>
            <a:r>
              <a:rPr lang="en-US" dirty="0" smtClean="0"/>
              <a:t>             </a:t>
            </a:r>
            <a:r>
              <a:rPr lang="en-US" dirty="0" smtClean="0">
                <a:latin typeface="Arial Black" pitchFamily="34" charset="0"/>
              </a:rPr>
              <a:t>(1) </a:t>
            </a:r>
            <a:r>
              <a:rPr lang="en-US" dirty="0" smtClean="0"/>
              <a:t>		     </a:t>
            </a:r>
            <a:r>
              <a:rPr lang="en-US" dirty="0" smtClean="0">
                <a:latin typeface="Arial Black" pitchFamily="34" charset="0"/>
              </a:rPr>
              <a:t>(2)               		        (4)  </a:t>
            </a:r>
          </a:p>
          <a:p>
            <a:r>
              <a:rPr lang="en-US" dirty="0" smtClean="0"/>
              <a:t>An </a:t>
            </a:r>
            <a:r>
              <a:rPr lang="en-US" dirty="0" smtClean="0">
                <a:latin typeface="Berlin Sans FB Demi" pitchFamily="34" charset="0"/>
              </a:rPr>
              <a:t>antigen</a:t>
            </a:r>
            <a:r>
              <a:rPr lang="en-US" dirty="0" smtClean="0"/>
              <a:t> enters	      Your lymphocytes (a type	         A phagocytic WBC engulfs and </a:t>
            </a:r>
          </a:p>
          <a:p>
            <a:r>
              <a:rPr lang="en-US" dirty="0" smtClean="0"/>
              <a:t>the body.  Ex. _____      of _____) recognize the	         ____________ the antigen, but</a:t>
            </a:r>
          </a:p>
          <a:p>
            <a:r>
              <a:rPr lang="en-US" dirty="0" smtClean="0"/>
              <a:t>(Antigen = bad guy)       antigen as __________</a:t>
            </a:r>
            <a:r>
              <a:rPr lang="en-US" dirty="0" smtClean="0">
                <a:latin typeface="Berlin Sans FB Demi" pitchFamily="34" charset="0"/>
              </a:rPr>
              <a:t>	        </a:t>
            </a:r>
            <a:r>
              <a:rPr lang="en-US" dirty="0" smtClean="0"/>
              <a:t>releases the ________________</a:t>
            </a:r>
            <a:endParaRPr lang="en-US" dirty="0" smtClean="0">
              <a:latin typeface="Berlin Sans FB Demi" pitchFamily="34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	     and make </a:t>
            </a:r>
            <a:r>
              <a:rPr lang="en-US" dirty="0" smtClean="0">
                <a:latin typeface="Berlin Sans FB Demi" pitchFamily="34" charset="0"/>
              </a:rPr>
              <a:t>antibodies</a:t>
            </a:r>
            <a:r>
              <a:rPr lang="en-US" dirty="0" smtClean="0"/>
              <a:t> to </a:t>
            </a:r>
          </a:p>
          <a:p>
            <a:r>
              <a:rPr lang="en-US" dirty="0"/>
              <a:t>	</a:t>
            </a:r>
            <a:r>
              <a:rPr lang="en-US" dirty="0" smtClean="0"/>
              <a:t>	    trap it (Antibody = good guy)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                  </a:t>
            </a:r>
            <a:r>
              <a:rPr lang="en-US" dirty="0" smtClean="0">
                <a:latin typeface="Arial Black" pitchFamily="34" charset="0"/>
              </a:rPr>
              <a:t>(3)</a:t>
            </a:r>
          </a:p>
          <a:p>
            <a:r>
              <a:rPr lang="en-US" dirty="0"/>
              <a:t>	</a:t>
            </a:r>
            <a:r>
              <a:rPr lang="en-US" dirty="0" smtClean="0"/>
              <a:t>	       </a:t>
            </a:r>
            <a:r>
              <a:rPr lang="en-US" dirty="0" err="1" smtClean="0"/>
              <a:t>TTh</a:t>
            </a:r>
            <a:r>
              <a:rPr lang="en-US" dirty="0"/>
              <a:t> </a:t>
            </a:r>
            <a:r>
              <a:rPr lang="en-US" dirty="0" smtClean="0"/>
              <a:t>The antigen is now 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and is harmless.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(Bad guy is in _____________)</a:t>
            </a:r>
            <a:endParaRPr lang="en-US" dirty="0"/>
          </a:p>
        </p:txBody>
      </p:sp>
      <p:pic>
        <p:nvPicPr>
          <p:cNvPr id="5122" name="Picture 2" descr="http://www.onislam.net/english/oimedia/onislamen/images/mainimages/Antibodiesvs.Virus11-1-2011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9" y="4495800"/>
            <a:ext cx="2659916" cy="19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png;base64,iVBORw0KGgoAAAANSUhEUgAAAOEAAADhCAMAAAAJbSJIAAABZVBMVEX////KBATGBATBBAS+BQWwBgaoBgbOAwO7BQXSAwO3BQWzBQXHBQPXAwOrBQWjBwffAwPrAQHlAwP///v0AQH///H///WhAAD+/v///+729vb09PSiAACcAADu7u7UAADT09KwsK/d3dyKiod/f3vm5ubNzcxxcWi8vLugoJ6UlJJubmOFhYJ4eHG1tbTExcPy8+S6u7GIjHempqW9wrLhRkV3eGjNzsHk5NnxmpnJcG+zvKra4dCDhnilqJWvJymtGhvzraztvbnhysHHJCXRTU/qzMX67N/k4NXOOTrZVlbjZmbTg4PqtLOpq5fVIyPHPT7glJfsjYzse3zudXfdfHvUa2vcrKPKHyL13+G3yLX11NPWTU/jw7z57N2AgW31u7vuP0DyHx/iSkrxiYnpKyz0cnLzYGD3RUX1o6TxJin/7O7XMzTJXl6yQkLl8OG1OjrLVVbYnqCtJCXJd3TQxbfOiITvd/jvAAAR0ElEQVR4nO2dC1va2BaGUbCggNWmRAgUFUVEvKBSQUGEqBAVVFSglGF6tXMcpYit/f1nrR1A5J7UabbPw1eP7ZxxLC/fuuxrVKn66quvvvrqq6+++uqrr7766us/kZl8iJ/MCr+Wp5MZxVVlJar9I2c2P1dW8sLNSGS3251OpwM05ZjCD5CDyImCf20VUc3PiRRMQzQEm5qam5tbWVlZrSiIn3zw4fP5iaamBIcjUCU10++o6BzCAdvK6vLy9Or6cTgYDCJQKOQPlfyBUihkD4VK8Av/D7+IOiUI4CiJYIrtRO/AOsfU3Pz89Lp73R0+9vnu/ffCfYHPJtOpn8Wt4m2xTD6K5Z9bmWTqjud3C4LgF/ANwPeA+GmlExPxkG4F6dzHACcUdrN3W4ny99tIxGazvZmYePMg+LNtwvZyIrIDuL9+ZbOFmCAI4Cv66QgAJUNXzAKf0wnmLU+HwwvHvtBu4S6xBWgvJ0S9nHjZSraXgDlhs01EIjs7xWLiLh8rYfSG/AEw0wpWMkqTiQL7HFMry9PutbA7eO8vJLYiL9AnROtJL4ASSN9M2PQ7ZeDc9QohDNkAoVQaDwDtDsfK8no4HH5/f5/NFF+8fNMrWg2xIuS0jUbKmbvsLkIKBFLpcOXszrmV6fVw0O+82/oOcWmTiPcAWMUERW4zCT7mhZIL8QqlR8FwNVsxAef9QiEVmZBsXjOfqFGknPhxmsjmwMtAwIulRyErzZiEDuGuuIMVkhTMdoWlZ746NyO3iSyUnxJA4pBAEUJsE7FMuVz+tZX5lSkXbyOjtlGxJXSP1058Ncidn6k8A5BopCLRCowC41WpGIZlWZU3rsrnYslfW8XvOxFbl7DtCgjxOjQ6CuWnmNr1BgikQrGKdCYTfJgsJgtr8rImSzzH878StzsYu/L5aho63eJzAS8wMorUVqZOLItmmkxer8XizcWyW99hRPPGZvstQFSknIh5S94AwylA2CwGfQVKL2thc9HE9x3bG9tv8Y0ODY3ahnYKEK3wTSkZ7DAkfOH1eNkcf1e+tdWyUjpfhXJ06DsYCWIoGOtURSBB8Viy+AOy0tYLYEs+9FE/+uL0ZwyCw65MXW0jM8NgwHotQvbnj5cTNtl8KD18bMUECz2xWhHUIJJBhV9bQ7aJUekBWie9LfKTh29mpcpHqPEMx3mBUihsRWztjezk3wPj6M5WgaHORqTkIFxLTIzf2rG1ZOwYoI8Yh/RpZORoY8RwxWgN5DOtGHvlEyEjiRgMMOhDxHFeoFTyxhKRCduobD5Sc8pJr8lLISLMKjkYZpaEZHH0gVEiXyVU9wsUZqOKlB0Wh9JCsvzCJi0BGxlPUzkLlYzYJb2BUEDIYj7K5BvSgyLluJfKbCRLrPZSqCTclXE8JpNPrx8ZGrqLW0z0MqKPiVsZfBVAwljOeSlFxLVIZyjk3d2CkiPHwBoiT2ffIOKsXn9JKBQjcvmAELIxwVpMlCKKoQrp+GNIJh+RPhU30YoIVdUacIQChbIeK46EBHzgQ2UE1kIrIkDaA/5QKfmjO15LA0WdxqhG5OyCv1T4OdLNw7Z8iMgzdCOCjbvRoVG9HP+IdD/y9OYiinP6/aVseUSWfwioGxniWZoRwUYH2Ji2yQUExJ0CIFLMCIgr/kC6VZx2CVDCB4S6fZ6h2UWV2erw+wLJU3l8hPFHnqV2dIMyW51+n5C9fVxvuvDVAYLK19SOUYlwR9Lnz+8M6WUYiNLoEiaWVRqjozhEjBX1ejl8JFDPqC6oKhHx/e4+QezG1wJQp9ujvNqoVFbn3Kp/t6jvqUG00Eg5R3XLwMYILvpyZekBWktFmkeoKCg3c0F/4XZIcoBWEPV52lMR+uLKqi//Trp/FR2oLHTXU4J4PJfck+6fKP0d7cUGZoyO1aA/MToiw0DU/rWF7mJDegYgHsnj06jVd3RPpFSkoK4cHwvlJg97AdRo1Ac5E+WZiKk47/Ylh6TyaYjUgynqMxHidG46HMhI90/UIe0NQ4WIK+5wXoaBoosx6sMU6unU9FoooZPDp9Ho0vSHKQxQ591rwqnkABV1mqOf0GydWl3zJXF1QjKfRv0u+QzClHNAJgplGXzQEdWpZ1BrzFBO13ybeukGosrX9BOqoCcuhAvvZBgI2os/A0Loie5tf7ljIrbhA/GUL9igoGGsbwc/diJsy6dWb9K9sCjK6pie2RD2ZRgIgo6o9OvvLs45v7B9n5HDp1YfPIOer+LsK+7ZYEojNUCJTlTPgNBsn1ufXSv8aEZs8q8J0DD4HIopDGumZ9YKp02E3fDUg4MGNUf/qAbCFAg/3DcOa7r6NwgyGOLPgtCBhEcjkvgI4OCgOvccGiIHo5oNX1pigIoy5J+Hh8sLrnrCrnw1wMFnUWkI4UYwrek1QAfrpH4OechgHrqCv3pNwHpCg+E5dHzIw+lF8FBShakSDj4LQuiHi573aakBSghvaN+CQgHh+qLHl5HqH9HbZzJqc89u+IuSDUQPz1kF5xa9vrc4t1ja3t1XS+aDUqrkDLjni8tI6AoX9tQd8NoAGrDhKxSl+IgXjunFR8bqWF50hbNqtUT/kPAgp1ShMXP4aB6ulztLDKThkuf4TN3ewHaAg4MZxYY0Zrtzasph5a3d/37OubKwtHFflgNoSCl2ut1sd6yszLHlXPcXQIL0w65GLZlv0PCOV+zMCW6bTfvjumRXQvjK9SVPcFM6H9SZvxQLUhhqzrvX/TF9qutGNC4IuzZKN3IADRnl9rlxYcIdSo1kuC4vAbfXFj1rOTl8BjWvXK+wr6wvrgUyI6f5LoSk3W/4MhL5CKB2ULkjNeR1L+COUpeOTCx0rRUOJPtnGBgYSCu388Q5l2eWwvyeRpfoPLshrcITjEr1D/AGtAN5xSyEXgHJ5UuO6HQHHd9mLLmzrg+xPRmAYKFydYazT8Ew5T6B6xJMh1UGMymknvdnEhNwQLQwqdxZaDH2hFOctHfah4avW5/1rAmSE5BIuWaoUtkdy7Mu6AA6cl657dgYrJ6ecW37jyT7hzJEFdxYg1c+6zmOkoWXctt3GrIVKq7nmNdJTUASpFpGudOXeAzI5SmRHUHNQaEdYaXM5E5lGAgWnim3BoVr2BB8dh1GqUbXrh7ggHTGteE/0sjgGxg4iCu3BCWunYWTlfXPNm2Zg2RdmN0IJnusMI/woJBGFbwyS1aWPP7Kpq56/++WbzZMrxZmXeHYgdQEFAnRQsUIYUCz4Nre3a+uYbc6BYpHoN1Qb3f3ZQQo6qOChZQEqSucfaepEKaal8PMVuiEkKvCuaQO+GBhWcmFYM45BUG6mtJVCTPNi7akysCU4kqWf9Ap8grezcfJ78ySpxKkOO0zNDYuvGsxDYD+qPQEFAFTit7Mt0/hgIZXayrbEGpdwzlXMzbChaUP76MnHfHaGAiEfyl6ms3sxDX6YP0+S/JRv8ALQQC4ESy8k8WHMarkQSix3X+wDzws7+rK9YTEQQjRVX5PFh8AKjiaUYmT9llPmK9foa8/yYvXK6dnZjfC/Kn0BKzEaFzRR4DgAacljz9dT7gXexi4YZHBoUzsQJaBAHjCK/uME6tjeQbb/aNdpFQ1bzho9BiiPv5d+yLaiQ+Ha8oeC4YpH8xpw1ndo42k6u4CXlXHPvg+2j4HO/IB4BGjqIVmcXZ/n368j3RwTUYgFcBtP6+Rk4CE8CCnbIxCnYEg/ZAbbNhIwn1M7BLz0EjW/AmZBkIZvVFuv1AUZyebEFeN20gJyB0oosvuxY2wkHhnkMmn1SaVvq7GkbWz0LvGfbIDlQmKKM4Hj3fTcv0DnTMKXzkkJ0Vx7tu4zaLNex3zkIIfgtAGWzvYLQFRF3GlL8aKm51iM3y8BMqXfG5SY9q0wV4M1P6VU/phEQyeSYdZ7am6EVCTCBwvLoWFVOsu0ROfVosPwlI4C504nllNqZv3kQ53w2s+ft/QKkK78FUAh094pasM2eyEdr572sSnHjyIBf3Zg5YZ2JN/w8MnSVbxi82VOpNv5gOKpOprywjtLUCHh7WbFDyOjsybNkI3jXhExYNW45he+YYnz1TKP1OQIxauFTStANsWmE5j0BofAF4rDwiDsnk3tope+XrqgKKBwxlW6T6hwqNNU+uLru36/epufL0FKABesMo7WN0zXE08CWAdHwCe0+Ag2VFbdH0Q9p7Av4E6PlBa2VWLish1Xjza9LQBCg4az1VUOEiOCLm2BcNvV5hHfMOTk2dUOFgdsAVTPXWInvmMk5MpKopM5XiJa5sM2H4/QKsJCCF6RsvDgznnHB78uRsclLbR2YnPaDSeXNFRRVVkr2LR5dndf7oABcDJyU1KQlS8fLbk8V39BmBDAoImbz5SUkXJpIIU0oHOeL0nIAF8G1N+ulQVOYnoeZ+SuYzdIkAB8CRPEWB1RNpmkbC3DliPB4AXDD0XmvDQAVnnfooErAJCn1d+wlsVzAvxaFO+zX6n5AQEvuEzTvk1mZo4stu0MXXYMguldfgK4A1PwYS+JtyLcc96woXfWWWq5zNOXtL1UxBwvIbHKopPZKDR+CXP0nS1l7GSZh+MNq+EyuMzfmUpSkGVeIIS7/Q0dQpJQ9Aq35hx+IyyH2JhFi0MnTeWmV4Am/wbm7z8yNAyUKtInBaGC+omvt47YM3AsbF/4pT95AMzjmZgQHp/ZGjAk9oBMUDHjOkcXRFaG80cZ+u3BHvj0zYWmDGjMUpTmxeFT+nCywQHjwG7J2AzH0ToNX3PBRaPJWz4MwaJBjbzGSe/Uvgjq0gdnXUd87VWKH2OVDXw8xmr+O5ns0iMutZqrbCnZd6WATp2lKNpIFqRGY/ozeAJtoqF8kYwWEJPrhiqxmmizOQRwNAK+QGD7ABF+8aMb2GgTVsNRVWmFAGtQW6BEfmGM8qfP2gpPOeLU4p0z/61SkCj8TIaZ6l8lFX1Ulb2xCC/A0IOfrmmZUW0QWQwA3U0dtDbEK0lH+iCsVAKyFXugxz2vhPfCnDs8krBG3adxJF5vce3KWuOVOND8VQiQieEwYwnyJ90wusSoBW9uqJqTaYi0gkxCX+bb+zVq8srE23jUZKEi64PoUPpCdjE9+rV2FiUth+jBp0QAf2JrgZ2TECRD/X5iqMpUHFavzwDSRgd1Erzrw0f6N9NmsoNGY7CrLd9EvaagPX6SA8ijmVwyuTdk8Zn7ID3anx8nJ41RKtjzr3oWrs/b3vrSlqAinzj4583TXTMnyrXzvwpbcsk7K0DNgCKiOObJhoCtQLoi7YE/B2+8fFXNJwMqt6M5Lvz9RigNT5EPFf2QpN49ZMM1lqW0d/lG389/jqq8EwKGyE4GI7dPF2BeUz4+quirZ8jfWIjLPzVewJ26BHjjYivQeNnXuVWvfEZeu7FpTV/pgPfJArPMpHf6l1sW2Aq/hFA0FfFZho4YcKLdbl0pwDVGodPTk5u3n6Bj09fDr8cHr6FP9x8Ovl0efn5lbF1gL4mAVrVuUJnMEiIooMX2pb+AdX50dlm6irK83w+H8ePXDwXj+fwz7F8nuc/Xl2dfT06Orq8fGTg6wf/RF0oUlEhROfWF7bXhDODtoaGN1aHtTc3R2dXPJ/Le69NrAlkscD/4FftM4h8wt/sdmD++HHz66dPn8cJ6evHfKBN659HxMut0wszYeGccKEGAO0iHY1dX6tYFcuyyALjLpZlmqQSf2MZFr8O3wATA1+ZyyWj3779D6K3EfHC/qcRzYQwHHRsIpkWbDzMpKI8/hhQ4tcDWOcnzlZZgRbcZr3wX3pzsejVxadPDYhQUf8UnPjKoBOuzPuEM/APBtybV/k4BxHJIpmIJuN7IiZ8B6/XYgE7o1+//FuHeP6HKyo+MNfhiKcH9g4zH/MQbiQe5ZE1iBgKVrIWJp6/OvvfZSUrL+J/ti9ynN3u3Uyn8nESXrKNayWm4qfXAr/isei3fwjit05P6vsvxHHMNVPz7r/4GwDS6kX9nT9HyPPrP1ttzGZSDf8jutrfwnCQmF4Tm7v69u+36z++APdH/j58IwGSteaveLqWGJ9UuCPMML08Cvz56glLWV999dVXX3311VdfffXVV1999dVXXwrr/+Kz8ws4LRA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cholesteroloptimizer.com/images/arrows/arrow-down-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5493"/>
            <a:ext cx="11049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getbetterwellness.com/wp-content/uploads/2015/07/whitebloodcells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14813"/>
            <a:ext cx="23336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5145" y="990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WBC’s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93743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antigens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491428"/>
            <a:ext cx="106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foreign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667" y="1828800"/>
            <a:ext cx="101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venom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5467" y="3256279"/>
            <a:ext cx="5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Flu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1582" y="325627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WBC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733" y="3505200"/>
            <a:ext cx="106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foreign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9932" y="3251416"/>
            <a:ext cx="127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destroys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4383" y="35052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antibody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8236" y="5101771"/>
            <a:ext cx="116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trapped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9278" y="5715000"/>
            <a:ext cx="16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“handcuffs”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ANTIBODY binds with one _____________ ANTIGEN based on its __________.</a:t>
            </a:r>
          </a:p>
          <a:p>
            <a:r>
              <a:rPr lang="en-US" dirty="0" smtClean="0"/>
              <a:t>      For ex. the chicken pox antibody only bonds with _______________ antigen.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    This flu vaccine contains</a:t>
            </a:r>
          </a:p>
          <a:p>
            <a:r>
              <a:rPr lang="en-US" dirty="0"/>
              <a:t>	</a:t>
            </a:r>
            <a:r>
              <a:rPr lang="en-US" dirty="0" smtClean="0"/>
              <a:t>					     weakened flu 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VACCINATIONS</a:t>
            </a:r>
            <a:r>
              <a:rPr lang="en-US" dirty="0" smtClean="0"/>
              <a:t> -  Vaccines contain 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or dead antigens to cause your body to build</a:t>
            </a:r>
          </a:p>
          <a:p>
            <a:r>
              <a:rPr lang="en-US" dirty="0"/>
              <a:t> </a:t>
            </a:r>
            <a:r>
              <a:rPr lang="en-US" dirty="0" smtClean="0"/>
              <a:t>    up an army of ________________ in case</a:t>
            </a:r>
          </a:p>
          <a:p>
            <a:r>
              <a:rPr lang="en-US" dirty="0"/>
              <a:t> </a:t>
            </a:r>
            <a:r>
              <a:rPr lang="en-US" dirty="0" smtClean="0"/>
              <a:t>    you get infected with the real disease.</a:t>
            </a:r>
          </a:p>
        </p:txBody>
      </p:sp>
      <p:pic>
        <p:nvPicPr>
          <p:cNvPr id="6146" name="Picture 2" descr="http://study.com/cimages/multimages/16/255px-antibod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2158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cience-projects.com/PregTes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803940" cy="14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yanythingblog.com/wp-content/uploads/2015/02/Flu-Vaccin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14632"/>
            <a:ext cx="3057270" cy="20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0.gstatic.com/images?q=tbn:ANd9GcSyruZUpBBl7AoLcU2MSXfazXXmBMO7wNSetNOlMhuKjYajL3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3061154"/>
            <a:ext cx="1007980" cy="11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8359" y="381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specific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337066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shape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798" y="581462"/>
            <a:ext cx="172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chicken pox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0764" y="2590800"/>
            <a:ext cx="8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virus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047" y="4724400"/>
            <a:ext cx="14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weakened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5257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latin typeface="Arial Black" pitchFamily="34" charset="0"/>
              </a:rPr>
              <a:t>antibodies</a:t>
            </a:r>
            <a:endParaRPr lang="en-US" dirty="0">
              <a:solidFill>
                <a:srgbClr val="00808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</a:t>
            </a:r>
            <a:r>
              <a:rPr lang="en-US" sz="2400" dirty="0" smtClean="0">
                <a:latin typeface="Arial Black" pitchFamily="34" charset="0"/>
              </a:rPr>
              <a:t>VIRUSES</a:t>
            </a:r>
          </a:p>
          <a:p>
            <a:endParaRPr lang="en-US" dirty="0"/>
          </a:p>
          <a:p>
            <a:r>
              <a:rPr lang="en-US" dirty="0" smtClean="0"/>
              <a:t>Viruses are the cause of the common ________, measles, ________, and other diseases.</a:t>
            </a:r>
          </a:p>
          <a:p>
            <a:r>
              <a:rPr lang="en-US" dirty="0"/>
              <a:t> </a:t>
            </a:r>
            <a:r>
              <a:rPr lang="en-US" dirty="0" smtClean="0"/>
              <a:t>     Although viruses come in a variety of shapes, all viruses are composed of ________</a:t>
            </a:r>
          </a:p>
          <a:p>
            <a:r>
              <a:rPr lang="en-US" dirty="0"/>
              <a:t> </a:t>
            </a:r>
            <a:r>
              <a:rPr lang="en-US" dirty="0" smtClean="0"/>
              <a:t>     surrounded by a ____________ coat.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     </a:t>
            </a:r>
            <a:r>
              <a:rPr lang="en-US" sz="1400" dirty="0" smtClean="0">
                <a:latin typeface="Arial Black" pitchFamily="34" charset="0"/>
              </a:rPr>
              <a:t>HOW A VIRUS REPRODUCES:</a:t>
            </a:r>
          </a:p>
          <a:p>
            <a:endParaRPr lang="en-US" dirty="0"/>
          </a:p>
          <a:p>
            <a:r>
              <a:rPr lang="en-US" dirty="0" smtClean="0"/>
              <a:t>					     The virus attaches to the _______ cell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and pumps in its ________.</a:t>
            </a:r>
          </a:p>
          <a:p>
            <a:endParaRPr lang="en-US" dirty="0"/>
          </a:p>
          <a:p>
            <a:r>
              <a:rPr lang="en-US" dirty="0" smtClean="0"/>
              <a:t>					     Then the host cell begins reading the</a:t>
            </a:r>
          </a:p>
          <a:p>
            <a:r>
              <a:rPr lang="en-US" dirty="0"/>
              <a:t>	</a:t>
            </a:r>
            <a:r>
              <a:rPr lang="en-US" dirty="0" smtClean="0"/>
              <a:t>				     DNA and making _________ of the 						     virus.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Eventually the cell bursts ________, releasing all the virus particles which go to _____________ other cells.</a:t>
            </a:r>
          </a:p>
          <a:p>
            <a:endParaRPr lang="en-US" dirty="0"/>
          </a:p>
          <a:p>
            <a:r>
              <a:rPr lang="en-US" dirty="0" smtClean="0">
                <a:latin typeface="Arial Black" pitchFamily="34" charset="0"/>
              </a:rPr>
              <a:t>HIV Virus</a:t>
            </a:r>
            <a:r>
              <a:rPr lang="en-US" dirty="0" smtClean="0"/>
              <a:t>, which causes __________, damages the ____________________ and the</a:t>
            </a:r>
          </a:p>
          <a:p>
            <a:r>
              <a:rPr lang="en-US" dirty="0" smtClean="0"/>
              <a:t>          immune system, making the person __________ to fight off other pathogens.</a:t>
            </a:r>
          </a:p>
          <a:p>
            <a:r>
              <a:rPr lang="en-US" dirty="0"/>
              <a:t> </a:t>
            </a:r>
            <a:r>
              <a:rPr lang="en-US" dirty="0" smtClean="0"/>
              <a:t>         Then other illnesses, such as the _______ can be deadly.</a:t>
            </a:r>
          </a:p>
        </p:txBody>
      </p:sp>
      <p:pic>
        <p:nvPicPr>
          <p:cNvPr id="2050" name="Picture 2" descr="http://www.weallhaveuniquebrains.com/wp-content/uploads/2013/11/Viral-Replic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946"/>
            <a:ext cx="5105400" cy="22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9543" y="990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519" y="9812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AIDS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306762"/>
            <a:ext cx="73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DNA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35178"/>
            <a:ext cx="108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protein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0580" y="261364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host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725" y="2905307"/>
            <a:ext cx="73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DNA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7338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copies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130" y="4800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open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105400"/>
            <a:ext cx="91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infect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2829" y="5638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AIDS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638800"/>
            <a:ext cx="234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white blood cells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8396" y="5943600"/>
            <a:ext cx="103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unable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5762" y="6248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flu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362</Words>
  <Application>Microsoft Office PowerPoint</Application>
  <PresentationFormat>On-screen Show (4:3)</PresentationFormat>
  <Paragraphs>353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Arial Black</vt:lpstr>
      <vt:lpstr>Berlin Sans FB Demi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95</cp:revision>
  <cp:lastPrinted>2016-10-27T16:54:10Z</cp:lastPrinted>
  <dcterms:created xsi:type="dcterms:W3CDTF">2015-09-15T13:48:27Z</dcterms:created>
  <dcterms:modified xsi:type="dcterms:W3CDTF">2016-10-27T17:05:17Z</dcterms:modified>
</cp:coreProperties>
</file>