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 id="2147483663" r:id="rId2"/>
  </p:sldMasterIdLst>
  <p:notesMasterIdLst>
    <p:notesMasterId r:id="rId39"/>
  </p:notesMasterIdLst>
  <p:handoutMasterIdLst>
    <p:handoutMasterId r:id="rId40"/>
  </p:handoutMasterIdLst>
  <p:sldIdLst>
    <p:sldId id="312" r:id="rId3"/>
    <p:sldId id="313" r:id="rId4"/>
    <p:sldId id="314" r:id="rId5"/>
    <p:sldId id="323" r:id="rId6"/>
    <p:sldId id="316" r:id="rId7"/>
    <p:sldId id="317" r:id="rId8"/>
    <p:sldId id="318" r:id="rId9"/>
    <p:sldId id="319" r:id="rId10"/>
    <p:sldId id="320" r:id="rId11"/>
    <p:sldId id="321" r:id="rId12"/>
    <p:sldId id="322" r:id="rId13"/>
    <p:sldId id="256" r:id="rId14"/>
    <p:sldId id="257" r:id="rId15"/>
    <p:sldId id="259" r:id="rId16"/>
    <p:sldId id="324" r:id="rId17"/>
    <p:sldId id="260" r:id="rId18"/>
    <p:sldId id="262" r:id="rId19"/>
    <p:sldId id="325" r:id="rId20"/>
    <p:sldId id="263" r:id="rId21"/>
    <p:sldId id="264" r:id="rId22"/>
    <p:sldId id="265" r:id="rId23"/>
    <p:sldId id="266" r:id="rId24"/>
    <p:sldId id="267" r:id="rId25"/>
    <p:sldId id="268" r:id="rId26"/>
    <p:sldId id="269" r:id="rId27"/>
    <p:sldId id="270" r:id="rId28"/>
    <p:sldId id="271" r:id="rId29"/>
    <p:sldId id="272" r:id="rId30"/>
    <p:sldId id="274" r:id="rId31"/>
    <p:sldId id="275" r:id="rId32"/>
    <p:sldId id="304" r:id="rId33"/>
    <p:sldId id="311" r:id="rId34"/>
    <p:sldId id="285" r:id="rId35"/>
    <p:sldId id="276" r:id="rId36"/>
    <p:sldId id="277" r:id="rId37"/>
    <p:sldId id="278" r:id="rId38"/>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4" autoAdjust="0"/>
    <p:restoredTop sz="94660"/>
  </p:normalViewPr>
  <p:slideViewPr>
    <p:cSldViewPr>
      <p:cViewPr varScale="1">
        <p:scale>
          <a:sx n="68" d="100"/>
          <a:sy n="68" d="100"/>
        </p:scale>
        <p:origin x="142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7F6B4CF-CD89-4259-8C51-A3729E4327F1}" type="datetimeFigureOut">
              <a:rPr lang="en-US" smtClean="0"/>
              <a:t>11/29/2016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CD7E825-6CA6-4A95-A20D-5214943CDC34}" type="slidenum">
              <a:rPr lang="en-US" smtClean="0"/>
              <a:t>‹#›</a:t>
            </a:fld>
            <a:endParaRPr lang="en-US"/>
          </a:p>
        </p:txBody>
      </p:sp>
    </p:spTree>
    <p:extLst>
      <p:ext uri="{BB962C8B-B14F-4D97-AF65-F5344CB8AC3E}">
        <p14:creationId xmlns:p14="http://schemas.microsoft.com/office/powerpoint/2010/main" val="557044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3037839" cy="464820"/>
          </a:xfrm>
          <a:prstGeom prst="rect">
            <a:avLst/>
          </a:prstGeom>
          <a:noFill/>
          <a:ln>
            <a:noFill/>
          </a:ln>
        </p:spPr>
        <p:txBody>
          <a:bodyPr lIns="93162" tIns="93162" rIns="93162" bIns="93162" anchor="t" anchorCtr="0"/>
          <a:lstStyle>
            <a:lvl1pPr marL="0" marR="0" lvl="0"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1pPr>
            <a:lvl2pPr marL="465887" marR="0" lvl="1"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2pPr>
            <a:lvl3pPr marL="931774" marR="0" lvl="2"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3pPr>
            <a:lvl4pPr marL="1397660" marR="0" lvl="3"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4pPr>
            <a:lvl5pPr marL="1863547" marR="0" lvl="4"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5pPr>
            <a:lvl6pPr marL="2329434" marR="0" lvl="5"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6pPr>
            <a:lvl7pPr marL="3261208" marR="0" lvl="6"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7pPr>
            <a:lvl8pPr marL="4658868" marR="0" lvl="7"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8pPr>
            <a:lvl9pPr marL="6522415" marR="0" lvl="8"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4" name="Shape 4"/>
          <p:cNvSpPr txBox="1">
            <a:spLocks noGrp="1"/>
          </p:cNvSpPr>
          <p:nvPr>
            <p:ph type="dt" idx="10"/>
          </p:nvPr>
        </p:nvSpPr>
        <p:spPr>
          <a:xfrm>
            <a:off x="3970937" y="0"/>
            <a:ext cx="3037839" cy="464820"/>
          </a:xfrm>
          <a:prstGeom prst="rect">
            <a:avLst/>
          </a:prstGeom>
          <a:noFill/>
          <a:ln>
            <a:noFill/>
          </a:ln>
        </p:spPr>
        <p:txBody>
          <a:bodyPr lIns="93162" tIns="93162" rIns="93162" bIns="93162" anchor="t" anchorCtr="0"/>
          <a:lstStyle>
            <a:lvl1pPr marL="0" marR="0" lvl="0" indent="0" algn="r" rtl="0">
              <a:lnSpc>
                <a:spcPct val="100000"/>
              </a:lnSpc>
              <a:spcBef>
                <a:spcPts val="0"/>
              </a:spcBef>
              <a:spcAft>
                <a:spcPts val="0"/>
              </a:spcAft>
              <a:buNone/>
              <a:defRPr sz="1200" b="0" i="0" u="none" strike="noStrike" cap="none">
                <a:solidFill>
                  <a:srgbClr val="000000"/>
                </a:solidFill>
                <a:latin typeface="Times New Roman"/>
                <a:ea typeface="Times New Roman"/>
                <a:cs typeface="Times New Roman"/>
                <a:sym typeface="Times New Roman"/>
              </a:defRPr>
            </a:lvl1pPr>
            <a:lvl2pPr marL="465887" marR="0" lvl="1"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2pPr>
            <a:lvl3pPr marL="931774" marR="0" lvl="2"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3pPr>
            <a:lvl4pPr marL="1397660" marR="0" lvl="3"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4pPr>
            <a:lvl5pPr marL="1863547" marR="0" lvl="4"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5pPr>
            <a:lvl6pPr marL="2329434" marR="0" lvl="5"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6pPr>
            <a:lvl7pPr marL="3261208" marR="0" lvl="6"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7pPr>
            <a:lvl8pPr marL="4658868" marR="0" lvl="7"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8pPr>
            <a:lvl9pPr marL="6522415" marR="0" lvl="8"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5" name="Shape 5"/>
          <p:cNvSpPr>
            <a:spLocks noGrp="1" noRot="1" noChangeAspect="1"/>
          </p:cNvSpPr>
          <p:nvPr>
            <p:ph type="sldImg" idx="3"/>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7" name="Shape 7"/>
          <p:cNvSpPr txBox="1">
            <a:spLocks noGrp="1"/>
          </p:cNvSpPr>
          <p:nvPr>
            <p:ph type="ftr" idx="11"/>
          </p:nvPr>
        </p:nvSpPr>
        <p:spPr>
          <a:xfrm>
            <a:off x="1" y="8829965"/>
            <a:ext cx="3037839" cy="464820"/>
          </a:xfrm>
          <a:prstGeom prst="rect">
            <a:avLst/>
          </a:prstGeom>
          <a:noFill/>
          <a:ln>
            <a:noFill/>
          </a:ln>
        </p:spPr>
        <p:txBody>
          <a:bodyPr lIns="93162" tIns="93162" rIns="93162" bIns="93162" anchor="b" anchorCtr="0"/>
          <a:lstStyle>
            <a:lvl1pPr marL="0" marR="0" lvl="0"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1pPr>
            <a:lvl2pPr marL="465887" marR="0" lvl="1"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2pPr>
            <a:lvl3pPr marL="931774" marR="0" lvl="2"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3pPr>
            <a:lvl4pPr marL="1397660" marR="0" lvl="3"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4pPr>
            <a:lvl5pPr marL="1863547" marR="0" lvl="4"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5pPr>
            <a:lvl6pPr marL="2329434" marR="0" lvl="5"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6pPr>
            <a:lvl7pPr marL="3261208" marR="0" lvl="6"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7pPr>
            <a:lvl8pPr marL="4658868" marR="0" lvl="7"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8pPr>
            <a:lvl9pPr marL="6522415" marR="0" lvl="8" indent="0" algn="l" rtl="0">
              <a:lnSpc>
                <a:spcPct val="100000"/>
              </a:lnSpc>
              <a:spcBef>
                <a:spcPts val="0"/>
              </a:spcBef>
              <a:spcAft>
                <a:spcPts val="0"/>
              </a:spcAft>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8" name="Shape 8"/>
          <p:cNvSpPr txBox="1">
            <a:spLocks noGrp="1"/>
          </p:cNvSpPr>
          <p:nvPr>
            <p:ph type="sldNum" idx="12"/>
          </p:nvPr>
        </p:nvSpPr>
        <p:spPr>
          <a:xfrm>
            <a:off x="3970937" y="8829965"/>
            <a:ext cx="3037839" cy="464820"/>
          </a:xfrm>
          <a:prstGeom prst="rect">
            <a:avLst/>
          </a:prstGeom>
          <a:noFill/>
          <a:ln>
            <a:noFill/>
          </a:ln>
        </p:spPr>
        <p:txBody>
          <a:bodyPr lIns="93162" tIns="46568" rIns="93162" bIns="46568" anchor="b" anchorCtr="0">
            <a:noAutofit/>
          </a:bodyPr>
          <a:lstStyle/>
          <a:p>
            <a:pPr algn="r">
              <a:buClr>
                <a:srgbClr val="000000"/>
              </a:buClr>
              <a:buSzPct val="25000"/>
            </a:pPr>
            <a:fld id="{00000000-1234-1234-1234-123412341234}" type="slidenum">
              <a:rPr lang="en-US" sz="1200" smtClean="0">
                <a:latin typeface="Times New Roman"/>
                <a:ea typeface="Times New Roman"/>
                <a:cs typeface="Times New Roman"/>
                <a:sym typeface="Times New Roman"/>
              </a:rPr>
              <a:pPr algn="r">
                <a:buClr>
                  <a:srgbClr val="000000"/>
                </a:buClr>
                <a:buSzPct val="25000"/>
              </a:pPr>
              <a:t>‹#›</a:t>
            </a:fld>
            <a:endParaRPr lang="en-US" sz="1200">
              <a:latin typeface="Times New Roman"/>
              <a:ea typeface="Times New Roman"/>
              <a:cs typeface="Times New Roman"/>
              <a:sym typeface="Times New Roman"/>
            </a:endParaRPr>
          </a:p>
        </p:txBody>
      </p:sp>
    </p:spTree>
    <p:extLst>
      <p:ext uri="{BB962C8B-B14F-4D97-AF65-F5344CB8AC3E}">
        <p14:creationId xmlns:p14="http://schemas.microsoft.com/office/powerpoint/2010/main" val="315907537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Pct val="25000"/>
                <a:buFontTx/>
                <a:buNone/>
                <a:tabLst/>
                <a:defRPr/>
              </a:pPr>
              <a:t>1</a:t>
            </a:fld>
            <a:endPar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333731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Pct val="25000"/>
                <a:buFontTx/>
                <a:buNone/>
                <a:tabLst/>
                <a:defRPr/>
              </a:pPr>
              <a:t>11</a:t>
            </a:fld>
            <a:endPar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1164575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111" name="Shape 11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118" name="Shape 11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132" name="Shape 13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138" name="Shape 13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152" name="Shape 15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167" name="Shape 16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175" name="Shape 17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186" name="Shape 18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193" name="Shape 19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379" name="Shape 37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2392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199" name="Shape 19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206" name="Shape 20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213" name="Shape 21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
        <p:nvSpPr>
          <p:cNvPr id="223" name="Shape 223"/>
          <p:cNvSpPr txBox="1">
            <a:spLocks noGrp="1"/>
          </p:cNvSpPr>
          <p:nvPr>
            <p:ph type="sldNum" idx="12"/>
          </p:nvPr>
        </p:nvSpPr>
        <p:spPr>
          <a:xfrm>
            <a:off x="3970937" y="8829965"/>
            <a:ext cx="3037839" cy="464820"/>
          </a:xfrm>
          <a:prstGeom prst="rect">
            <a:avLst/>
          </a:prstGeom>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229" name="Shape 22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6" name="Shape 236"/>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
        <p:nvSpPr>
          <p:cNvPr id="237" name="Shape 237"/>
          <p:cNvSpPr txBox="1">
            <a:spLocks noGrp="1"/>
          </p:cNvSpPr>
          <p:nvPr>
            <p:ph type="sldNum" idx="12"/>
          </p:nvPr>
        </p:nvSpPr>
        <p:spPr>
          <a:xfrm>
            <a:off x="3970937" y="8829965"/>
            <a:ext cx="3037839" cy="464820"/>
          </a:xfrm>
          <a:prstGeom prst="rect">
            <a:avLst/>
          </a:prstGeom>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
        <p:nvSpPr>
          <p:cNvPr id="252" name="Shape 252"/>
          <p:cNvSpPr txBox="1">
            <a:spLocks noGrp="1"/>
          </p:cNvSpPr>
          <p:nvPr>
            <p:ph type="sldNum" idx="12"/>
          </p:nvPr>
        </p:nvSpPr>
        <p:spPr>
          <a:xfrm>
            <a:off x="3970937" y="8829965"/>
            <a:ext cx="3037839" cy="464820"/>
          </a:xfrm>
          <a:prstGeom prst="rect">
            <a:avLst/>
          </a:prstGeom>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8" name="Shape 258"/>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a:p>
        </p:txBody>
      </p:sp>
      <p:sp>
        <p:nvSpPr>
          <p:cNvPr id="259" name="Shape 259"/>
          <p:cNvSpPr txBox="1">
            <a:spLocks noGrp="1"/>
          </p:cNvSpPr>
          <p:nvPr>
            <p:ph type="sldNum" idx="12"/>
          </p:nvPr>
        </p:nvSpPr>
        <p:spPr>
          <a:xfrm>
            <a:off x="3970937" y="8829965"/>
            <a:ext cx="3037839" cy="464820"/>
          </a:xfrm>
          <a:prstGeom prst="rect">
            <a:avLst/>
          </a:prstGeom>
        </p:spPr>
        <p:txBody>
          <a:bodyPr lIns="93162" tIns="46568" rIns="93162" bIns="46568" anchor="b" anchorCtr="0">
            <a:noAutofit/>
          </a:bodyPr>
          <a:lstStyle/>
          <a:p>
            <a:fld id="{00000000-1234-1234-1234-123412341234}" type="slidenum">
              <a:rPr lang="en-US"/>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buClr>
                <a:srgbClr val="000000"/>
              </a:buClr>
              <a:buSzPct val="25000"/>
            </a:pPr>
            <a:fld id="{00000000-1234-1234-1234-123412341234}" type="slidenum">
              <a:rPr lang="en-US" sz="1200">
                <a:latin typeface="Times New Roman"/>
                <a:ea typeface="Times New Roman"/>
                <a:cs typeface="Times New Roman"/>
                <a:sym typeface="Times New Roman"/>
              </a:rPr>
              <a:pPr algn="r">
                <a:buClr>
                  <a:srgbClr val="000000"/>
                </a:buClr>
                <a:buSzPct val="25000"/>
              </a:pPr>
              <a:t>31</a:t>
            </a:fld>
            <a:endParaRPr lang="en-US" sz="1200">
              <a:latin typeface="Times New Roman"/>
              <a:ea typeface="Times New Roman"/>
              <a:cs typeface="Times New Roman"/>
              <a:sym typeface="Times New Roman"/>
            </a:endParaRPr>
          </a:p>
        </p:txBody>
      </p:sp>
    </p:spTree>
    <p:extLst>
      <p:ext uri="{BB962C8B-B14F-4D97-AF65-F5344CB8AC3E}">
        <p14:creationId xmlns:p14="http://schemas.microsoft.com/office/powerpoint/2010/main" val="15995195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buClr>
                <a:srgbClr val="000000"/>
              </a:buClr>
              <a:buSzPct val="25000"/>
            </a:pPr>
            <a:fld id="{00000000-1234-1234-1234-123412341234}" type="slidenum">
              <a:rPr lang="en-US" sz="1200">
                <a:latin typeface="Times New Roman"/>
                <a:ea typeface="Times New Roman"/>
                <a:cs typeface="Times New Roman"/>
                <a:sym typeface="Times New Roman"/>
              </a:rPr>
              <a:pPr algn="r">
                <a:buClr>
                  <a:srgbClr val="000000"/>
                </a:buClr>
                <a:buSzPct val="25000"/>
              </a:pPr>
              <a:t>32</a:t>
            </a:fld>
            <a:endParaRPr lang="en-US" sz="1200">
              <a:latin typeface="Times New Roman"/>
              <a:ea typeface="Times New Roman"/>
              <a:cs typeface="Times New Roman"/>
              <a:sym typeface="Times New Roman"/>
            </a:endParaRPr>
          </a:p>
        </p:txBody>
      </p:sp>
    </p:spTree>
    <p:extLst>
      <p:ext uri="{BB962C8B-B14F-4D97-AF65-F5344CB8AC3E}">
        <p14:creationId xmlns:p14="http://schemas.microsoft.com/office/powerpoint/2010/main" val="1781981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Pct val="25000"/>
                <a:buFontTx/>
                <a:buNone/>
                <a:tabLst/>
                <a:defRPr/>
              </a:pPr>
              <a:t>3</a:t>
            </a:fld>
            <a:endPar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1463535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336" name="Shape 33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265" name="Shape 26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274" name="Shape 27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283" name="Shape 28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408" name="Shape 40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793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Pct val="25000"/>
                <a:buFontTx/>
                <a:buNone/>
                <a:tabLst/>
                <a:defRPr/>
              </a:pPr>
              <a:t>6</a:t>
            </a:fld>
            <a:endPar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40057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Pct val="25000"/>
                <a:buFontTx/>
                <a:buNone/>
                <a:tabLst/>
                <a:defRPr/>
              </a:pPr>
              <a:t>7</a:t>
            </a:fld>
            <a:endPar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3193320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Pct val="25000"/>
                <a:buFontTx/>
                <a:buNone/>
                <a:tabLst/>
                <a:defRPr/>
              </a:pPr>
              <a:t>8</a:t>
            </a:fld>
            <a:endPar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2048974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422" name="Shape 42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7321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436" name="Shape 43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2677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7" name="Shape 17"/>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8" name="Shape 18"/>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9" name="Shape 19"/>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20" name="Shape 20"/>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t>‹#›</a:t>
            </a:fld>
            <a:endParaRPr lang="en-US" sz="1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70" name="Shape 70"/>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Times New Roman"/>
              <a:buNone/>
              <a:defRPr sz="2400" b="1">
                <a:solidFill>
                  <a:schemeClr val="dk1"/>
                </a:solidFill>
                <a:latin typeface="Times New Roman"/>
                <a:ea typeface="Times New Roman"/>
                <a:cs typeface="Times New Roman"/>
                <a:sym typeface="Times New Roman"/>
              </a:defRPr>
            </a:lvl1pPr>
            <a:lvl2pPr marL="457200" marR="0" lvl="1" indent="0" algn="l" rtl="0">
              <a:spcBef>
                <a:spcPts val="400"/>
              </a:spcBef>
              <a:spcAft>
                <a:spcPts val="0"/>
              </a:spcAft>
              <a:buClr>
                <a:schemeClr val="dk1"/>
              </a:buClr>
              <a:buFont typeface="Times New Roman"/>
              <a:buNone/>
              <a:defRPr sz="2000" b="1" i="0" u="none" strike="noStrike" cap="none">
                <a:solidFill>
                  <a:schemeClr val="dk1"/>
                </a:solidFill>
                <a:latin typeface="Times New Roman"/>
                <a:ea typeface="Times New Roman"/>
                <a:cs typeface="Times New Roman"/>
                <a:sym typeface="Times New Roman"/>
              </a:defRPr>
            </a:lvl2pPr>
            <a:lvl3pPr marL="914400" marR="0" lvl="2" indent="0" algn="l" rtl="0">
              <a:spcBef>
                <a:spcPts val="360"/>
              </a:spcBef>
              <a:spcAft>
                <a:spcPts val="0"/>
              </a:spcAft>
              <a:buClr>
                <a:schemeClr val="dk1"/>
              </a:buClr>
              <a:buFont typeface="Times New Roman"/>
              <a:buNone/>
              <a:defRPr sz="1800" b="1" i="0" u="none" strike="noStrike" cap="none">
                <a:solidFill>
                  <a:schemeClr val="dk1"/>
                </a:solidFill>
                <a:latin typeface="Times New Roman"/>
                <a:ea typeface="Times New Roman"/>
                <a:cs typeface="Times New Roman"/>
                <a:sym typeface="Times New Roman"/>
              </a:defRPr>
            </a:lvl3pPr>
            <a:lvl4pPr marL="1371600" marR="0" lvl="3"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4pPr>
            <a:lvl5pPr marL="1828800" marR="0" lvl="4"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5pPr>
            <a:lvl6pPr marL="2286000" marR="0" lvl="5"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6pPr>
            <a:lvl7pPr marL="2743200" marR="0" lvl="6"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7pPr>
            <a:lvl8pPr marL="3200400" marR="0" lvl="7"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8pPr>
            <a:lvl9pPr marL="3657600" marR="0" lvl="8"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9pPr>
          </a:lstStyle>
          <a:p>
            <a:endParaRPr/>
          </a:p>
        </p:txBody>
      </p:sp>
      <p:sp>
        <p:nvSpPr>
          <p:cNvPr id="71" name="Shape 71"/>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Times New Roman"/>
              <a:buChar char="•"/>
              <a:defRPr sz="2400">
                <a:solidFill>
                  <a:schemeClr val="dk1"/>
                </a:solidFill>
                <a:latin typeface="Times New Roman"/>
                <a:ea typeface="Times New Roman"/>
                <a:cs typeface="Times New Roman"/>
                <a:sym typeface="Times New Roman"/>
              </a:defRPr>
            </a:lvl1pPr>
            <a:lvl2pPr marL="742950" marR="0" lvl="1" indent="-15875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2pPr>
            <a:lvl3pPr marL="1143000" marR="0" lvl="2"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3pPr>
            <a:lvl4pPr marL="1600200" marR="0" lvl="3"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057400" marR="0" lvl="4"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L="2514600" marR="0" lvl="5"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L="2971800" marR="0" lvl="6"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L="3429000" marR="0" lvl="7"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L="3886200" marR="0" lvl="8"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
        <p:nvSpPr>
          <p:cNvPr id="72" name="Shape 72"/>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Times New Roman"/>
              <a:buNone/>
              <a:defRPr sz="2400" b="1">
                <a:solidFill>
                  <a:schemeClr val="dk1"/>
                </a:solidFill>
                <a:latin typeface="Times New Roman"/>
                <a:ea typeface="Times New Roman"/>
                <a:cs typeface="Times New Roman"/>
                <a:sym typeface="Times New Roman"/>
              </a:defRPr>
            </a:lvl1pPr>
            <a:lvl2pPr marL="457200" marR="0" lvl="1" indent="0" algn="l" rtl="0">
              <a:spcBef>
                <a:spcPts val="400"/>
              </a:spcBef>
              <a:spcAft>
                <a:spcPts val="0"/>
              </a:spcAft>
              <a:buClr>
                <a:schemeClr val="dk1"/>
              </a:buClr>
              <a:buFont typeface="Times New Roman"/>
              <a:buNone/>
              <a:defRPr sz="2000" b="1" i="0" u="none" strike="noStrike" cap="none">
                <a:solidFill>
                  <a:schemeClr val="dk1"/>
                </a:solidFill>
                <a:latin typeface="Times New Roman"/>
                <a:ea typeface="Times New Roman"/>
                <a:cs typeface="Times New Roman"/>
                <a:sym typeface="Times New Roman"/>
              </a:defRPr>
            </a:lvl2pPr>
            <a:lvl3pPr marL="914400" marR="0" lvl="2" indent="0" algn="l" rtl="0">
              <a:spcBef>
                <a:spcPts val="360"/>
              </a:spcBef>
              <a:spcAft>
                <a:spcPts val="0"/>
              </a:spcAft>
              <a:buClr>
                <a:schemeClr val="dk1"/>
              </a:buClr>
              <a:buFont typeface="Times New Roman"/>
              <a:buNone/>
              <a:defRPr sz="1800" b="1" i="0" u="none" strike="noStrike" cap="none">
                <a:solidFill>
                  <a:schemeClr val="dk1"/>
                </a:solidFill>
                <a:latin typeface="Times New Roman"/>
                <a:ea typeface="Times New Roman"/>
                <a:cs typeface="Times New Roman"/>
                <a:sym typeface="Times New Roman"/>
              </a:defRPr>
            </a:lvl3pPr>
            <a:lvl4pPr marL="1371600" marR="0" lvl="3"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4pPr>
            <a:lvl5pPr marL="1828800" marR="0" lvl="4"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5pPr>
            <a:lvl6pPr marL="2286000" marR="0" lvl="5"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6pPr>
            <a:lvl7pPr marL="2743200" marR="0" lvl="6"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7pPr>
            <a:lvl8pPr marL="3200400" marR="0" lvl="7"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8pPr>
            <a:lvl9pPr marL="3657600" marR="0" lvl="8"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9pPr>
          </a:lstStyle>
          <a:p>
            <a:endParaRPr/>
          </a:p>
        </p:txBody>
      </p:sp>
      <p:sp>
        <p:nvSpPr>
          <p:cNvPr id="73" name="Shape 73"/>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Times New Roman"/>
              <a:buChar char="•"/>
              <a:defRPr sz="2400">
                <a:solidFill>
                  <a:schemeClr val="dk1"/>
                </a:solidFill>
                <a:latin typeface="Times New Roman"/>
                <a:ea typeface="Times New Roman"/>
                <a:cs typeface="Times New Roman"/>
                <a:sym typeface="Times New Roman"/>
              </a:defRPr>
            </a:lvl1pPr>
            <a:lvl2pPr marL="742950" marR="0" lvl="1" indent="-15875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2pPr>
            <a:lvl3pPr marL="1143000" marR="0" lvl="2"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3pPr>
            <a:lvl4pPr marL="1600200" marR="0" lvl="3"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057400" marR="0" lvl="4"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L="2514600" marR="0" lvl="5"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L="2971800" marR="0" lvl="6"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L="3429000" marR="0" lvl="7"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L="3886200" marR="0" lvl="8"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
        <p:nvSpPr>
          <p:cNvPr id="74" name="Shape 74"/>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75" name="Shape 75"/>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76" name="Shape 76"/>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a:t>
            </a:fld>
            <a:endParaRPr lang="en-US" sz="14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79" name="Shape 79"/>
          <p:cNvSpPr txBox="1">
            <a:spLocks noGrp="1"/>
          </p:cNvSpPr>
          <p:nvPr>
            <p:ph type="body" idx="1"/>
          </p:nvPr>
        </p:nvSpPr>
        <p:spPr>
          <a:xfrm>
            <a:off x="685800" y="1981200"/>
            <a:ext cx="3809999" cy="41148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Times New Roman"/>
              <a:buChar char="•"/>
              <a:defRPr sz="2800">
                <a:solidFill>
                  <a:schemeClr val="dk1"/>
                </a:solidFill>
                <a:latin typeface="Times New Roman"/>
                <a:ea typeface="Times New Roman"/>
                <a:cs typeface="Times New Roman"/>
                <a:sym typeface="Times New Roman"/>
              </a:defRPr>
            </a:lvl1pPr>
            <a:lvl2pPr marL="742950" marR="0" lvl="1" indent="-13335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2pPr>
            <a:lvl3pPr marL="1143000" marR="0" lvl="2"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3pPr>
            <a:lvl4pPr marL="1600200" marR="0" lvl="3"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4pPr>
            <a:lvl5pPr marL="2057400" marR="0" lvl="4"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5pPr>
            <a:lvl6pPr marL="2514600" marR="0" lvl="5"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6pPr>
            <a:lvl7pPr marL="2971800" marR="0" lvl="6"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7pPr>
            <a:lvl8pPr marL="3429000" marR="0" lvl="7"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8pPr>
            <a:lvl9pPr marL="3886200" marR="0" lvl="8"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80" name="Shape 80"/>
          <p:cNvSpPr txBox="1">
            <a:spLocks noGrp="1"/>
          </p:cNvSpPr>
          <p:nvPr>
            <p:ph type="body" idx="2"/>
          </p:nvPr>
        </p:nvSpPr>
        <p:spPr>
          <a:xfrm>
            <a:off x="4648200" y="1981200"/>
            <a:ext cx="3809999" cy="41148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Times New Roman"/>
              <a:buChar char="•"/>
              <a:defRPr sz="2800">
                <a:solidFill>
                  <a:schemeClr val="dk1"/>
                </a:solidFill>
                <a:latin typeface="Times New Roman"/>
                <a:ea typeface="Times New Roman"/>
                <a:cs typeface="Times New Roman"/>
                <a:sym typeface="Times New Roman"/>
              </a:defRPr>
            </a:lvl1pPr>
            <a:lvl2pPr marL="742950" marR="0" lvl="1" indent="-13335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2pPr>
            <a:lvl3pPr marL="1143000" marR="0" lvl="2"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3pPr>
            <a:lvl4pPr marL="1600200" marR="0" lvl="3"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4pPr>
            <a:lvl5pPr marL="2057400" marR="0" lvl="4"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5pPr>
            <a:lvl6pPr marL="2514600" marR="0" lvl="5"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6pPr>
            <a:lvl7pPr marL="2971800" marR="0" lvl="6"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7pPr>
            <a:lvl8pPr marL="3429000" marR="0" lvl="7"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8pPr>
            <a:lvl9pPr marL="3886200" marR="0" lvl="8"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81" name="Shape 81"/>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82" name="Shape 82"/>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83" name="Shape 83"/>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a:t>
            </a:fld>
            <a:endParaRPr lang="en-US" sz="14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86" name="Shape 86"/>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dk1"/>
              </a:buClr>
              <a:buFont typeface="Times New Roman"/>
              <a:buNone/>
              <a:defRPr sz="2000">
                <a:solidFill>
                  <a:schemeClr val="dk1"/>
                </a:solidFill>
                <a:latin typeface="Times New Roman"/>
                <a:ea typeface="Times New Roman"/>
                <a:cs typeface="Times New Roman"/>
                <a:sym typeface="Times New Roman"/>
              </a:defRPr>
            </a:lvl1pPr>
            <a:lvl2pPr marL="457200" marR="0" lvl="1" indent="0" algn="l" rtl="0">
              <a:spcBef>
                <a:spcPts val="360"/>
              </a:spcBef>
              <a:spcAft>
                <a:spcPts val="0"/>
              </a:spcAft>
              <a:buClr>
                <a:schemeClr val="dk1"/>
              </a:buClr>
              <a:buFont typeface="Times New Roman"/>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320"/>
              </a:spcBef>
              <a:spcAft>
                <a:spcPts val="0"/>
              </a:spcAft>
              <a:buClr>
                <a:schemeClr val="dk1"/>
              </a:buClr>
              <a:buFont typeface="Times New Roman"/>
              <a:buNone/>
              <a:defRPr sz="16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87" name="Shape 87"/>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88" name="Shape 88"/>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89" name="Shape 89"/>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a:t>
            </a:fld>
            <a:endParaRPr lang="en-US" sz="14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0"/>
        <p:cNvGrpSpPr/>
        <p:nvPr/>
      </p:nvGrpSpPr>
      <p:grpSpPr>
        <a:xfrm>
          <a:off x="0" y="0"/>
          <a:ext cx="0" cy="0"/>
          <a:chOff x="0" y="0"/>
          <a:chExt cx="0" cy="0"/>
        </a:xfrm>
      </p:grpSpPr>
      <p:sp>
        <p:nvSpPr>
          <p:cNvPr id="91" name="Shape 91"/>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92" name="Shape 92"/>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dk1"/>
              </a:buClr>
              <a:buFont typeface="Times New Roman"/>
              <a:buNone/>
              <a:defRPr sz="3200">
                <a:solidFill>
                  <a:schemeClr val="dk1"/>
                </a:solidFill>
                <a:latin typeface="Times New Roman"/>
                <a:ea typeface="Times New Roman"/>
                <a:cs typeface="Times New Roman"/>
                <a:sym typeface="Times New Roman"/>
              </a:defRPr>
            </a:lvl1pPr>
            <a:lvl2pPr marL="457200" marR="0" lvl="1" indent="0" algn="ctr" rtl="0">
              <a:spcBef>
                <a:spcPts val="560"/>
              </a:spcBef>
              <a:spcAft>
                <a:spcPts val="0"/>
              </a:spcAft>
              <a:buClr>
                <a:schemeClr val="dk1"/>
              </a:buClr>
              <a:buFont typeface="Times New Roman"/>
              <a:buNone/>
              <a:defRPr sz="2800" b="0" i="0" u="none" strike="noStrike" cap="none">
                <a:solidFill>
                  <a:schemeClr val="dk1"/>
                </a:solidFill>
                <a:latin typeface="Times New Roman"/>
                <a:ea typeface="Times New Roman"/>
                <a:cs typeface="Times New Roman"/>
                <a:sym typeface="Times New Roman"/>
              </a:defRPr>
            </a:lvl2pPr>
            <a:lvl3pPr marL="914400" marR="0" lvl="2" indent="0" algn="ctr" rtl="0">
              <a:spcBef>
                <a:spcPts val="48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3pPr>
            <a:lvl4pPr marL="1371600" marR="0" lvl="3" indent="0" algn="ctr"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4pPr>
            <a:lvl5pPr marL="1828800" marR="0" lvl="4" indent="0" algn="ctr"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5pPr>
            <a:lvl6pPr marL="2286000" marR="0" lvl="5" indent="0" algn="ctr"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6pPr>
            <a:lvl7pPr marL="2743200" marR="0" lvl="6" indent="0" algn="ctr"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7pPr>
            <a:lvl8pPr marL="3200400" marR="0" lvl="7" indent="0" algn="ctr"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8pPr>
            <a:lvl9pPr marL="3657600" marR="0" lvl="8" indent="0" algn="ctr"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93" name="Shape 93"/>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94" name="Shape 94"/>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95" name="Shape 95"/>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a:t>
            </a:fld>
            <a:endParaRPr lang="en-US" sz="14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1370012" y="301625"/>
            <a:ext cx="7313612"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04" name="Shape 104"/>
          <p:cNvSpPr txBox="1">
            <a:spLocks noGrp="1"/>
          </p:cNvSpPr>
          <p:nvPr>
            <p:ph type="body" idx="1"/>
          </p:nvPr>
        </p:nvSpPr>
        <p:spPr>
          <a:xfrm>
            <a:off x="1370012" y="1827213"/>
            <a:ext cx="3579812" cy="41148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05" name="Shape 105"/>
          <p:cNvSpPr txBox="1">
            <a:spLocks noGrp="1"/>
          </p:cNvSpPr>
          <p:nvPr>
            <p:ph type="body" idx="2"/>
          </p:nvPr>
        </p:nvSpPr>
        <p:spPr>
          <a:xfrm>
            <a:off x="5102225" y="1827213"/>
            <a:ext cx="3581399" cy="41148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06" name="Shape 106"/>
          <p:cNvSpPr txBox="1">
            <a:spLocks noGrp="1"/>
          </p:cNvSpPr>
          <p:nvPr>
            <p:ph type="dt" idx="10"/>
          </p:nvPr>
        </p:nvSpPr>
        <p:spPr>
          <a:xfrm>
            <a:off x="457200" y="6248400"/>
            <a:ext cx="21335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07" name="Shape 107"/>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08" name="Shape 108"/>
          <p:cNvSpPr txBox="1">
            <a:spLocks noGrp="1"/>
          </p:cNvSpPr>
          <p:nvPr>
            <p:ph type="sldNum" idx="12"/>
          </p:nvPr>
        </p:nvSpPr>
        <p:spPr>
          <a:xfrm>
            <a:off x="6553200" y="6248400"/>
            <a:ext cx="21335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t>‹#›</a:t>
            </a:fld>
            <a:endParaRPr lang="en-US" sz="1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Shape 21"/>
        <p:cNvGrpSpPr/>
        <p:nvPr/>
      </p:nvGrpSpPr>
      <p:grpSpPr>
        <a:xfrm>
          <a:off x="0" y="0"/>
          <a:ext cx="0" cy="0"/>
          <a:chOff x="0" y="0"/>
          <a:chExt cx="0" cy="0"/>
        </a:xfrm>
      </p:grpSpPr>
      <p:sp>
        <p:nvSpPr>
          <p:cNvPr id="22" name="Shape 22"/>
          <p:cNvSpPr txBox="1">
            <a:spLocks noGrp="1"/>
          </p:cNvSpPr>
          <p:nvPr>
            <p:ph type="body" idx="1"/>
          </p:nvPr>
        </p:nvSpPr>
        <p:spPr>
          <a:xfrm>
            <a:off x="685800" y="609600"/>
            <a:ext cx="7772400" cy="54863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23" name="Shape 23"/>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24" name="Shape 24"/>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25" name="Shape 25"/>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t>‹#›</a:t>
            </a:fld>
            <a:endParaRPr lang="en-US" sz="1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28" name="Shape 28"/>
          <p:cNvSpPr txBox="1">
            <a:spLocks noGrp="1"/>
          </p:cNvSpPr>
          <p:nvPr>
            <p:ph type="body" idx="1"/>
          </p:nvPr>
        </p:nvSpPr>
        <p:spPr>
          <a:xfrm>
            <a:off x="685800" y="1981200"/>
            <a:ext cx="7772400" cy="19811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29" name="Shape 29"/>
          <p:cNvSpPr txBox="1">
            <a:spLocks noGrp="1"/>
          </p:cNvSpPr>
          <p:nvPr>
            <p:ph type="body" idx="2"/>
          </p:nvPr>
        </p:nvSpPr>
        <p:spPr>
          <a:xfrm>
            <a:off x="685800" y="4114800"/>
            <a:ext cx="7772400" cy="19811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30" name="Shape 30"/>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31" name="Shape 31"/>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32" name="Shape 32"/>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a:t>
            </a:fld>
            <a:endParaRPr lang="en-US" sz="14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rot="5400000">
            <a:off x="4743450" y="2381249"/>
            <a:ext cx="5486399" cy="1943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35" name="Shape 35"/>
          <p:cNvSpPr txBox="1">
            <a:spLocks noGrp="1"/>
          </p:cNvSpPr>
          <p:nvPr>
            <p:ph type="body" idx="1"/>
          </p:nvPr>
        </p:nvSpPr>
        <p:spPr>
          <a:xfrm rot="5400000">
            <a:off x="781050" y="514349"/>
            <a:ext cx="5486399" cy="56769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36" name="Shape 36"/>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37" name="Shape 37"/>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38" name="Shape 38"/>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a:t>
            </a:fld>
            <a:endParaRPr lang="en-US" sz="14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41" name="Shape 41"/>
          <p:cNvSpPr txBox="1">
            <a:spLocks noGrp="1"/>
          </p:cNvSpPr>
          <p:nvPr>
            <p:ph type="body" idx="1"/>
          </p:nvPr>
        </p:nvSpPr>
        <p:spPr>
          <a:xfrm rot="5400000">
            <a:off x="2514599" y="152399"/>
            <a:ext cx="4114800" cy="77724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42" name="Shape 42"/>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43" name="Shape 43"/>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44" name="Shape 44"/>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a:t>
            </a:fld>
            <a:endParaRPr lang="en-US" sz="14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47" name="Shape 47"/>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Times New Roman"/>
              <a:buNone/>
              <a:defRPr sz="3200">
                <a:solidFill>
                  <a:schemeClr val="dk1"/>
                </a:solidFill>
                <a:latin typeface="Times New Roman"/>
                <a:ea typeface="Times New Roman"/>
                <a:cs typeface="Times New Roman"/>
                <a:sym typeface="Times New Roman"/>
              </a:defRPr>
            </a:lvl1pPr>
            <a:lvl2pPr marL="457200" marR="0" lvl="1" indent="0" algn="l" rtl="0">
              <a:spcBef>
                <a:spcPts val="560"/>
              </a:spcBef>
              <a:spcAft>
                <a:spcPts val="0"/>
              </a:spcAft>
              <a:buClr>
                <a:schemeClr val="dk1"/>
              </a:buClr>
              <a:buFont typeface="Times New Roman"/>
              <a:buNone/>
              <a:defRPr sz="2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48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48" name="Shape 4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Times New Roman"/>
              <a:buNone/>
              <a:defRPr sz="1400">
                <a:solidFill>
                  <a:schemeClr val="dk1"/>
                </a:solidFill>
                <a:latin typeface="Times New Roman"/>
                <a:ea typeface="Times New Roman"/>
                <a:cs typeface="Times New Roman"/>
                <a:sym typeface="Times New Roman"/>
              </a:defRPr>
            </a:lvl1pPr>
            <a:lvl2pPr marL="457200" marR="0" lvl="1" indent="0" algn="l" rtl="0">
              <a:spcBef>
                <a:spcPts val="240"/>
              </a:spcBef>
              <a:spcAft>
                <a:spcPts val="0"/>
              </a:spcAft>
              <a:buClr>
                <a:schemeClr val="dk1"/>
              </a:buClr>
              <a:buFont typeface="Times New Roman"/>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200"/>
              </a:spcBef>
              <a:spcAft>
                <a:spcPts val="0"/>
              </a:spcAft>
              <a:buClr>
                <a:schemeClr val="dk1"/>
              </a:buClr>
              <a:buFont typeface="Times New Roman"/>
              <a:buNone/>
              <a:defRPr sz="10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9pPr>
          </a:lstStyle>
          <a:p>
            <a:endParaRPr/>
          </a:p>
        </p:txBody>
      </p:sp>
      <p:sp>
        <p:nvSpPr>
          <p:cNvPr id="49" name="Shape 49"/>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50" name="Shape 50"/>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51" name="Shape 51"/>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a:t>
            </a:fld>
            <a:endParaRPr lang="en-US" sz="14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54" name="Shape 54"/>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55" name="Shape 55"/>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Times New Roman"/>
              <a:buNone/>
              <a:defRPr sz="1400">
                <a:solidFill>
                  <a:schemeClr val="dk1"/>
                </a:solidFill>
                <a:latin typeface="Times New Roman"/>
                <a:ea typeface="Times New Roman"/>
                <a:cs typeface="Times New Roman"/>
                <a:sym typeface="Times New Roman"/>
              </a:defRPr>
            </a:lvl1pPr>
            <a:lvl2pPr marL="457200" marR="0" lvl="1" indent="0" algn="l" rtl="0">
              <a:spcBef>
                <a:spcPts val="240"/>
              </a:spcBef>
              <a:spcAft>
                <a:spcPts val="0"/>
              </a:spcAft>
              <a:buClr>
                <a:schemeClr val="dk1"/>
              </a:buClr>
              <a:buFont typeface="Times New Roman"/>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200"/>
              </a:spcBef>
              <a:spcAft>
                <a:spcPts val="0"/>
              </a:spcAft>
              <a:buClr>
                <a:schemeClr val="dk1"/>
              </a:buClr>
              <a:buFont typeface="Times New Roman"/>
              <a:buNone/>
              <a:defRPr sz="10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9pPr>
          </a:lstStyle>
          <a:p>
            <a:endParaRPr/>
          </a:p>
        </p:txBody>
      </p:sp>
      <p:sp>
        <p:nvSpPr>
          <p:cNvPr id="56" name="Shape 56"/>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57" name="Shape 57"/>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58" name="Shape 58"/>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a:t>
            </a:fld>
            <a:endParaRPr lang="en-US" sz="14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9"/>
        <p:cNvGrpSpPr/>
        <p:nvPr/>
      </p:nvGrpSpPr>
      <p:grpSpPr>
        <a:xfrm>
          <a:off x="0" y="0"/>
          <a:ext cx="0" cy="0"/>
          <a:chOff x="0" y="0"/>
          <a:chExt cx="0" cy="0"/>
        </a:xfrm>
      </p:grpSpPr>
      <p:sp>
        <p:nvSpPr>
          <p:cNvPr id="60" name="Shape 60"/>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61" name="Shape 61"/>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62" name="Shape 62"/>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a:t>
            </a:fld>
            <a:endParaRPr lang="en-US" sz="14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65" name="Shape 65"/>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66" name="Shape 66"/>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67" name="Shape 67"/>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a:t>
            </a:fld>
            <a:endParaRPr lang="en-US" sz="1400" b="0" i="0" u="none">
              <a:solidFill>
                <a:schemeClr val="dk1"/>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Shape 11"/>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Shape 12"/>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3" name="Shape 13"/>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4" name="Shape 14"/>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t>‹#›</a:t>
            </a:fld>
            <a:endParaRPr lang="en-US" sz="14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98" name="Shape 98"/>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99" name="Shape 99"/>
          <p:cNvSpPr txBox="1">
            <a:spLocks noGrp="1"/>
          </p:cNvSpPr>
          <p:nvPr>
            <p:ph type="dt" idx="10"/>
          </p:nvPr>
        </p:nvSpPr>
        <p:spPr>
          <a:xfrm>
            <a:off x="457200" y="6248400"/>
            <a:ext cx="21335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00" name="Shape 100"/>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01" name="Shape 101"/>
          <p:cNvSpPr txBox="1">
            <a:spLocks noGrp="1"/>
          </p:cNvSpPr>
          <p:nvPr>
            <p:ph type="sldNum" idx="12"/>
          </p:nvPr>
        </p:nvSpPr>
        <p:spPr>
          <a:xfrm>
            <a:off x="6553200" y="6248400"/>
            <a:ext cx="21335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t>‹#›</a:t>
            </a:fld>
            <a:endParaRPr lang="en-US" sz="14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61"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52600"/>
            <a:ext cx="7772400" cy="1143000"/>
          </a:xfrm>
        </p:spPr>
        <p:txBody>
          <a:bodyPr/>
          <a:lstStyle/>
          <a:p>
            <a:br>
              <a:rPr lang="en-US" sz="7200" b="1" u="sng" dirty="0">
                <a:solidFill>
                  <a:srgbClr val="FF0000"/>
                </a:solidFill>
              </a:rPr>
            </a:br>
            <a:r>
              <a:rPr lang="en-US" sz="7200" b="1" u="sng" dirty="0">
                <a:solidFill>
                  <a:srgbClr val="FF0000"/>
                </a:solidFill>
              </a:rPr>
              <a:t>Chapter 7</a:t>
            </a:r>
            <a:br>
              <a:rPr lang="en-US" sz="7200" b="1" u="sng" dirty="0">
                <a:solidFill>
                  <a:srgbClr val="FF0000"/>
                </a:solidFill>
              </a:rPr>
            </a:br>
            <a:r>
              <a:rPr lang="en-US" sz="7200" b="1" u="sng" dirty="0">
                <a:solidFill>
                  <a:srgbClr val="FF0000"/>
                </a:solidFill>
              </a:rPr>
              <a:t>PERIODIC TRENDS</a:t>
            </a:r>
          </a:p>
        </p:txBody>
      </p:sp>
      <p:sp>
        <p:nvSpPr>
          <p:cNvPr id="5" name="Slide Number Placeholder 4"/>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ct val="25000"/>
              <a:buFont typeface="Times New Roman"/>
              <a:buNone/>
              <a:tabLst/>
              <a:defRPr/>
            </a:pPr>
            <a:fld id="{00000000-1234-1234-1234-123412341234}" type="slidenum">
              <a:rPr kumimoji="0" lang="en-US" sz="1400" b="0" i="0" u="none" strike="noStrike" kern="0" cap="none" spc="0" normalizeH="0" baseline="0" noProof="0" smtClean="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Pct val="25000"/>
                <a:buFont typeface="Times New Roman"/>
                <a:buNone/>
                <a:tabLst/>
                <a:defRPr/>
              </a:pPr>
              <a:t>1</a:t>
            </a:fld>
            <a:endParaRPr kumimoji="0" lang="en-US"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337077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40" name="Shape 440"/>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ct val="25000"/>
              <a:buFont typeface="Times New Roman"/>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Pct val="25000"/>
                <a:buFont typeface="Times New Roman"/>
                <a:buNone/>
                <a:tabLst/>
                <a:defRPr/>
              </a:pPr>
              <a:t>10</a:t>
            </a:fld>
            <a:endParaRPr kumimoji="0" lang="en-US"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85800"/>
            <a:ext cx="8707072"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1047764"/>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ct val="25000"/>
              <a:buFont typeface="Times New Roman"/>
              <a:buNone/>
              <a:tabLst/>
              <a:defRPr/>
            </a:pPr>
            <a:fld id="{00000000-1234-1234-1234-123412341234}" type="slidenum">
              <a:rPr kumimoji="0" lang="en-US" sz="1400" b="0" i="0" u="none" strike="noStrike" kern="0" cap="none" spc="0" normalizeH="0" baseline="0" noProof="0" smtClean="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Pct val="25000"/>
                <a:buFont typeface="Times New Roman"/>
                <a:buNone/>
                <a:tabLst/>
                <a:defRPr/>
              </a:pPr>
              <a:t>11</a:t>
            </a:fld>
            <a:endParaRPr kumimoji="0" lang="en-US"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8867775" cy="512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8160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594360" y="0"/>
            <a:ext cx="7848599" cy="594361"/>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Times New Roman"/>
              <a:buNone/>
            </a:pPr>
            <a:r>
              <a:rPr lang="en-US" sz="4000" b="0" i="0" u="none" strike="noStrike" cap="none" dirty="0">
                <a:solidFill>
                  <a:schemeClr val="dk2"/>
                </a:solidFill>
                <a:latin typeface="+mn-lt"/>
                <a:ea typeface="Times New Roman"/>
                <a:cs typeface="Times New Roman"/>
                <a:sym typeface="Times New Roman"/>
              </a:rPr>
              <a:t>Electromagnetic Radiation</a:t>
            </a:r>
          </a:p>
        </p:txBody>
      </p:sp>
      <p:sp>
        <p:nvSpPr>
          <p:cNvPr id="114" name="Shape 114"/>
          <p:cNvSpPr txBox="1">
            <a:spLocks noGrp="1"/>
          </p:cNvSpPr>
          <p:nvPr>
            <p:ph type="body" idx="1"/>
          </p:nvPr>
        </p:nvSpPr>
        <p:spPr>
          <a:xfrm>
            <a:off x="0" y="792480"/>
            <a:ext cx="8991600" cy="5257800"/>
          </a:xfrm>
          <a:prstGeom prst="rect">
            <a:avLst/>
          </a:prstGeom>
          <a:noFill/>
          <a:ln>
            <a:noFill/>
          </a:ln>
        </p:spPr>
        <p:txBody>
          <a:bodyPr lIns="91425" tIns="45700" rIns="91425" bIns="45700" anchor="t" anchorCtr="0">
            <a:noAutofit/>
          </a:bodyPr>
          <a:lstStyle/>
          <a:p>
            <a:pPr marL="0" marR="0" lvl="0" indent="0" rtl="0">
              <a:lnSpc>
                <a:spcPct val="100000"/>
              </a:lnSpc>
              <a:spcBef>
                <a:spcPts val="0"/>
              </a:spcBef>
              <a:spcAft>
                <a:spcPts val="0"/>
              </a:spcAft>
              <a:buClr>
                <a:schemeClr val="dk1"/>
              </a:buClr>
              <a:buSzPct val="100000"/>
              <a:buNone/>
            </a:pPr>
            <a:r>
              <a:rPr lang="en-US" sz="2400" b="1" i="0" u="sng" strike="noStrike" cap="none" dirty="0">
                <a:solidFill>
                  <a:schemeClr val="dk1"/>
                </a:solidFill>
                <a:latin typeface="+mn-lt"/>
                <a:sym typeface="Times New Roman"/>
              </a:rPr>
              <a:t>Significance</a:t>
            </a:r>
          </a:p>
          <a:p>
            <a:pPr marL="0" indent="0">
              <a:spcBef>
                <a:spcPts val="0"/>
              </a:spcBef>
              <a:buNone/>
            </a:pPr>
            <a:r>
              <a:rPr lang="en-US" sz="2400" dirty="0">
                <a:latin typeface="+mn-lt"/>
              </a:rPr>
              <a:t>When atoms absorb energy , </a:t>
            </a:r>
            <a:r>
              <a:rPr lang="en-US" sz="2400" b="1" u="sng" dirty="0">
                <a:solidFill>
                  <a:srgbClr val="FF0000"/>
                </a:solidFill>
                <a:latin typeface="+mn-lt"/>
              </a:rPr>
              <a:t>electrons jump to higher energy levels. </a:t>
            </a:r>
            <a:r>
              <a:rPr lang="en-US" sz="2400" dirty="0">
                <a:latin typeface="+mn-lt"/>
              </a:rPr>
              <a:t>When they drop back to lower energy levels </a:t>
            </a:r>
            <a:r>
              <a:rPr lang="en-US" sz="2400" b="1" dirty="0">
                <a:latin typeface="+mn-lt"/>
              </a:rPr>
              <a:t>, </a:t>
            </a:r>
            <a:r>
              <a:rPr lang="en-US" sz="2400" b="1" u="sng" dirty="0">
                <a:solidFill>
                  <a:srgbClr val="FF0000"/>
                </a:solidFill>
                <a:latin typeface="+mn-lt"/>
              </a:rPr>
              <a:t>atoms give off energy</a:t>
            </a:r>
            <a:r>
              <a:rPr lang="en-US" sz="2400" b="1" dirty="0">
                <a:latin typeface="+mn-lt"/>
              </a:rPr>
              <a:t> </a:t>
            </a:r>
            <a:r>
              <a:rPr lang="en-US" sz="2400" dirty="0">
                <a:latin typeface="+mn-lt"/>
              </a:rPr>
              <a:t>in the form of electromagnetic radiation.</a:t>
            </a:r>
          </a:p>
          <a:p>
            <a:pPr marL="0" marR="0" lvl="0" indent="0" rtl="0">
              <a:lnSpc>
                <a:spcPct val="100000"/>
              </a:lnSpc>
              <a:spcBef>
                <a:spcPts val="0"/>
              </a:spcBef>
              <a:spcAft>
                <a:spcPts val="0"/>
              </a:spcAft>
              <a:buClr>
                <a:schemeClr val="dk1"/>
              </a:buClr>
              <a:buSzPct val="100000"/>
              <a:buNone/>
            </a:pPr>
            <a:endParaRPr lang="en-US" sz="2400" dirty="0">
              <a:latin typeface="+mn-lt"/>
            </a:endParaRPr>
          </a:p>
          <a:p>
            <a:pPr marL="0" marR="0" lvl="0" indent="0" rtl="0">
              <a:lnSpc>
                <a:spcPct val="100000"/>
              </a:lnSpc>
              <a:spcBef>
                <a:spcPts val="0"/>
              </a:spcBef>
              <a:spcAft>
                <a:spcPts val="0"/>
              </a:spcAft>
              <a:buClr>
                <a:schemeClr val="dk1"/>
              </a:buClr>
              <a:buSzPct val="100000"/>
              <a:buNone/>
            </a:pPr>
            <a:r>
              <a:rPr lang="en-US" sz="2400" dirty="0">
                <a:latin typeface="+mn-lt"/>
              </a:rPr>
              <a:t>For a particular atom, the energy level changes of the electron are always the same, so </a:t>
            </a:r>
            <a:r>
              <a:rPr lang="en-US" sz="2400" b="1" u="sng" dirty="0">
                <a:solidFill>
                  <a:srgbClr val="FF0000"/>
                </a:solidFill>
                <a:latin typeface="+mn-lt"/>
              </a:rPr>
              <a:t>atoms can be identified by their emission and absorption spectra.</a:t>
            </a:r>
          </a:p>
          <a:p>
            <a:pPr marL="0" marR="0" lvl="0" indent="0" rtl="0">
              <a:lnSpc>
                <a:spcPct val="100000"/>
              </a:lnSpc>
              <a:spcBef>
                <a:spcPts val="0"/>
              </a:spcBef>
              <a:spcAft>
                <a:spcPts val="0"/>
              </a:spcAft>
              <a:buClr>
                <a:schemeClr val="dk1"/>
              </a:buClr>
              <a:buSzPct val="100000"/>
              <a:buNone/>
            </a:pPr>
            <a:endParaRPr lang="en-US" sz="2400" i="0" u="none" strike="noStrike" cap="none" dirty="0">
              <a:solidFill>
                <a:schemeClr val="dk1"/>
              </a:solidFill>
              <a:latin typeface="+mn-lt"/>
              <a:sym typeface="Times New Roman"/>
            </a:endParaRPr>
          </a:p>
          <a:p>
            <a:pPr marL="0" marR="0" lvl="0" indent="0" rtl="0">
              <a:lnSpc>
                <a:spcPct val="100000"/>
              </a:lnSpc>
              <a:spcBef>
                <a:spcPts val="0"/>
              </a:spcBef>
              <a:spcAft>
                <a:spcPts val="0"/>
              </a:spcAft>
              <a:buClr>
                <a:schemeClr val="dk1"/>
              </a:buClr>
              <a:buSzPct val="100000"/>
              <a:buNone/>
            </a:pPr>
            <a:r>
              <a:rPr lang="en-US" sz="2400" b="1" i="0" u="sng" strike="noStrike" cap="none" dirty="0">
                <a:solidFill>
                  <a:schemeClr val="dk1"/>
                </a:solidFill>
                <a:latin typeface="+mn-lt"/>
                <a:sym typeface="Times New Roman"/>
              </a:rPr>
              <a:t>Definition</a:t>
            </a:r>
          </a:p>
          <a:p>
            <a:pPr marL="342900" marR="0" lvl="0" indent="-342900" rtl="0">
              <a:lnSpc>
                <a:spcPct val="100000"/>
              </a:lnSpc>
              <a:spcBef>
                <a:spcPts val="640"/>
              </a:spcBef>
              <a:spcAft>
                <a:spcPts val="0"/>
              </a:spcAft>
              <a:buClr>
                <a:schemeClr val="dk1"/>
              </a:buClr>
              <a:buSzPct val="25000"/>
              <a:buFont typeface="Times New Roman"/>
              <a:buNone/>
            </a:pPr>
            <a:r>
              <a:rPr lang="en-US" sz="2400" b="0" i="0" u="none" strike="noStrike" cap="none" dirty="0">
                <a:solidFill>
                  <a:schemeClr val="dk1"/>
                </a:solidFill>
                <a:latin typeface="+mn-lt"/>
                <a:sym typeface="Times New Roman"/>
              </a:rPr>
              <a:t>Radiant energy that exhibits wavelength-like behavior and travels through space at the speed of light in a vacuum</a:t>
            </a:r>
            <a:r>
              <a:rPr lang="en-US" sz="3200" b="0" i="0" u="none" strike="noStrike" cap="none" dirty="0">
                <a:solidFill>
                  <a:schemeClr val="dk1"/>
                </a:solidFill>
                <a:latin typeface="+mn-lt"/>
                <a:sym typeface="Times New Roman"/>
              </a:rPr>
              <a:t>.</a:t>
            </a:r>
          </a:p>
          <a:p>
            <a:pPr marL="342900" marR="0" lvl="0" indent="-342900" rtl="0">
              <a:lnSpc>
                <a:spcPct val="100000"/>
              </a:lnSpc>
              <a:spcBef>
                <a:spcPts val="640"/>
              </a:spcBef>
              <a:spcAft>
                <a:spcPts val="0"/>
              </a:spcAft>
              <a:buClr>
                <a:schemeClr val="dk1"/>
              </a:buClr>
              <a:buSzPct val="25000"/>
              <a:buFont typeface="Times New Roman"/>
              <a:buNone/>
            </a:pPr>
            <a:r>
              <a:rPr lang="en-US" sz="2400" b="1" i="0" u="sng" strike="noStrike" cap="none" dirty="0">
                <a:solidFill>
                  <a:schemeClr val="dk1"/>
                </a:solidFill>
                <a:latin typeface="+mn-lt"/>
                <a:sym typeface="Times New Roman"/>
              </a:rPr>
              <a:t>Examples</a:t>
            </a:r>
          </a:p>
          <a:p>
            <a:pPr marL="342900" marR="0" lvl="0" indent="-342900" rtl="0">
              <a:lnSpc>
                <a:spcPct val="100000"/>
              </a:lnSpc>
              <a:spcBef>
                <a:spcPts val="640"/>
              </a:spcBef>
              <a:spcAft>
                <a:spcPts val="0"/>
              </a:spcAft>
              <a:buClr>
                <a:schemeClr val="dk1"/>
              </a:buClr>
              <a:buSzPct val="25000"/>
              <a:buFont typeface="Times New Roman"/>
              <a:buNone/>
            </a:pPr>
            <a:r>
              <a:rPr lang="en-US" sz="2400" dirty="0">
                <a:latin typeface="+mn-lt"/>
              </a:rPr>
              <a:t>X-rays, Ultraviolet waves, microwaves, radio waves</a:t>
            </a:r>
            <a:endParaRPr lang="en-US" sz="2400" i="0" strike="noStrike" cap="none" dirty="0">
              <a:solidFill>
                <a:schemeClr val="dk1"/>
              </a:solidFill>
              <a:latin typeface="+mn-lt"/>
              <a:sym typeface="Times New Roman"/>
            </a:endParaRPr>
          </a:p>
          <a:p>
            <a:pPr marL="342900" marR="0" lvl="0" indent="-342900" rtl="0">
              <a:lnSpc>
                <a:spcPct val="100000"/>
              </a:lnSpc>
              <a:spcBef>
                <a:spcPts val="640"/>
              </a:spcBef>
              <a:spcAft>
                <a:spcPts val="0"/>
              </a:spcAft>
              <a:buClr>
                <a:schemeClr val="dk1"/>
              </a:buClr>
              <a:buSzPct val="25000"/>
              <a:buFont typeface="Times New Roman"/>
              <a:buNone/>
            </a:pPr>
            <a:endParaRPr lang="en-US" sz="3200" b="0" i="0" u="none" strike="noStrike" cap="none" dirty="0">
              <a:solidFill>
                <a:schemeClr val="dk1"/>
              </a:solidFill>
              <a:latin typeface="+mn-lt"/>
              <a:sym typeface="Times New Roman"/>
            </a:endParaRPr>
          </a:p>
        </p:txBody>
      </p:sp>
      <p:sp>
        <p:nvSpPr>
          <p:cNvPr id="115" name="Shape 115"/>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t>12</a:t>
            </a:fld>
            <a:endParaRPr lang="en-US" sz="1400" b="0" i="0" u="none" strike="noStrike" cap="none">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685800" y="304800"/>
            <a:ext cx="7772400" cy="6858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Times New Roman"/>
              <a:buNone/>
            </a:pPr>
            <a:r>
              <a:rPr lang="en-US" sz="3600" b="1" i="0" u="sng" strike="noStrike" cap="none" dirty="0">
                <a:solidFill>
                  <a:schemeClr val="dk2"/>
                </a:solidFill>
                <a:latin typeface="+mn-lt"/>
                <a:ea typeface="Times New Roman"/>
                <a:cs typeface="Times New Roman"/>
                <a:sym typeface="Times New Roman"/>
              </a:rPr>
              <a:t>Waves</a:t>
            </a:r>
          </a:p>
        </p:txBody>
      </p:sp>
      <p:sp>
        <p:nvSpPr>
          <p:cNvPr id="121" name="Shape 121"/>
          <p:cNvSpPr txBox="1">
            <a:spLocks noGrp="1"/>
          </p:cNvSpPr>
          <p:nvPr>
            <p:ph type="body" idx="1"/>
          </p:nvPr>
        </p:nvSpPr>
        <p:spPr>
          <a:xfrm>
            <a:off x="228600" y="1524000"/>
            <a:ext cx="8686800" cy="4876799"/>
          </a:xfrm>
          <a:prstGeom prst="rect">
            <a:avLst/>
          </a:prstGeom>
          <a:noFill/>
          <a:ln>
            <a:noFill/>
          </a:ln>
        </p:spPr>
        <p:txBody>
          <a:bodyPr lIns="91425" tIns="45700" rIns="91425" bIns="45700" anchor="t" anchorCtr="0">
            <a:noAutofit/>
          </a:bodyPr>
          <a:lstStyle/>
          <a:p>
            <a:pPr marL="1143000" marR="0" lvl="2" indent="-228600" rtl="0">
              <a:lnSpc>
                <a:spcPct val="100000"/>
              </a:lnSpc>
              <a:spcBef>
                <a:spcPts val="0"/>
              </a:spcBef>
              <a:spcAft>
                <a:spcPts val="0"/>
              </a:spcAft>
              <a:buClr>
                <a:schemeClr val="dk1"/>
              </a:buClr>
              <a:buSzPct val="25000"/>
              <a:buFont typeface="Times New Roman"/>
              <a:buNone/>
            </a:pPr>
            <a:r>
              <a:rPr lang="en-US" sz="2800" b="1" i="0" u="sng" strike="noStrike" cap="none" dirty="0">
                <a:solidFill>
                  <a:schemeClr val="dk1"/>
                </a:solidFill>
                <a:latin typeface="+mn-lt"/>
                <a:sym typeface="Times New Roman"/>
              </a:rPr>
              <a:t>Waves have </a:t>
            </a:r>
            <a:r>
              <a:rPr lang="en-US" sz="2800" b="1" i="0" u="sng" strike="noStrike" cap="none" dirty="0">
                <a:solidFill>
                  <a:srgbClr val="FF0000"/>
                </a:solidFill>
                <a:latin typeface="+mn-lt"/>
                <a:sym typeface="Times New Roman"/>
              </a:rPr>
              <a:t>3 primary characteristics:</a:t>
            </a:r>
          </a:p>
          <a:p>
            <a:pPr marL="1143000" marR="0" lvl="2" indent="-228600" rtl="0">
              <a:lnSpc>
                <a:spcPct val="100000"/>
              </a:lnSpc>
              <a:spcBef>
                <a:spcPts val="0"/>
              </a:spcBef>
              <a:spcAft>
                <a:spcPts val="0"/>
              </a:spcAft>
              <a:buClr>
                <a:schemeClr val="dk1"/>
              </a:buClr>
              <a:buSzPct val="25000"/>
              <a:buFont typeface="Times New Roman"/>
              <a:buNone/>
            </a:pPr>
            <a:endParaRPr lang="en-US" sz="2800" b="1" i="0" u="sng" strike="noStrike" cap="none" dirty="0">
              <a:solidFill>
                <a:schemeClr val="dk1"/>
              </a:solidFill>
              <a:latin typeface="+mn-lt"/>
              <a:sym typeface="Times New Roman"/>
            </a:endParaRPr>
          </a:p>
          <a:p>
            <a:pPr marL="342900" marR="0" lvl="0" indent="-342900" rtl="0">
              <a:lnSpc>
                <a:spcPct val="100000"/>
              </a:lnSpc>
              <a:spcBef>
                <a:spcPts val="640"/>
              </a:spcBef>
              <a:spcAft>
                <a:spcPts val="0"/>
              </a:spcAft>
              <a:buClr>
                <a:schemeClr val="dk2"/>
              </a:buClr>
              <a:buSzPct val="25000"/>
              <a:buFont typeface="Times New Roman"/>
              <a:buNone/>
            </a:pPr>
            <a:r>
              <a:rPr lang="en-US" sz="2800" b="0" i="0" u="none" strike="noStrike" cap="none" dirty="0">
                <a:solidFill>
                  <a:schemeClr val="dk2"/>
                </a:solidFill>
                <a:latin typeface="+mn-lt"/>
                <a:sym typeface="Times New Roman"/>
              </a:rPr>
              <a:t>		1. </a:t>
            </a:r>
            <a:r>
              <a:rPr lang="en-US" sz="2800" b="1" i="0" u="sng" strike="noStrike" cap="none" dirty="0">
                <a:solidFill>
                  <a:srgbClr val="FF0000"/>
                </a:solidFill>
                <a:latin typeface="+mn-lt"/>
                <a:sym typeface="Times New Roman"/>
              </a:rPr>
              <a:t>Wavelength (λ):  </a:t>
            </a:r>
            <a:r>
              <a:rPr lang="en-US" sz="2800" b="0" i="0" u="none" strike="noStrike" cap="none" dirty="0">
                <a:solidFill>
                  <a:schemeClr val="dk1"/>
                </a:solidFill>
                <a:latin typeface="+mn-lt"/>
                <a:sym typeface="Times New Roman"/>
              </a:rPr>
              <a:t>distance between two 	consecutive peaks in a wave.</a:t>
            </a:r>
          </a:p>
          <a:p>
            <a:pPr marL="342900" marR="0" lvl="0" indent="-342900" rtl="0">
              <a:lnSpc>
                <a:spcPct val="100000"/>
              </a:lnSpc>
              <a:spcBef>
                <a:spcPts val="1600"/>
              </a:spcBef>
              <a:spcAft>
                <a:spcPts val="0"/>
              </a:spcAft>
              <a:buClr>
                <a:schemeClr val="dk2"/>
              </a:buClr>
              <a:buSzPct val="25000"/>
              <a:buFont typeface="Times New Roman"/>
              <a:buNone/>
            </a:pPr>
            <a:r>
              <a:rPr lang="en-US" sz="2800" b="0" i="0" u="none" strike="noStrike" cap="none" dirty="0">
                <a:solidFill>
                  <a:schemeClr val="dk2"/>
                </a:solidFill>
                <a:latin typeface="+mn-lt"/>
                <a:sym typeface="Times New Roman"/>
              </a:rPr>
              <a:t>		2. </a:t>
            </a:r>
            <a:r>
              <a:rPr lang="en-US" sz="2800" b="1" i="0" u="sng" strike="noStrike" cap="none" dirty="0">
                <a:solidFill>
                  <a:srgbClr val="FF0000"/>
                </a:solidFill>
                <a:latin typeface="+mn-lt"/>
                <a:sym typeface="Times New Roman"/>
              </a:rPr>
              <a:t>Frequency (ν):  </a:t>
            </a:r>
            <a:r>
              <a:rPr lang="en-US" sz="2800" b="0" i="0" u="none" strike="noStrike" cap="none" dirty="0">
                <a:solidFill>
                  <a:schemeClr val="dk1"/>
                </a:solidFill>
                <a:latin typeface="+mn-lt"/>
                <a:sym typeface="Times New Roman"/>
              </a:rPr>
              <a:t>number of waves (cycles)  	per second that pass a given point in space.</a:t>
            </a:r>
          </a:p>
          <a:p>
            <a:pPr marL="342900" marR="0" lvl="0" indent="-342900" rtl="0">
              <a:lnSpc>
                <a:spcPct val="100000"/>
              </a:lnSpc>
              <a:spcBef>
                <a:spcPts val="1600"/>
              </a:spcBef>
              <a:spcAft>
                <a:spcPts val="0"/>
              </a:spcAft>
              <a:buClr>
                <a:schemeClr val="dk2"/>
              </a:buClr>
              <a:buSzPct val="25000"/>
              <a:buFont typeface="Times New Roman"/>
              <a:buNone/>
            </a:pPr>
            <a:r>
              <a:rPr lang="en-US" sz="2800" b="0" i="0" u="none" strike="noStrike" cap="none" dirty="0">
                <a:solidFill>
                  <a:schemeClr val="dk2"/>
                </a:solidFill>
                <a:latin typeface="+mn-lt"/>
                <a:sym typeface="Times New Roman"/>
              </a:rPr>
              <a:t>		3. </a:t>
            </a:r>
            <a:r>
              <a:rPr lang="en-US" sz="2800" b="1" i="0" u="sng" strike="noStrike" cap="none" dirty="0">
                <a:solidFill>
                  <a:srgbClr val="FF0000"/>
                </a:solidFill>
                <a:latin typeface="+mn-lt"/>
                <a:sym typeface="Times New Roman"/>
              </a:rPr>
              <a:t>Speed: </a:t>
            </a:r>
            <a:r>
              <a:rPr lang="en-US" sz="2800" b="0" i="0" u="none" strike="noStrike" cap="none" dirty="0">
                <a:solidFill>
                  <a:schemeClr val="dk1"/>
                </a:solidFill>
                <a:latin typeface="+mn-lt"/>
                <a:sym typeface="Times New Roman"/>
              </a:rPr>
              <a:t>speed of light is 2.9979 </a:t>
            </a:r>
            <a:r>
              <a:rPr lang="en-US" sz="2800" b="0" i="0" u="none" strike="noStrike" cap="none" dirty="0">
                <a:solidFill>
                  <a:schemeClr val="dk1"/>
                </a:solidFill>
                <a:latin typeface="+mn-lt"/>
                <a:ea typeface="Noto Sans Symbols"/>
                <a:cs typeface="Noto Sans Symbols"/>
                <a:sym typeface="Noto Sans Symbols"/>
              </a:rPr>
              <a:t>×</a:t>
            </a:r>
            <a:r>
              <a:rPr lang="en-US" sz="2800" b="0" i="0" u="none" strike="noStrike" cap="none" dirty="0">
                <a:solidFill>
                  <a:schemeClr val="dk1"/>
                </a:solidFill>
                <a:latin typeface="+mn-lt"/>
                <a:sym typeface="Times New Roman"/>
              </a:rPr>
              <a:t> 10</a:t>
            </a:r>
            <a:r>
              <a:rPr lang="en-US" sz="2800" b="0" i="0" u="none" strike="noStrike" cap="none" baseline="30000" dirty="0">
                <a:solidFill>
                  <a:schemeClr val="dk1"/>
                </a:solidFill>
                <a:latin typeface="+mn-lt"/>
                <a:sym typeface="Times New Roman"/>
              </a:rPr>
              <a:t>8</a:t>
            </a:r>
            <a:r>
              <a:rPr lang="en-US" sz="2800" b="0" i="0" u="none" strike="noStrike" cap="none" dirty="0">
                <a:solidFill>
                  <a:schemeClr val="dk1"/>
                </a:solidFill>
                <a:latin typeface="+mn-lt"/>
                <a:sym typeface="Times New Roman"/>
              </a:rPr>
              <a:t> 		m/s. We will use 3.00 x10</a:t>
            </a:r>
            <a:r>
              <a:rPr lang="en-US" sz="2800" b="0" i="0" u="none" strike="noStrike" cap="none" baseline="30000" dirty="0">
                <a:solidFill>
                  <a:schemeClr val="dk1"/>
                </a:solidFill>
                <a:latin typeface="+mn-lt"/>
                <a:sym typeface="Times New Roman"/>
              </a:rPr>
              <a:t>8</a:t>
            </a:r>
            <a:r>
              <a:rPr lang="en-US" sz="2800" b="0" i="0" u="none" strike="noStrike" cap="none" dirty="0">
                <a:solidFill>
                  <a:schemeClr val="dk1"/>
                </a:solidFill>
                <a:latin typeface="+mn-lt"/>
                <a:sym typeface="Times New Roman"/>
              </a:rPr>
              <a:t> m/s.</a:t>
            </a:r>
          </a:p>
          <a:p>
            <a:pPr marL="342900" marR="0" lvl="0" indent="-342900" algn="l" rtl="0">
              <a:spcBef>
                <a:spcPts val="640"/>
              </a:spcBef>
              <a:spcAft>
                <a:spcPts val="0"/>
              </a:spcAft>
              <a:buClr>
                <a:schemeClr val="dk1"/>
              </a:buClr>
              <a:buSzPct val="100000"/>
              <a:buFont typeface="Times New Roman"/>
              <a:buNone/>
            </a:pPr>
            <a:endParaRPr sz="3200" b="0" i="0" u="none" strike="noStrike" cap="none" dirty="0">
              <a:solidFill>
                <a:schemeClr val="dk1"/>
              </a:solidFill>
              <a:latin typeface="Times New Roman"/>
              <a:ea typeface="Times New Roman"/>
              <a:cs typeface="Times New Roman"/>
              <a:sym typeface="Times New Roman"/>
            </a:endParaRPr>
          </a:p>
        </p:txBody>
      </p:sp>
      <p:sp>
        <p:nvSpPr>
          <p:cNvPr id="122" name="Shape 122"/>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t>13</a:t>
            </a:fld>
            <a:endParaRPr lang="en-US" sz="1400" b="0" i="0" u="none" strike="noStrike" cap="none">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30480" y="198121"/>
            <a:ext cx="8915400" cy="6248399"/>
          </a:xfrm>
          <a:prstGeom prst="rect">
            <a:avLst/>
          </a:prstGeom>
          <a:noFill/>
          <a:ln>
            <a:noFill/>
          </a:ln>
        </p:spPr>
        <p:txBody>
          <a:bodyPr lIns="91425" tIns="45700" rIns="91425" bIns="45700" anchor="t" anchorCtr="0">
            <a:noAutofit/>
          </a:bodyPr>
          <a:lstStyle/>
          <a:p>
            <a:pPr marL="342900" marR="0" lvl="0" indent="-342900" rtl="0">
              <a:lnSpc>
                <a:spcPct val="100000"/>
              </a:lnSpc>
              <a:spcBef>
                <a:spcPts val="0"/>
              </a:spcBef>
              <a:spcAft>
                <a:spcPts val="0"/>
              </a:spcAft>
              <a:buClr>
                <a:schemeClr val="dk1"/>
              </a:buClr>
              <a:buSzPct val="25000"/>
              <a:buFont typeface="Times New Roman"/>
              <a:buNone/>
            </a:pPr>
            <a:r>
              <a:rPr lang="en-US" sz="3200" b="1" i="0" u="none" strike="noStrike" cap="none" dirty="0">
                <a:solidFill>
                  <a:schemeClr val="dk1"/>
                </a:solidFill>
                <a:latin typeface="Times New Roman"/>
                <a:ea typeface="Times New Roman"/>
                <a:cs typeface="Times New Roman"/>
                <a:sym typeface="Times New Roman"/>
              </a:rPr>
              <a:t>Wavelength and frequency </a:t>
            </a:r>
            <a:r>
              <a:rPr lang="en-US" sz="2400" b="0" i="0" u="none" strike="noStrike" cap="none" dirty="0">
                <a:solidFill>
                  <a:schemeClr val="dk1"/>
                </a:solidFill>
                <a:latin typeface="Times New Roman"/>
                <a:ea typeface="Times New Roman"/>
                <a:cs typeface="Times New Roman"/>
                <a:sym typeface="Times New Roman"/>
              </a:rPr>
              <a:t>is an inverse relationship</a:t>
            </a:r>
            <a:r>
              <a:rPr lang="en-US" sz="3200" b="0" i="0" u="none" strike="noStrike" cap="none" dirty="0">
                <a:solidFill>
                  <a:schemeClr val="dk1"/>
                </a:solidFill>
                <a:latin typeface="Times New Roman"/>
                <a:ea typeface="Times New Roman"/>
                <a:cs typeface="Times New Roman"/>
                <a:sym typeface="Times New Roman"/>
              </a:rPr>
              <a:t> </a:t>
            </a:r>
          </a:p>
          <a:p>
            <a:pPr marL="342900" marR="0" lvl="0" indent="-342900" rtl="0">
              <a:lnSpc>
                <a:spcPct val="100000"/>
              </a:lnSpc>
              <a:spcBef>
                <a:spcPts val="0"/>
              </a:spcBef>
              <a:spcAft>
                <a:spcPts val="0"/>
              </a:spcAft>
              <a:buClr>
                <a:schemeClr val="dk1"/>
              </a:buClr>
              <a:buSzPct val="25000"/>
              <a:buFont typeface="Times New Roman"/>
              <a:buNone/>
            </a:pPr>
            <a:r>
              <a:rPr lang="en-US" sz="4800" b="1" i="0" u="none" strike="noStrike" cap="none" dirty="0">
                <a:solidFill>
                  <a:srgbClr val="FF0000"/>
                </a:solidFill>
                <a:sym typeface="Times New Roman"/>
              </a:rPr>
              <a:t>						c =  </a:t>
            </a:r>
            <a:r>
              <a:rPr lang="en-US" sz="4800" b="1" i="1" u="none" strike="noStrike" cap="none" dirty="0" err="1">
                <a:solidFill>
                  <a:srgbClr val="FF0000"/>
                </a:solidFill>
                <a:sym typeface="Times New Roman"/>
              </a:rPr>
              <a:t>v</a:t>
            </a:r>
            <a:r>
              <a:rPr lang="en-US" sz="4800" b="1" i="1" u="none" strike="noStrike" cap="none" dirty="0" err="1">
                <a:solidFill>
                  <a:srgbClr val="FF0000"/>
                </a:solidFill>
                <a:latin typeface="Noto Sans Symbols"/>
                <a:ea typeface="Noto Sans Symbols"/>
                <a:cs typeface="Noto Sans Symbols"/>
                <a:sym typeface="Noto Sans Symbols"/>
              </a:rPr>
              <a:t>λ</a:t>
            </a:r>
            <a:r>
              <a:rPr lang="en-US" sz="4800" b="1" i="1" u="none" strike="noStrike" cap="none" dirty="0">
                <a:solidFill>
                  <a:srgbClr val="FF0000"/>
                </a:solidFill>
                <a:latin typeface="Noto Sans Symbols"/>
                <a:ea typeface="Noto Sans Symbols"/>
                <a:cs typeface="Noto Sans Symbols"/>
                <a:sym typeface="Noto Sans Symbols"/>
              </a:rPr>
              <a:t> </a:t>
            </a:r>
          </a:p>
          <a:p>
            <a:pPr marL="342900" marR="0" lvl="0" indent="-342900" algn="just" rtl="0">
              <a:lnSpc>
                <a:spcPct val="100000"/>
              </a:lnSpc>
              <a:spcBef>
                <a:spcPts val="640"/>
              </a:spcBef>
              <a:spcAft>
                <a:spcPts val="0"/>
              </a:spcAft>
              <a:buClr>
                <a:schemeClr val="dk1"/>
              </a:buClr>
              <a:buSzPct val="25000"/>
              <a:buFont typeface="Noto Sans Symbols"/>
              <a:buNone/>
            </a:pPr>
            <a:r>
              <a:rPr lang="en-US" sz="3200" b="0" i="1" u="none" strike="noStrike" cap="none" dirty="0">
                <a:solidFill>
                  <a:schemeClr val="dk1"/>
                </a:solidFill>
                <a:latin typeface="Noto Sans Symbols"/>
                <a:ea typeface="Noto Sans Symbols"/>
                <a:cs typeface="Noto Sans Symbols"/>
                <a:sym typeface="Noto Sans Symbols"/>
              </a:rPr>
              <a:t>ν</a:t>
            </a:r>
            <a:r>
              <a:rPr lang="en-US" sz="3200" b="0" i="0" u="none" strike="noStrike" cap="none" dirty="0">
                <a:solidFill>
                  <a:schemeClr val="dk1"/>
                </a:solidFill>
                <a:latin typeface="Times New Roman"/>
                <a:ea typeface="Times New Roman"/>
                <a:cs typeface="Times New Roman"/>
                <a:sym typeface="Times New Roman"/>
              </a:rPr>
              <a:t> = frequency (s</a:t>
            </a:r>
            <a:r>
              <a:rPr lang="en-US" sz="3200" b="0" i="0" u="none" strike="noStrike" cap="none" baseline="30000" dirty="0">
                <a:solidFill>
                  <a:schemeClr val="dk1"/>
                </a:solidFill>
                <a:latin typeface="Noto Sans Symbols"/>
                <a:ea typeface="Noto Sans Symbols"/>
                <a:cs typeface="Noto Sans Symbols"/>
                <a:sym typeface="Noto Sans Symbols"/>
              </a:rPr>
              <a:t>−</a:t>
            </a:r>
            <a:r>
              <a:rPr lang="en-US" sz="3200" b="0" i="0" u="none" strike="noStrike" cap="none" baseline="30000" dirty="0">
                <a:solidFill>
                  <a:schemeClr val="dk1"/>
                </a:solidFill>
                <a:latin typeface="Times New Roman"/>
                <a:ea typeface="Times New Roman"/>
                <a:cs typeface="Times New Roman"/>
                <a:sym typeface="Times New Roman"/>
              </a:rPr>
              <a:t>1</a:t>
            </a:r>
            <a:r>
              <a:rPr lang="en-US" sz="3200" b="0" i="0" u="none" strike="noStrike" cap="none" dirty="0">
                <a:solidFill>
                  <a:schemeClr val="dk1"/>
                </a:solidFill>
                <a:latin typeface="Times New Roman"/>
                <a:ea typeface="Times New Roman"/>
                <a:cs typeface="Times New Roman"/>
                <a:sym typeface="Times New Roman"/>
              </a:rPr>
              <a:t>)</a:t>
            </a:r>
          </a:p>
          <a:p>
            <a:pPr marL="342900" marR="0" lvl="0" indent="-342900" algn="just" rtl="0">
              <a:lnSpc>
                <a:spcPct val="100000"/>
              </a:lnSpc>
              <a:spcBef>
                <a:spcPts val="1600"/>
              </a:spcBef>
              <a:spcAft>
                <a:spcPts val="0"/>
              </a:spcAft>
              <a:buClr>
                <a:schemeClr val="dk1"/>
              </a:buClr>
              <a:buSzPct val="25000"/>
              <a:buFont typeface="Noto Sans Symbols"/>
              <a:buNone/>
            </a:pPr>
            <a:r>
              <a:rPr lang="en-US" sz="3200" b="0" i="1" u="none" strike="noStrike" cap="none" dirty="0">
                <a:solidFill>
                  <a:schemeClr val="dk1"/>
                </a:solidFill>
                <a:latin typeface="Noto Sans Symbols"/>
                <a:ea typeface="Noto Sans Symbols"/>
                <a:cs typeface="Noto Sans Symbols"/>
                <a:sym typeface="Noto Sans Symbols"/>
              </a:rPr>
              <a:t>λ</a:t>
            </a:r>
            <a:r>
              <a:rPr lang="en-US" sz="3200" b="0" i="0" u="none" strike="noStrike" cap="none" dirty="0">
                <a:solidFill>
                  <a:schemeClr val="dk1"/>
                </a:solidFill>
                <a:latin typeface="Times New Roman"/>
                <a:ea typeface="Times New Roman"/>
                <a:cs typeface="Times New Roman"/>
                <a:sym typeface="Times New Roman"/>
              </a:rPr>
              <a:t> = wavelength (m)</a:t>
            </a:r>
          </a:p>
          <a:p>
            <a:pPr marL="342900" marR="0" lvl="0" indent="-342900" algn="just" rtl="0">
              <a:lnSpc>
                <a:spcPct val="100000"/>
              </a:lnSpc>
              <a:spcBef>
                <a:spcPts val="1600"/>
              </a:spcBef>
              <a:spcAft>
                <a:spcPts val="0"/>
              </a:spcAft>
              <a:buClr>
                <a:schemeClr val="dk1"/>
              </a:buClr>
              <a:buSzPct val="25000"/>
              <a:buFont typeface="Times New Roman"/>
              <a:buNone/>
            </a:pPr>
            <a:r>
              <a:rPr lang="en-US" sz="3200" b="0" i="1" u="none" strike="noStrike" cap="none" dirty="0">
                <a:solidFill>
                  <a:schemeClr val="dk1"/>
                </a:solidFill>
                <a:latin typeface="Times New Roman"/>
                <a:ea typeface="Times New Roman"/>
                <a:cs typeface="Times New Roman"/>
                <a:sym typeface="Times New Roman"/>
              </a:rPr>
              <a:t>c</a:t>
            </a:r>
            <a:r>
              <a:rPr lang="en-US" sz="3200" b="0" i="0" u="none" strike="noStrike" cap="none" dirty="0">
                <a:solidFill>
                  <a:schemeClr val="dk1"/>
                </a:solidFill>
                <a:latin typeface="Times New Roman"/>
                <a:ea typeface="Times New Roman"/>
                <a:cs typeface="Times New Roman"/>
                <a:sym typeface="Times New Roman"/>
              </a:rPr>
              <a:t> = speed of light (m/s)</a:t>
            </a:r>
          </a:p>
          <a:p>
            <a:pPr marL="342900" marR="0" lvl="0" indent="-342900" algn="just" rtl="0">
              <a:lnSpc>
                <a:spcPct val="100000"/>
              </a:lnSpc>
              <a:spcBef>
                <a:spcPts val="1600"/>
              </a:spcBef>
              <a:spcAft>
                <a:spcPts val="0"/>
              </a:spcAft>
              <a:buClr>
                <a:schemeClr val="dk1"/>
              </a:buClr>
              <a:buSzPct val="25000"/>
              <a:buFont typeface="Times New Roman"/>
              <a:buNone/>
            </a:pPr>
            <a:endParaRPr lang="en-US" sz="3200" b="0" i="0" u="none" strike="noStrike" cap="none" dirty="0">
              <a:solidFill>
                <a:schemeClr val="dk1"/>
              </a:solidFill>
              <a:latin typeface="Times New Roman"/>
              <a:ea typeface="Times New Roman"/>
              <a:cs typeface="Times New Roman"/>
              <a:sym typeface="Times New Roman"/>
            </a:endParaRPr>
          </a:p>
          <a:p>
            <a:pPr marL="0" lvl="0" indent="0" algn="just">
              <a:buNone/>
            </a:pPr>
            <a:r>
              <a:rPr lang="en-US" sz="2400" b="1" i="0" u="none" strike="noStrike" cap="none" dirty="0">
                <a:solidFill>
                  <a:srgbClr val="FF0000"/>
                </a:solidFill>
                <a:sym typeface="Times New Roman"/>
              </a:rPr>
              <a:t>Wavelength is in nanometers (nm)</a:t>
            </a:r>
            <a:r>
              <a:rPr lang="en-US" sz="2400" b="1" dirty="0">
                <a:solidFill>
                  <a:srgbClr val="FF0000"/>
                </a:solidFill>
              </a:rPr>
              <a:t>, angstroms (Å) </a:t>
            </a:r>
            <a:r>
              <a:rPr lang="en-US" sz="2400" b="1" i="0" u="none" strike="noStrike" cap="none" dirty="0">
                <a:solidFill>
                  <a:srgbClr val="FF0000"/>
                </a:solidFill>
                <a:sym typeface="Times New Roman"/>
              </a:rPr>
              <a:t>&amp; meters (m)</a:t>
            </a:r>
          </a:p>
          <a:p>
            <a:pPr marL="0" marR="0" lvl="0" indent="0" algn="just" rtl="0">
              <a:lnSpc>
                <a:spcPct val="100000"/>
              </a:lnSpc>
              <a:spcBef>
                <a:spcPts val="640"/>
              </a:spcBef>
              <a:spcAft>
                <a:spcPts val="0"/>
              </a:spcAft>
              <a:buClr>
                <a:schemeClr val="dk1"/>
              </a:buClr>
              <a:buSzPct val="100000"/>
              <a:buNone/>
            </a:pPr>
            <a:r>
              <a:rPr lang="en-US" sz="2400" b="1" i="0" u="none" strike="noStrike" cap="none" dirty="0">
                <a:solidFill>
                  <a:srgbClr val="FF0000"/>
                </a:solidFill>
                <a:sym typeface="Times New Roman"/>
              </a:rPr>
              <a:t>      (1 nm = 10</a:t>
            </a:r>
            <a:r>
              <a:rPr lang="en-US" sz="2400" b="1" i="0" u="none" strike="noStrike" cap="none" baseline="30000" dirty="0">
                <a:solidFill>
                  <a:srgbClr val="FF0000"/>
                </a:solidFill>
                <a:sym typeface="Times New Roman"/>
              </a:rPr>
              <a:t>-9</a:t>
            </a:r>
            <a:r>
              <a:rPr lang="en-US" sz="2400" b="1" i="0" u="none" strike="noStrike" cap="none" dirty="0">
                <a:solidFill>
                  <a:srgbClr val="FF0000"/>
                </a:solidFill>
                <a:sym typeface="Times New Roman"/>
              </a:rPr>
              <a:t> m)  (1 Å = 10</a:t>
            </a:r>
            <a:r>
              <a:rPr lang="en-US" sz="2400" b="1" i="0" u="none" strike="noStrike" cap="none" baseline="30000" dirty="0">
                <a:solidFill>
                  <a:srgbClr val="FF0000"/>
                </a:solidFill>
                <a:sym typeface="Times New Roman"/>
              </a:rPr>
              <a:t>-10</a:t>
            </a:r>
            <a:r>
              <a:rPr lang="en-US" sz="2400" b="1" i="0" u="none" strike="noStrike" cap="none" dirty="0">
                <a:solidFill>
                  <a:srgbClr val="FF0000"/>
                </a:solidFill>
                <a:sym typeface="Times New Roman"/>
              </a:rPr>
              <a:t> m).</a:t>
            </a:r>
          </a:p>
          <a:p>
            <a:pPr marL="0" marR="0" lvl="0" indent="0" algn="just" rtl="0">
              <a:lnSpc>
                <a:spcPct val="100000"/>
              </a:lnSpc>
              <a:spcBef>
                <a:spcPts val="640"/>
              </a:spcBef>
              <a:spcAft>
                <a:spcPts val="0"/>
              </a:spcAft>
              <a:buClr>
                <a:schemeClr val="dk1"/>
              </a:buClr>
              <a:buSzPct val="100000"/>
              <a:buNone/>
            </a:pPr>
            <a:endParaRPr lang="en-US" sz="2400" b="1" i="0" u="none" strike="noStrike" cap="none" dirty="0">
              <a:solidFill>
                <a:srgbClr val="FF0000"/>
              </a:solidFill>
              <a:sym typeface="Times New Roman"/>
            </a:endParaRPr>
          </a:p>
          <a:p>
            <a:pPr marL="0" marR="0" lvl="0" indent="0" algn="just" rtl="0">
              <a:lnSpc>
                <a:spcPct val="100000"/>
              </a:lnSpc>
              <a:spcBef>
                <a:spcPts val="640"/>
              </a:spcBef>
              <a:spcAft>
                <a:spcPts val="0"/>
              </a:spcAft>
              <a:buClr>
                <a:schemeClr val="dk1"/>
              </a:buClr>
              <a:buSzPct val="100000"/>
              <a:buNone/>
            </a:pPr>
            <a:r>
              <a:rPr lang="en-US" sz="2400" b="1" i="0" u="none" strike="noStrike" cap="none" dirty="0">
                <a:solidFill>
                  <a:srgbClr val="FF0000"/>
                </a:solidFill>
                <a:sym typeface="Times New Roman"/>
              </a:rPr>
              <a:t>The frequency value of s</a:t>
            </a:r>
            <a:r>
              <a:rPr lang="en-US" sz="2400" b="1" i="0" u="none" strike="noStrike" cap="none" baseline="30000" dirty="0">
                <a:solidFill>
                  <a:srgbClr val="FF0000"/>
                </a:solidFill>
                <a:latin typeface="Noto Sans Symbols"/>
                <a:ea typeface="Noto Sans Symbols"/>
                <a:cs typeface="Noto Sans Symbols"/>
                <a:sym typeface="Noto Sans Symbols"/>
              </a:rPr>
              <a:t>−</a:t>
            </a:r>
            <a:r>
              <a:rPr lang="en-US" sz="2400" b="1" i="0" u="none" strike="noStrike" cap="none" baseline="30000" dirty="0">
                <a:solidFill>
                  <a:srgbClr val="FF0000"/>
                </a:solidFill>
                <a:sym typeface="Times New Roman"/>
              </a:rPr>
              <a:t>1</a:t>
            </a:r>
            <a:r>
              <a:rPr lang="en-US" sz="2400" b="1" i="0" u="none" strike="noStrike" cap="none" dirty="0">
                <a:solidFill>
                  <a:srgbClr val="FF0000"/>
                </a:solidFill>
                <a:sym typeface="Times New Roman"/>
              </a:rPr>
              <a:t> or 1/s is also called “hertz (Hz)” like  MHz or </a:t>
            </a:r>
            <a:r>
              <a:rPr lang="en-US" sz="2400" b="1" i="0" u="none" strike="noStrike" cap="none" dirty="0" err="1">
                <a:solidFill>
                  <a:srgbClr val="FF0000"/>
                </a:solidFill>
                <a:sym typeface="Times New Roman"/>
              </a:rPr>
              <a:t>KHz</a:t>
            </a:r>
            <a:r>
              <a:rPr lang="en-US" sz="2400" b="1" i="0" u="none" strike="noStrike" cap="none" dirty="0">
                <a:solidFill>
                  <a:srgbClr val="FF0000"/>
                </a:solidFill>
                <a:sym typeface="Times New Roman"/>
              </a:rPr>
              <a:t> on the radio.</a:t>
            </a:r>
          </a:p>
          <a:p>
            <a:pPr marL="342900" marR="0" lvl="0" indent="-342900" algn="l" rtl="0">
              <a:spcBef>
                <a:spcPts val="640"/>
              </a:spcBef>
              <a:spcAft>
                <a:spcPts val="0"/>
              </a:spcAft>
              <a:buClr>
                <a:schemeClr val="dk1"/>
              </a:buClr>
              <a:buSzPct val="100000"/>
              <a:buFont typeface="Times New Roman"/>
              <a:buNone/>
            </a:pPr>
            <a:endParaRPr sz="3200" b="0" i="0" u="none" strike="noStrike" cap="none" dirty="0">
              <a:solidFill>
                <a:schemeClr val="dk1"/>
              </a:solidFill>
              <a:latin typeface="Times New Roman"/>
              <a:ea typeface="Times New Roman"/>
              <a:cs typeface="Times New Roman"/>
              <a:sym typeface="Times New Roman"/>
            </a:endParaRPr>
          </a:p>
        </p:txBody>
      </p:sp>
      <p:sp>
        <p:nvSpPr>
          <p:cNvPr id="135" name="Shape 135"/>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t>14</a:t>
            </a:fld>
            <a:endParaRPr lang="en-US" sz="1400" b="0" i="0" u="none" strike="noStrike" cap="none">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57200"/>
            <a:ext cx="9144000" cy="5638800"/>
          </a:xfrm>
          <a:prstGeom prst="rect">
            <a:avLst/>
          </a:prstGeom>
        </p:spPr>
      </p:pic>
      <p:sp>
        <p:nvSpPr>
          <p:cNvPr id="3" name="Slide Number Placeholder 2"/>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smtClean="0">
                <a:solidFill>
                  <a:schemeClr val="dk1"/>
                </a:solidFill>
                <a:latin typeface="Times New Roman"/>
                <a:ea typeface="Times New Roman"/>
                <a:cs typeface="Times New Roman"/>
                <a:sym typeface="Times New Roman"/>
              </a:rPr>
              <a:t>15</a:t>
            </a:fld>
            <a:endParaRPr lang="en-US" sz="14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86434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2" name="Shape 142"/>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t>16</a:t>
            </a:fld>
            <a:endParaRPr lang="en-US" sz="1400" b="0" i="0" u="none" strike="noStrike" cap="none">
              <a:solidFill>
                <a:schemeClr val="dk1"/>
              </a:solidFill>
              <a:latin typeface="Times New Roman"/>
              <a:ea typeface="Times New Roman"/>
              <a:cs typeface="Times New Roman"/>
              <a:sym typeface="Times New Roman"/>
            </a:endParaRPr>
          </a:p>
        </p:txBody>
      </p:sp>
      <p:pic>
        <p:nvPicPr>
          <p:cNvPr id="2" name="Picture 1"/>
          <p:cNvPicPr>
            <a:picLocks noChangeAspect="1"/>
          </p:cNvPicPr>
          <p:nvPr/>
        </p:nvPicPr>
        <p:blipFill>
          <a:blip r:embed="rId3"/>
          <a:stretch>
            <a:fillRect/>
          </a:stretch>
        </p:blipFill>
        <p:spPr>
          <a:xfrm>
            <a:off x="0" y="-15240"/>
            <a:ext cx="9144000" cy="6201728"/>
          </a:xfrm>
          <a:prstGeom prst="rect">
            <a:avLst/>
          </a:prstGeom>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304800" y="304800"/>
            <a:ext cx="8534399" cy="6553200"/>
          </a:xfrm>
          <a:prstGeom prst="rect">
            <a:avLst/>
          </a:prstGeom>
          <a:noFill/>
          <a:ln>
            <a:noFill/>
          </a:ln>
        </p:spPr>
        <p:txBody>
          <a:bodyPr lIns="91425" tIns="45700" rIns="91425" bIns="45700" anchor="t" anchorCtr="0">
            <a:noAutofit/>
          </a:bodyPr>
          <a:lstStyle/>
          <a:p>
            <a:pPr marL="342900" marR="0" lvl="0" indent="-342900" algn="just" rtl="0">
              <a:lnSpc>
                <a:spcPct val="100000"/>
              </a:lnSpc>
              <a:spcBef>
                <a:spcPts val="0"/>
              </a:spcBef>
              <a:spcAft>
                <a:spcPts val="0"/>
              </a:spcAft>
              <a:buClr>
                <a:schemeClr val="dk1"/>
              </a:buClr>
              <a:buSzPct val="25000"/>
              <a:buFont typeface="Times New Roman"/>
              <a:buNone/>
            </a:pPr>
            <a:r>
              <a:rPr lang="en-US" sz="2800" b="1" i="0" u="none" strike="noStrike" cap="none" dirty="0">
                <a:solidFill>
                  <a:schemeClr val="dk1"/>
                </a:solidFill>
                <a:latin typeface="Times New Roman"/>
                <a:ea typeface="Times New Roman"/>
                <a:cs typeface="Times New Roman"/>
                <a:sym typeface="Times New Roman"/>
              </a:rPr>
              <a:t>	</a:t>
            </a:r>
            <a:r>
              <a:rPr lang="en-US" sz="3200" b="1" i="0" u="sng" strike="noStrike" cap="none" dirty="0">
                <a:solidFill>
                  <a:schemeClr val="dk1"/>
                </a:solidFill>
                <a:latin typeface="Times New Roman"/>
                <a:ea typeface="Times New Roman"/>
                <a:cs typeface="Times New Roman"/>
                <a:sym typeface="Times New Roman"/>
              </a:rPr>
              <a:t>Sample Problem:</a:t>
            </a:r>
            <a:r>
              <a:rPr lang="en-US" sz="3200" b="0" i="0" u="sng" strike="noStrike" cap="none" dirty="0">
                <a:solidFill>
                  <a:schemeClr val="dk1"/>
                </a:solidFill>
                <a:latin typeface="Times New Roman"/>
                <a:ea typeface="Times New Roman"/>
                <a:cs typeface="Times New Roman"/>
                <a:sym typeface="Times New Roman"/>
              </a:rPr>
              <a:t> </a:t>
            </a:r>
          </a:p>
          <a:p>
            <a:pPr marL="342900" marR="0" lvl="0" indent="-342900" rtl="0">
              <a:lnSpc>
                <a:spcPct val="100000"/>
              </a:lnSpc>
              <a:spcBef>
                <a:spcPts val="0"/>
              </a:spcBef>
              <a:spcAft>
                <a:spcPts val="0"/>
              </a:spcAft>
              <a:buClr>
                <a:schemeClr val="dk1"/>
              </a:buClr>
              <a:buSzPct val="25000"/>
              <a:buFont typeface="Times New Roman"/>
              <a:buNone/>
            </a:pPr>
            <a:r>
              <a:rPr lang="en-US" sz="3200" b="0" i="0" u="none" strike="noStrike" cap="none">
                <a:solidFill>
                  <a:schemeClr val="dk1"/>
                </a:solidFill>
                <a:latin typeface="Times New Roman"/>
                <a:ea typeface="Times New Roman"/>
                <a:cs typeface="Times New Roman"/>
                <a:sym typeface="Times New Roman"/>
              </a:rPr>
              <a:t>   When </a:t>
            </a:r>
            <a:r>
              <a:rPr lang="en-US" sz="3200" b="0" i="0" u="none" strike="noStrike" cap="none" dirty="0">
                <a:solidFill>
                  <a:schemeClr val="dk1"/>
                </a:solidFill>
                <a:latin typeface="Times New Roman"/>
                <a:ea typeface="Times New Roman"/>
                <a:cs typeface="Times New Roman"/>
                <a:sym typeface="Times New Roman"/>
              </a:rPr>
              <a:t>green light is emitted from an </a:t>
            </a:r>
            <a:r>
              <a:rPr lang="en-US" sz="3200" b="0" i="0" u="none" strike="noStrike" cap="none">
                <a:solidFill>
                  <a:schemeClr val="dk1"/>
                </a:solidFill>
                <a:latin typeface="Times New Roman"/>
                <a:ea typeface="Times New Roman"/>
                <a:cs typeface="Times New Roman"/>
                <a:sym typeface="Times New Roman"/>
              </a:rPr>
              <a:t>oxygen atom it </a:t>
            </a:r>
            <a:r>
              <a:rPr lang="en-US" sz="3200" b="0" i="0" u="none" strike="noStrike" cap="none" dirty="0">
                <a:solidFill>
                  <a:schemeClr val="dk1"/>
                </a:solidFill>
                <a:latin typeface="Times New Roman"/>
                <a:ea typeface="Times New Roman"/>
                <a:cs typeface="Times New Roman"/>
                <a:sym typeface="Times New Roman"/>
              </a:rPr>
              <a:t>has a wavelength of 558 nm. What is the frequency?</a:t>
            </a:r>
          </a:p>
          <a:p>
            <a:pPr marL="342900" marR="0" lvl="0" indent="-342900" rtl="0">
              <a:lnSpc>
                <a:spcPct val="100000"/>
              </a:lnSpc>
              <a:spcBef>
                <a:spcPts val="640"/>
              </a:spcBef>
              <a:spcAft>
                <a:spcPts val="0"/>
              </a:spcAft>
              <a:buClr>
                <a:schemeClr val="dk1"/>
              </a:buClr>
              <a:buSzPct val="25000"/>
              <a:buFont typeface="Times New Roman"/>
              <a:buNone/>
            </a:pPr>
            <a:r>
              <a:rPr lang="en-US" sz="3200" b="0" i="0" u="none" strike="noStrike" cap="none" dirty="0">
                <a:solidFill>
                  <a:schemeClr val="dk1"/>
                </a:solidFill>
                <a:latin typeface="Times New Roman"/>
                <a:ea typeface="Times New Roman"/>
                <a:cs typeface="Times New Roman"/>
                <a:sym typeface="Times New Roman"/>
              </a:rPr>
              <a:t>		</a:t>
            </a:r>
            <a:endParaRPr sz="3200" b="1" i="0" u="none" strike="noStrike" cap="none" dirty="0">
              <a:solidFill>
                <a:schemeClr val="dk1"/>
              </a:solidFill>
              <a:latin typeface="Times New Roman"/>
              <a:ea typeface="Times New Roman"/>
              <a:cs typeface="Times New Roman"/>
              <a:sym typeface="Times New Roman"/>
            </a:endParaRPr>
          </a:p>
          <a:p>
            <a:pPr marL="342900" marR="0" lvl="0" indent="-342900" algn="l" rtl="0">
              <a:spcBef>
                <a:spcPts val="640"/>
              </a:spcBef>
              <a:spcAft>
                <a:spcPts val="0"/>
              </a:spcAft>
              <a:buClr>
                <a:schemeClr val="dk1"/>
              </a:buClr>
              <a:buSzPct val="100000"/>
              <a:buFont typeface="Times New Roman"/>
              <a:buNone/>
            </a:pPr>
            <a:endParaRPr sz="3200" b="1" i="0" u="none" strike="noStrike" cap="none" dirty="0">
              <a:solidFill>
                <a:schemeClr val="dk1"/>
              </a:solidFill>
              <a:latin typeface="Times New Roman"/>
              <a:ea typeface="Times New Roman"/>
              <a:cs typeface="Times New Roman"/>
              <a:sym typeface="Times New Roman"/>
            </a:endParaRPr>
          </a:p>
        </p:txBody>
      </p:sp>
      <p:sp>
        <p:nvSpPr>
          <p:cNvPr id="164" name="Shape 164"/>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t>17</a:t>
            </a:fld>
            <a:endParaRPr lang="en-US" sz="1400" b="0" i="0" u="none" strike="noStrike" cap="none">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6342" y="142875"/>
            <a:ext cx="4688058" cy="6562725"/>
          </a:xfrm>
        </p:spPr>
        <p:txBody>
          <a:bodyPr/>
          <a:lstStyle/>
          <a:p>
            <a:pPr marL="203200" indent="0">
              <a:buNone/>
            </a:pPr>
            <a:r>
              <a:rPr lang="en-US" sz="2400" b="1" u="sng" dirty="0">
                <a:latin typeface="+mn-lt"/>
              </a:rPr>
              <a:t>Energy and Electromagnetic Radiation</a:t>
            </a:r>
            <a:endParaRPr lang="en-US" sz="2400" dirty="0">
              <a:latin typeface="+mn-lt"/>
            </a:endParaRPr>
          </a:p>
          <a:p>
            <a:r>
              <a:rPr lang="en-US" sz="2400" u="sng" dirty="0">
                <a:solidFill>
                  <a:srgbClr val="FF0000"/>
                </a:solidFill>
                <a:latin typeface="+mn-lt"/>
              </a:rPr>
              <a:t>Max Planck </a:t>
            </a:r>
            <a:r>
              <a:rPr lang="en-US" sz="2400" dirty="0">
                <a:latin typeface="+mn-lt"/>
              </a:rPr>
              <a:t>determined that Energy can be gained or lost only in whole-number quantities.</a:t>
            </a:r>
          </a:p>
          <a:p>
            <a:pPr marL="203200" indent="0">
              <a:buNone/>
            </a:pPr>
            <a:endParaRPr lang="en-US" sz="2400" dirty="0">
              <a:latin typeface="+mn-lt"/>
            </a:endParaRPr>
          </a:p>
          <a:p>
            <a:r>
              <a:rPr lang="en-US" sz="2400" dirty="0">
                <a:latin typeface="+mn-lt"/>
              </a:rPr>
              <a:t>His discovery made it clear that energy is quantized and can occur only in discrete units of size . Each of these small packets of energy is called a </a:t>
            </a:r>
            <a:r>
              <a:rPr lang="en-US" sz="2400" u="sng" dirty="0">
                <a:solidFill>
                  <a:srgbClr val="FF0000"/>
                </a:solidFill>
                <a:latin typeface="+mn-lt"/>
              </a:rPr>
              <a:t>quantum</a:t>
            </a:r>
            <a:r>
              <a:rPr lang="en-US" sz="2400" dirty="0">
                <a:latin typeface="+mn-lt"/>
              </a:rPr>
              <a:t>.</a:t>
            </a:r>
          </a:p>
          <a:p>
            <a:pPr marL="203200" indent="0">
              <a:buNone/>
            </a:pPr>
            <a:endParaRPr lang="en-US" sz="2400" dirty="0">
              <a:latin typeface="+mn-lt"/>
            </a:endParaRPr>
          </a:p>
          <a:p>
            <a:r>
              <a:rPr lang="en-US" sz="2400" dirty="0">
                <a:latin typeface="+mn-lt"/>
              </a:rPr>
              <a:t>A system can transfer energy only in whole quanta.</a:t>
            </a:r>
          </a:p>
          <a:p>
            <a:endParaRPr lang="en-US" sz="2400" dirty="0">
              <a:latin typeface="+mn-lt"/>
            </a:endParaRPr>
          </a:p>
          <a:p>
            <a:endParaRPr lang="en-US" sz="2400" dirty="0">
              <a:latin typeface="+mn-lt"/>
            </a:endParaRPr>
          </a:p>
          <a:p>
            <a:pPr marL="203200" indent="0">
              <a:buNone/>
            </a:pPr>
            <a:endParaRPr lang="en-US" sz="2400" dirty="0">
              <a:latin typeface="Script MT Bold" panose="03040602040607080904" pitchFamily="66" charset="0"/>
            </a:endParaRPr>
          </a:p>
        </p:txBody>
      </p:sp>
      <p:sp>
        <p:nvSpPr>
          <p:cNvPr id="3" name="Slide Number Placeholder 2"/>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smtClean="0">
                <a:solidFill>
                  <a:schemeClr val="dk1"/>
                </a:solidFill>
                <a:latin typeface="Times New Roman"/>
                <a:ea typeface="Times New Roman"/>
                <a:cs typeface="Times New Roman"/>
                <a:sym typeface="Times New Roman"/>
              </a:rPr>
              <a:t>18</a:t>
            </a:fld>
            <a:endParaRPr lang="en-US" sz="1400" b="0" i="0" u="none" strike="noStrike" cap="none">
              <a:solidFill>
                <a:schemeClr val="dk1"/>
              </a:solidFill>
              <a:latin typeface="Times New Roman"/>
              <a:ea typeface="Times New Roman"/>
              <a:cs typeface="Times New Roman"/>
              <a:sym typeface="Times New Roman"/>
            </a:endParaRPr>
          </a:p>
        </p:txBody>
      </p:sp>
      <p:pic>
        <p:nvPicPr>
          <p:cNvPr id="6" name="Picture 5"/>
          <p:cNvPicPr>
            <a:picLocks noChangeAspect="1"/>
          </p:cNvPicPr>
          <p:nvPr/>
        </p:nvPicPr>
        <p:blipFill>
          <a:blip r:embed="rId2"/>
          <a:stretch>
            <a:fillRect/>
          </a:stretch>
        </p:blipFill>
        <p:spPr>
          <a:xfrm>
            <a:off x="4729089" y="914400"/>
            <a:ext cx="4276725" cy="4191000"/>
          </a:xfrm>
          <a:prstGeom prst="rect">
            <a:avLst/>
          </a:prstGeom>
        </p:spPr>
      </p:pic>
    </p:spTree>
    <p:extLst>
      <p:ext uri="{BB962C8B-B14F-4D97-AF65-F5344CB8AC3E}">
        <p14:creationId xmlns:p14="http://schemas.microsoft.com/office/powerpoint/2010/main" val="2655323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609600" y="228600"/>
            <a:ext cx="7772400" cy="762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Times New Roman"/>
              <a:buNone/>
            </a:pPr>
            <a:r>
              <a:rPr lang="en-US" sz="4000" b="0" i="0" u="none" strike="noStrike" cap="none">
                <a:solidFill>
                  <a:schemeClr val="dk2"/>
                </a:solidFill>
                <a:latin typeface="Times New Roman"/>
                <a:ea typeface="Times New Roman"/>
                <a:cs typeface="Times New Roman"/>
                <a:sym typeface="Times New Roman"/>
              </a:rPr>
              <a:t>Planck’s Constant</a:t>
            </a:r>
          </a:p>
        </p:txBody>
      </p:sp>
      <p:sp>
        <p:nvSpPr>
          <p:cNvPr id="170" name="Shape 170"/>
          <p:cNvSpPr txBox="1">
            <a:spLocks noGrp="1"/>
          </p:cNvSpPr>
          <p:nvPr>
            <p:ph type="body" idx="1"/>
          </p:nvPr>
        </p:nvSpPr>
        <p:spPr>
          <a:xfrm>
            <a:off x="381000" y="990600"/>
            <a:ext cx="8381999" cy="5562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2240"/>
              </a:spcBef>
              <a:spcAft>
                <a:spcPts val="0"/>
              </a:spcAft>
              <a:buClr>
                <a:schemeClr val="dk1"/>
              </a:buClr>
              <a:buSzPct val="25000"/>
              <a:buFont typeface="Times New Roman"/>
              <a:buNone/>
            </a:pPr>
            <a:endParaRPr sz="3200" b="0" i="0" u="none" strike="noStrike" cap="none" dirty="0">
              <a:solidFill>
                <a:schemeClr val="dk1"/>
              </a:solidFill>
              <a:latin typeface="Times New Roman"/>
              <a:ea typeface="Times New Roman"/>
              <a:cs typeface="Times New Roman"/>
              <a:sym typeface="Times New Roman"/>
            </a:endParaRPr>
          </a:p>
          <a:p>
            <a:pPr marL="342900" marR="0" lvl="0" indent="-342900" algn="l" rtl="0">
              <a:lnSpc>
                <a:spcPct val="100000"/>
              </a:lnSpc>
              <a:spcBef>
                <a:spcPts val="2240"/>
              </a:spcBef>
              <a:spcAft>
                <a:spcPts val="0"/>
              </a:spcAft>
              <a:buClr>
                <a:schemeClr val="dk1"/>
              </a:buClr>
              <a:buSzPct val="100000"/>
              <a:buFont typeface="Times New Roman"/>
              <a:buNone/>
            </a:pPr>
            <a:endParaRPr lang="en-US" sz="3200" b="0" i="0" u="none" strike="noStrike" cap="none" dirty="0">
              <a:solidFill>
                <a:schemeClr val="dk1"/>
              </a:solidFill>
              <a:latin typeface="Times New Roman"/>
              <a:ea typeface="Times New Roman"/>
              <a:cs typeface="Times New Roman"/>
              <a:sym typeface="Times New Roman"/>
            </a:endParaRPr>
          </a:p>
          <a:p>
            <a:pPr marL="342900" marR="0" lvl="0" indent="-342900" algn="l" rtl="0">
              <a:lnSpc>
                <a:spcPct val="100000"/>
              </a:lnSpc>
              <a:spcBef>
                <a:spcPts val="2240"/>
              </a:spcBef>
              <a:spcAft>
                <a:spcPts val="0"/>
              </a:spcAft>
              <a:buClr>
                <a:schemeClr val="dk1"/>
              </a:buClr>
              <a:buSzPct val="100000"/>
              <a:buFont typeface="Times New Roman"/>
              <a:buNone/>
            </a:pPr>
            <a:endParaRPr sz="3200" b="0" i="0" u="none" strike="noStrike" cap="none" dirty="0">
              <a:solidFill>
                <a:schemeClr val="dk1"/>
              </a:solidFill>
              <a:latin typeface="Times New Roman"/>
              <a:ea typeface="Times New Roman"/>
              <a:cs typeface="Times New Roman"/>
              <a:sym typeface="Times New Roman"/>
            </a:endParaRPr>
          </a:p>
          <a:p>
            <a:pPr marL="342900" marR="0" lvl="0" indent="-342900" algn="l" rtl="0">
              <a:lnSpc>
                <a:spcPct val="100000"/>
              </a:lnSpc>
              <a:spcBef>
                <a:spcPts val="2240"/>
              </a:spcBef>
              <a:spcAft>
                <a:spcPts val="0"/>
              </a:spcAft>
              <a:buClr>
                <a:schemeClr val="accent1"/>
              </a:buClr>
              <a:buSzPct val="25000"/>
              <a:buFont typeface="Noto Sans Symbols"/>
              <a:buNone/>
            </a:pPr>
            <a:r>
              <a:rPr lang="en-US" sz="3200" b="0" i="0" u="none" strike="noStrike" cap="none" dirty="0">
                <a:solidFill>
                  <a:schemeClr val="accent1"/>
                </a:solidFill>
                <a:latin typeface="Noto Sans Symbols"/>
                <a:ea typeface="Noto Sans Symbols"/>
                <a:cs typeface="Noto Sans Symbols"/>
                <a:sym typeface="Noto Sans Symbols"/>
              </a:rPr>
              <a:t>	</a:t>
            </a:r>
            <a:r>
              <a:rPr lang="en-US" sz="3200" b="0" i="0" u="none" strike="noStrike" cap="none" dirty="0">
                <a:solidFill>
                  <a:schemeClr val="dk1"/>
                </a:solidFill>
                <a:latin typeface="Noto Sans Symbols"/>
                <a:ea typeface="Noto Sans Symbols"/>
                <a:cs typeface="Noto Sans Symbols"/>
                <a:sym typeface="Noto Sans Symbols"/>
              </a:rPr>
              <a:t>Δ</a:t>
            </a:r>
            <a:r>
              <a:rPr lang="en-US" sz="3200" b="0" i="1" u="none" strike="noStrike" cap="none" dirty="0">
                <a:solidFill>
                  <a:schemeClr val="dk1"/>
                </a:solidFill>
                <a:latin typeface="Times New Roman"/>
                <a:ea typeface="Times New Roman"/>
                <a:cs typeface="Times New Roman"/>
                <a:sym typeface="Times New Roman"/>
              </a:rPr>
              <a:t>E</a:t>
            </a:r>
            <a:r>
              <a:rPr lang="en-US" sz="3200" b="0" i="0" u="none" strike="noStrike" cap="none" dirty="0">
                <a:solidFill>
                  <a:schemeClr val="dk1"/>
                </a:solidFill>
                <a:latin typeface="Times New Roman"/>
                <a:ea typeface="Times New Roman"/>
                <a:cs typeface="Times New Roman"/>
                <a:sym typeface="Times New Roman"/>
              </a:rPr>
              <a:t> = change in energy, in J</a:t>
            </a:r>
          </a:p>
          <a:p>
            <a:pPr marL="342900" marR="0" lvl="0" indent="-342900" algn="l" rtl="0">
              <a:lnSpc>
                <a:spcPct val="100000"/>
              </a:lnSpc>
              <a:spcBef>
                <a:spcPts val="640"/>
              </a:spcBef>
              <a:spcAft>
                <a:spcPts val="0"/>
              </a:spcAft>
              <a:buClr>
                <a:schemeClr val="accent1"/>
              </a:buClr>
              <a:buSzPct val="25000"/>
              <a:buFont typeface="Times New Roman"/>
              <a:buNone/>
            </a:pPr>
            <a:r>
              <a:rPr lang="en-US" sz="3200" b="0" i="1" u="none" strike="noStrike" cap="none" dirty="0">
                <a:solidFill>
                  <a:schemeClr val="accent1"/>
                </a:solidFill>
                <a:latin typeface="Times New Roman"/>
                <a:ea typeface="Times New Roman"/>
                <a:cs typeface="Times New Roman"/>
                <a:sym typeface="Times New Roman"/>
              </a:rPr>
              <a:t>	</a:t>
            </a:r>
            <a:r>
              <a:rPr lang="en-US" sz="3200" b="0" i="1" u="none" strike="noStrike" cap="none" dirty="0">
                <a:solidFill>
                  <a:schemeClr val="dk1"/>
                </a:solidFill>
                <a:latin typeface="Times New Roman"/>
                <a:ea typeface="Times New Roman"/>
                <a:cs typeface="Times New Roman"/>
                <a:sym typeface="Times New Roman"/>
              </a:rPr>
              <a:t>h</a:t>
            </a:r>
            <a:r>
              <a:rPr lang="en-US" sz="3200" b="0" i="0" u="none" strike="noStrike" cap="none" dirty="0">
                <a:solidFill>
                  <a:schemeClr val="dk1"/>
                </a:solidFill>
                <a:latin typeface="Times New Roman"/>
                <a:ea typeface="Times New Roman"/>
                <a:cs typeface="Times New Roman"/>
                <a:sym typeface="Times New Roman"/>
              </a:rPr>
              <a:t> = Planck’s constant, 6.626 </a:t>
            </a:r>
            <a:r>
              <a:rPr lang="en-US" sz="3200" b="0" i="0" u="none" strike="noStrike" cap="none" dirty="0">
                <a:solidFill>
                  <a:schemeClr val="dk1"/>
                </a:solidFill>
                <a:latin typeface="Noto Sans Symbols"/>
                <a:ea typeface="Noto Sans Symbols"/>
                <a:cs typeface="Noto Sans Symbols"/>
                <a:sym typeface="Noto Sans Symbols"/>
              </a:rPr>
              <a:t>×</a:t>
            </a:r>
            <a:r>
              <a:rPr lang="en-US" sz="3200" b="0" i="0" u="none" strike="noStrike" cap="none" dirty="0">
                <a:solidFill>
                  <a:schemeClr val="dk1"/>
                </a:solidFill>
                <a:latin typeface="Times New Roman"/>
                <a:ea typeface="Times New Roman"/>
                <a:cs typeface="Times New Roman"/>
                <a:sym typeface="Times New Roman"/>
              </a:rPr>
              <a:t> 10</a:t>
            </a:r>
            <a:r>
              <a:rPr lang="en-US" sz="3200" b="0" i="0" u="none" strike="noStrike" cap="none" baseline="30000" dirty="0">
                <a:solidFill>
                  <a:schemeClr val="dk1"/>
                </a:solidFill>
                <a:latin typeface="Noto Sans Symbols"/>
                <a:ea typeface="Noto Sans Symbols"/>
                <a:cs typeface="Noto Sans Symbols"/>
                <a:sym typeface="Noto Sans Symbols"/>
              </a:rPr>
              <a:t>−</a:t>
            </a:r>
            <a:r>
              <a:rPr lang="en-US" sz="3200" b="0" i="0" u="none" strike="noStrike" cap="none" baseline="30000" dirty="0">
                <a:solidFill>
                  <a:schemeClr val="dk1"/>
                </a:solidFill>
                <a:latin typeface="Times New Roman"/>
                <a:ea typeface="Times New Roman"/>
                <a:cs typeface="Times New Roman"/>
                <a:sym typeface="Times New Roman"/>
              </a:rPr>
              <a:t>34</a:t>
            </a:r>
            <a:r>
              <a:rPr lang="en-US" sz="3200" b="0" i="0" u="none" strike="noStrike" cap="none" dirty="0">
                <a:solidFill>
                  <a:schemeClr val="dk1"/>
                </a:solidFill>
                <a:latin typeface="Times New Roman"/>
                <a:ea typeface="Times New Roman"/>
                <a:cs typeface="Times New Roman"/>
                <a:sym typeface="Times New Roman"/>
              </a:rPr>
              <a:t> J s</a:t>
            </a:r>
          </a:p>
          <a:p>
            <a:pPr marL="342900" marR="0" lvl="0" indent="-342900" algn="l" rtl="0">
              <a:lnSpc>
                <a:spcPct val="100000"/>
              </a:lnSpc>
              <a:spcBef>
                <a:spcPts val="640"/>
              </a:spcBef>
              <a:spcAft>
                <a:spcPts val="0"/>
              </a:spcAft>
              <a:buClr>
                <a:schemeClr val="accent1"/>
              </a:buClr>
              <a:buSzPct val="25000"/>
              <a:buFont typeface="Noto Sans Symbols"/>
              <a:buNone/>
            </a:pPr>
            <a:r>
              <a:rPr lang="en-US" sz="3200" b="0" i="1" u="none" strike="noStrike" cap="none" dirty="0">
                <a:solidFill>
                  <a:schemeClr val="accent1"/>
                </a:solidFill>
                <a:latin typeface="Noto Sans Symbols"/>
                <a:ea typeface="Noto Sans Symbols"/>
                <a:cs typeface="Noto Sans Symbols"/>
                <a:sym typeface="Noto Sans Symbols"/>
              </a:rPr>
              <a:t>	</a:t>
            </a:r>
            <a:r>
              <a:rPr lang="en-US" sz="3200" b="0" i="1" u="none" strike="noStrike" cap="none" dirty="0">
                <a:solidFill>
                  <a:schemeClr val="dk1"/>
                </a:solidFill>
                <a:latin typeface="Noto Sans Symbols"/>
                <a:ea typeface="Noto Sans Symbols"/>
                <a:cs typeface="Noto Sans Symbols"/>
                <a:sym typeface="Noto Sans Symbols"/>
              </a:rPr>
              <a:t>ν</a:t>
            </a:r>
            <a:r>
              <a:rPr lang="en-US" sz="3200" b="0" i="0" u="none" strike="noStrike" cap="none" dirty="0">
                <a:solidFill>
                  <a:schemeClr val="accent1"/>
                </a:solidFill>
                <a:latin typeface="Times New Roman"/>
                <a:ea typeface="Times New Roman"/>
                <a:cs typeface="Times New Roman"/>
                <a:sym typeface="Times New Roman"/>
              </a:rPr>
              <a:t> </a:t>
            </a:r>
            <a:r>
              <a:rPr lang="en-US" sz="3200" b="0" i="0" u="none" strike="noStrike" cap="none" dirty="0">
                <a:solidFill>
                  <a:schemeClr val="dk1"/>
                </a:solidFill>
                <a:latin typeface="Times New Roman"/>
                <a:ea typeface="Times New Roman"/>
                <a:cs typeface="Times New Roman"/>
                <a:sym typeface="Times New Roman"/>
              </a:rPr>
              <a:t>= frequency, in s</a:t>
            </a:r>
            <a:r>
              <a:rPr lang="en-US" sz="3200" b="0" i="0" u="none" strike="noStrike" cap="none" baseline="30000" dirty="0">
                <a:solidFill>
                  <a:schemeClr val="dk1"/>
                </a:solidFill>
                <a:latin typeface="Noto Sans Symbols"/>
                <a:ea typeface="Noto Sans Symbols"/>
                <a:cs typeface="Noto Sans Symbols"/>
                <a:sym typeface="Noto Sans Symbols"/>
              </a:rPr>
              <a:t>−</a:t>
            </a:r>
            <a:r>
              <a:rPr lang="en-US" sz="3200" b="0" i="0" u="none" strike="noStrike" cap="none" baseline="30000" dirty="0">
                <a:solidFill>
                  <a:schemeClr val="dk1"/>
                </a:solidFill>
                <a:latin typeface="Times New Roman"/>
                <a:ea typeface="Times New Roman"/>
                <a:cs typeface="Times New Roman"/>
                <a:sym typeface="Times New Roman"/>
              </a:rPr>
              <a:t>1</a:t>
            </a:r>
          </a:p>
          <a:p>
            <a:pPr marL="342900" marR="0" lvl="0" indent="-342900" algn="l" rtl="0">
              <a:lnSpc>
                <a:spcPct val="100000"/>
              </a:lnSpc>
              <a:spcBef>
                <a:spcPts val="640"/>
              </a:spcBef>
              <a:spcAft>
                <a:spcPts val="0"/>
              </a:spcAft>
              <a:buClr>
                <a:schemeClr val="accent1"/>
              </a:buClr>
              <a:buSzPct val="25000"/>
              <a:buFont typeface="Noto Sans Symbols"/>
              <a:buNone/>
            </a:pPr>
            <a:r>
              <a:rPr lang="en-US" sz="3200" b="0" i="1" u="none" strike="noStrike" cap="none" dirty="0">
                <a:solidFill>
                  <a:schemeClr val="accent1"/>
                </a:solidFill>
                <a:latin typeface="Noto Sans Symbols"/>
                <a:ea typeface="Noto Sans Symbols"/>
                <a:cs typeface="Noto Sans Symbols"/>
                <a:sym typeface="Noto Sans Symbols"/>
              </a:rPr>
              <a:t>	</a:t>
            </a:r>
            <a:r>
              <a:rPr lang="en-US" sz="3200" b="0" i="1" u="none" strike="noStrike" cap="none" dirty="0">
                <a:solidFill>
                  <a:schemeClr val="dk1"/>
                </a:solidFill>
                <a:latin typeface="Noto Sans Symbols"/>
                <a:ea typeface="Noto Sans Symbols"/>
                <a:cs typeface="Noto Sans Symbols"/>
                <a:sym typeface="Noto Sans Symbols"/>
              </a:rPr>
              <a:t>λ</a:t>
            </a:r>
            <a:r>
              <a:rPr lang="en-US" sz="3200" b="0" i="0" u="none" strike="noStrike" cap="none" dirty="0">
                <a:solidFill>
                  <a:schemeClr val="accent1"/>
                </a:solidFill>
                <a:latin typeface="Times New Roman"/>
                <a:ea typeface="Times New Roman"/>
                <a:cs typeface="Times New Roman"/>
                <a:sym typeface="Times New Roman"/>
              </a:rPr>
              <a:t> </a:t>
            </a:r>
            <a:r>
              <a:rPr lang="en-US" sz="3200" b="0" i="0" u="none" strike="noStrike" cap="none" dirty="0">
                <a:solidFill>
                  <a:schemeClr val="dk1"/>
                </a:solidFill>
                <a:latin typeface="Times New Roman"/>
                <a:ea typeface="Times New Roman"/>
                <a:cs typeface="Times New Roman"/>
                <a:sym typeface="Times New Roman"/>
              </a:rPr>
              <a:t>= wavelength, in m</a:t>
            </a:r>
          </a:p>
          <a:p>
            <a:pPr marL="342900" marR="0" lvl="0" indent="-342900" algn="l" rtl="0">
              <a:lnSpc>
                <a:spcPct val="100000"/>
              </a:lnSpc>
              <a:spcBef>
                <a:spcPts val="640"/>
              </a:spcBef>
              <a:spcAft>
                <a:spcPts val="0"/>
              </a:spcAft>
              <a:buClr>
                <a:schemeClr val="dk1"/>
              </a:buClr>
              <a:buSzPct val="100000"/>
              <a:buFont typeface="Times New Roman"/>
              <a:buNone/>
            </a:pPr>
            <a:endParaRPr sz="3200" b="0" i="0" u="none" strike="noStrike" cap="none" dirty="0">
              <a:solidFill>
                <a:schemeClr val="dk1"/>
              </a:solidFill>
              <a:latin typeface="Noto Sans Symbols"/>
              <a:ea typeface="Noto Sans Symbols"/>
              <a:cs typeface="Noto Sans Symbols"/>
              <a:sym typeface="Noto Sans Symbols"/>
            </a:endParaRPr>
          </a:p>
          <a:p>
            <a:pPr marL="342900" marR="0" lvl="0" indent="-342900" algn="l" rtl="0">
              <a:spcBef>
                <a:spcPts val="640"/>
              </a:spcBef>
              <a:spcAft>
                <a:spcPts val="0"/>
              </a:spcAft>
              <a:buClr>
                <a:schemeClr val="dk1"/>
              </a:buClr>
              <a:buSzPct val="100000"/>
              <a:buFont typeface="Times New Roman"/>
              <a:buNone/>
            </a:pPr>
            <a:endParaRPr sz="3200" b="0" i="0" u="none" strike="noStrike" cap="none" dirty="0">
              <a:solidFill>
                <a:schemeClr val="dk1"/>
              </a:solidFill>
              <a:latin typeface="Noto Sans Symbols"/>
              <a:ea typeface="Noto Sans Symbols"/>
              <a:cs typeface="Noto Sans Symbols"/>
              <a:sym typeface="Noto Sans Symbols"/>
            </a:endParaRPr>
          </a:p>
        </p:txBody>
      </p:sp>
      <p:pic>
        <p:nvPicPr>
          <p:cNvPr id="171" name="Shape 171"/>
          <p:cNvPicPr preferRelativeResize="0"/>
          <p:nvPr/>
        </p:nvPicPr>
        <p:blipFill rotWithShape="1">
          <a:blip r:embed="rId3">
            <a:alphaModFix/>
          </a:blip>
          <a:srcRect/>
          <a:stretch/>
        </p:blipFill>
        <p:spPr>
          <a:xfrm>
            <a:off x="2667000" y="1143000"/>
            <a:ext cx="3657600" cy="1752600"/>
          </a:xfrm>
          <a:prstGeom prst="rect">
            <a:avLst/>
          </a:prstGeom>
          <a:noFill/>
          <a:ln>
            <a:noFill/>
          </a:ln>
        </p:spPr>
      </p:pic>
      <p:sp>
        <p:nvSpPr>
          <p:cNvPr id="172" name="Shape 172"/>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t>19</a:t>
            </a:fld>
            <a:endParaRPr lang="en-US" sz="1400" b="0" i="0" u="none" strike="noStrike" cap="none">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2" name="Shape 382"/>
          <p:cNvSpPr txBox="1">
            <a:spLocks noGrp="1"/>
          </p:cNvSpPr>
          <p:nvPr>
            <p:ph type="body" idx="1"/>
          </p:nvPr>
        </p:nvSpPr>
        <p:spPr>
          <a:xfrm>
            <a:off x="190500" y="685800"/>
            <a:ext cx="8305799" cy="3733800"/>
          </a:xfrm>
          <a:prstGeom prst="rect">
            <a:avLst/>
          </a:prstGeom>
          <a:noFill/>
          <a:ln>
            <a:noFill/>
          </a:ln>
        </p:spPr>
        <p:txBody>
          <a:bodyPr lIns="91425" tIns="45700" rIns="91425" bIns="45700" anchor="t" anchorCtr="0">
            <a:noAutofit/>
          </a:bodyPr>
          <a:lstStyle/>
          <a:p>
            <a:pPr lvl="0" indent="-342900" algn="ctr">
              <a:spcBef>
                <a:spcPts val="0"/>
              </a:spcBef>
              <a:buSzPct val="25000"/>
              <a:buNone/>
            </a:pPr>
            <a:r>
              <a:rPr lang="en-US" dirty="0"/>
              <a:t> </a:t>
            </a:r>
            <a:r>
              <a:rPr lang="en-US" b="1" u="sng" dirty="0">
                <a:solidFill>
                  <a:srgbClr val="FF0000"/>
                </a:solidFill>
              </a:rPr>
              <a:t>Ionization energy</a:t>
            </a:r>
            <a:r>
              <a:rPr lang="en-US" b="1" dirty="0"/>
              <a:t> (IE)</a:t>
            </a:r>
          </a:p>
          <a:p>
            <a:pPr lvl="0" indent="-342900">
              <a:spcBef>
                <a:spcPts val="0"/>
              </a:spcBef>
              <a:buSzPct val="25000"/>
              <a:buNone/>
            </a:pPr>
            <a:r>
              <a:rPr lang="en-US" dirty="0"/>
              <a:t> The amount of </a:t>
            </a:r>
            <a:r>
              <a:rPr lang="en-US" b="1" dirty="0"/>
              <a:t>energy</a:t>
            </a:r>
            <a:r>
              <a:rPr lang="en-US" dirty="0"/>
              <a:t> required to remove the most loosely bound electron, the valence electron, of an isolated gaseous atom to form a cation. </a:t>
            </a:r>
            <a:r>
              <a:rPr lang="en-US" sz="3200" b="0" i="0" u="none" dirty="0">
                <a:solidFill>
                  <a:schemeClr val="dk1"/>
                </a:solidFill>
                <a:latin typeface="Times New Roman"/>
                <a:ea typeface="Times New Roman"/>
                <a:cs typeface="Times New Roman"/>
                <a:sym typeface="Times New Roman"/>
              </a:rPr>
              <a:t>			</a:t>
            </a:r>
          </a:p>
          <a:p>
            <a:pPr lvl="0" indent="-342900">
              <a:spcBef>
                <a:spcPts val="0"/>
              </a:spcBef>
              <a:buSzPct val="25000"/>
              <a:buNone/>
            </a:pPr>
            <a:r>
              <a:rPr lang="en-US" dirty="0"/>
              <a:t>				</a:t>
            </a:r>
            <a:r>
              <a:rPr lang="en-US" sz="3200" b="0" i="0" u="none" dirty="0">
                <a:solidFill>
                  <a:schemeClr val="dk1"/>
                </a:solidFill>
                <a:latin typeface="Times New Roman"/>
                <a:ea typeface="Times New Roman"/>
                <a:cs typeface="Times New Roman"/>
                <a:sym typeface="Times New Roman"/>
              </a:rPr>
              <a:t>X</a:t>
            </a:r>
            <a:r>
              <a:rPr lang="en-US" sz="3200" b="0" i="0" u="none" baseline="-25000" dirty="0">
                <a:solidFill>
                  <a:schemeClr val="dk1"/>
                </a:solidFill>
                <a:latin typeface="Times New Roman"/>
                <a:ea typeface="Times New Roman"/>
                <a:cs typeface="Times New Roman"/>
                <a:sym typeface="Times New Roman"/>
              </a:rPr>
              <a:t>(g)</a:t>
            </a:r>
            <a:r>
              <a:rPr lang="en-US" sz="3200" b="0" i="0" u="none" dirty="0">
                <a:solidFill>
                  <a:schemeClr val="dk1"/>
                </a:solidFill>
                <a:latin typeface="Times New Roman"/>
                <a:ea typeface="Times New Roman"/>
                <a:cs typeface="Times New Roman"/>
                <a:sym typeface="Times New Roman"/>
              </a:rPr>
              <a:t> 		X</a:t>
            </a:r>
            <a:r>
              <a:rPr lang="en-US" sz="3200" b="0" i="0" u="none" baseline="30000" dirty="0">
                <a:solidFill>
                  <a:schemeClr val="dk1"/>
                </a:solidFill>
                <a:latin typeface="Times New Roman"/>
                <a:ea typeface="Times New Roman"/>
                <a:cs typeface="Times New Roman"/>
                <a:sym typeface="Times New Roman"/>
              </a:rPr>
              <a:t>+ </a:t>
            </a:r>
            <a:r>
              <a:rPr lang="en-US" sz="3200" b="0" i="0" u="none" baseline="-25000" dirty="0">
                <a:solidFill>
                  <a:schemeClr val="dk1"/>
                </a:solidFill>
                <a:latin typeface="Times New Roman"/>
                <a:ea typeface="Times New Roman"/>
                <a:cs typeface="Times New Roman"/>
                <a:sym typeface="Times New Roman"/>
              </a:rPr>
              <a:t>(g)</a:t>
            </a:r>
            <a:r>
              <a:rPr lang="en-US" sz="3200" b="0" i="0" u="none" dirty="0">
                <a:solidFill>
                  <a:schemeClr val="dk1"/>
                </a:solidFill>
                <a:latin typeface="Times New Roman"/>
                <a:ea typeface="Times New Roman"/>
                <a:cs typeface="Times New Roman"/>
                <a:sym typeface="Times New Roman"/>
              </a:rPr>
              <a:t> + e</a:t>
            </a:r>
            <a:r>
              <a:rPr lang="en-US" sz="3200" b="0" i="0" u="none" baseline="30000" dirty="0">
                <a:solidFill>
                  <a:schemeClr val="dk1"/>
                </a:solidFill>
                <a:latin typeface="Times New Roman"/>
                <a:ea typeface="Times New Roman"/>
                <a:cs typeface="Times New Roman"/>
                <a:sym typeface="Times New Roman"/>
              </a:rPr>
              <a:t>-</a:t>
            </a:r>
          </a:p>
          <a:p>
            <a:pPr lvl="0" indent="-342900">
              <a:spcBef>
                <a:spcPts val="0"/>
              </a:spcBef>
              <a:buSzPct val="25000"/>
              <a:buNone/>
            </a:pPr>
            <a:endParaRPr lang="en-US" sz="3200" b="0" i="0" u="none" baseline="30000" dirty="0">
              <a:solidFill>
                <a:schemeClr val="dk1"/>
              </a:solidFill>
              <a:latin typeface="Times New Roman"/>
              <a:ea typeface="Times New Roman"/>
              <a:cs typeface="Times New Roman"/>
              <a:sym typeface="Times New Roman"/>
            </a:endParaRPr>
          </a:p>
          <a:p>
            <a:pPr marL="342900" marR="0" lvl="0" indent="-342900" algn="l" rtl="0">
              <a:lnSpc>
                <a:spcPct val="100000"/>
              </a:lnSpc>
              <a:spcBef>
                <a:spcPts val="640"/>
              </a:spcBef>
              <a:spcAft>
                <a:spcPts val="0"/>
              </a:spcAft>
              <a:buClr>
                <a:schemeClr val="dk1"/>
              </a:buClr>
              <a:buSzPct val="25000"/>
              <a:buFont typeface="Times New Roman"/>
              <a:buNone/>
            </a:pPr>
            <a:r>
              <a:rPr lang="en-US" sz="3200" b="0" i="0" u="none" dirty="0">
                <a:solidFill>
                  <a:schemeClr val="dk1"/>
                </a:solidFill>
                <a:latin typeface="Times New Roman"/>
                <a:ea typeface="Times New Roman"/>
                <a:cs typeface="Times New Roman"/>
                <a:sym typeface="Times New Roman"/>
              </a:rPr>
              <a:t>	</a:t>
            </a:r>
          </a:p>
          <a:p>
            <a:pPr lvl="0" indent="-342900">
              <a:spcBef>
                <a:spcPts val="0"/>
              </a:spcBef>
              <a:buSzPct val="25000"/>
              <a:buNone/>
            </a:pPr>
            <a:r>
              <a:rPr lang="en-US" b="1" u="sng" dirty="0">
                <a:solidFill>
                  <a:srgbClr val="FF0000"/>
                </a:solidFill>
              </a:rPr>
              <a:t>First ionization </a:t>
            </a:r>
            <a:r>
              <a:rPr lang="en-US" b="1" dirty="0">
                <a:solidFill>
                  <a:srgbClr val="FF0000"/>
                </a:solidFill>
              </a:rPr>
              <a:t>energy- </a:t>
            </a:r>
            <a:r>
              <a:rPr lang="en-US" dirty="0"/>
              <a:t>Increases from left to right across a period; decreases going down a group.</a:t>
            </a:r>
            <a:endParaRPr lang="en-US" sz="3200" b="0" i="0" u="none" dirty="0">
              <a:solidFill>
                <a:schemeClr val="dk1"/>
              </a:solidFill>
              <a:latin typeface="Times New Roman"/>
              <a:ea typeface="Times New Roman"/>
              <a:cs typeface="Times New Roman"/>
              <a:sym typeface="Times New Roman"/>
            </a:endParaRPr>
          </a:p>
          <a:p>
            <a:pPr marL="342900" marR="0" lvl="0" indent="-342900" algn="l" rtl="0">
              <a:spcBef>
                <a:spcPts val="640"/>
              </a:spcBef>
              <a:spcAft>
                <a:spcPts val="0"/>
              </a:spcAft>
              <a:buClr>
                <a:schemeClr val="dk1"/>
              </a:buClr>
              <a:buSzPct val="100000"/>
              <a:buFont typeface="Times New Roman"/>
              <a:buNone/>
            </a:pPr>
            <a:endParaRPr sz="3200" b="0" i="0" u="none" dirty="0">
              <a:solidFill>
                <a:schemeClr val="dk1"/>
              </a:solidFill>
              <a:latin typeface="Times New Roman"/>
              <a:ea typeface="Times New Roman"/>
              <a:cs typeface="Times New Roman"/>
              <a:sym typeface="Times New Roman"/>
            </a:endParaRPr>
          </a:p>
        </p:txBody>
      </p:sp>
      <p:cxnSp>
        <p:nvCxnSpPr>
          <p:cNvPr id="383" name="Shape 383"/>
          <p:cNvCxnSpPr/>
          <p:nvPr/>
        </p:nvCxnSpPr>
        <p:spPr>
          <a:xfrm>
            <a:off x="3657601" y="3429000"/>
            <a:ext cx="990599" cy="0"/>
          </a:xfrm>
          <a:prstGeom prst="straightConnector1">
            <a:avLst/>
          </a:prstGeom>
          <a:noFill/>
          <a:ln w="12700" cap="flat" cmpd="sng">
            <a:solidFill>
              <a:schemeClr val="dk1"/>
            </a:solidFill>
            <a:prstDash val="solid"/>
            <a:miter/>
            <a:headEnd type="none" w="med" len="med"/>
            <a:tailEnd type="triangle" w="lg" len="lg"/>
          </a:ln>
        </p:spPr>
      </p:cxnSp>
      <p:sp>
        <p:nvSpPr>
          <p:cNvPr id="384" name="Shape 384"/>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ct val="25000"/>
              <a:buFont typeface="Times New Roman"/>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Pct val="25000"/>
                <a:buFont typeface="Times New Roman"/>
                <a:buNone/>
                <a:tabLst/>
                <a:defRPr/>
              </a:pPr>
              <a:t>2</a:t>
            </a:fld>
            <a:endParaRPr kumimoji="0" lang="en-US"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1870528842"/>
      </p:ext>
    </p:extLst>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304800" y="304800"/>
            <a:ext cx="8534399" cy="63246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Times New Roman"/>
              <a:buChar char="•"/>
            </a:pPr>
            <a:r>
              <a:rPr lang="en-US" sz="2400" b="1" i="0" u="none" strike="noStrike" cap="none">
                <a:solidFill>
                  <a:schemeClr val="dk1"/>
                </a:solidFill>
                <a:latin typeface="Times New Roman"/>
                <a:ea typeface="Times New Roman"/>
                <a:cs typeface="Times New Roman"/>
                <a:sym typeface="Times New Roman"/>
              </a:rPr>
              <a:t>Example:</a:t>
            </a:r>
            <a:r>
              <a:rPr lang="en-US" sz="2400" b="0" i="0" u="none" strike="noStrike" cap="none">
                <a:solidFill>
                  <a:schemeClr val="dk1"/>
                </a:solidFill>
                <a:latin typeface="Times New Roman"/>
                <a:ea typeface="Times New Roman"/>
                <a:cs typeface="Times New Roman"/>
                <a:sym typeface="Times New Roman"/>
              </a:rPr>
              <a:t> The Blue color in fireworks is often achieved by heating copper (I) chloride (CuCl) to about 1200</a:t>
            </a:r>
            <a:r>
              <a:rPr lang="en-US" sz="2400" b="0" i="0" u="none" strike="noStrike" cap="none" baseline="30000">
                <a:solidFill>
                  <a:schemeClr val="dk1"/>
                </a:solidFill>
                <a:latin typeface="Times New Roman"/>
                <a:ea typeface="Times New Roman"/>
                <a:cs typeface="Times New Roman"/>
                <a:sym typeface="Times New Roman"/>
              </a:rPr>
              <a:t>o</a:t>
            </a:r>
            <a:r>
              <a:rPr lang="en-US" sz="2400" b="0" i="0" u="none" strike="noStrike" cap="none">
                <a:solidFill>
                  <a:schemeClr val="dk1"/>
                </a:solidFill>
                <a:latin typeface="Times New Roman"/>
                <a:ea typeface="Times New Roman"/>
                <a:cs typeface="Times New Roman"/>
                <a:sym typeface="Times New Roman"/>
              </a:rPr>
              <a:t>C. Then the compound emits blue light having a wavelength of 450 nm. What is the increment of energy (the quantum) that is emitted at 4.50 x 10</a:t>
            </a:r>
            <a:r>
              <a:rPr lang="en-US" sz="2400" b="0" i="0" u="none" strike="noStrike" cap="none" baseline="30000">
                <a:solidFill>
                  <a:schemeClr val="dk1"/>
                </a:solidFill>
                <a:latin typeface="Times New Roman"/>
                <a:ea typeface="Times New Roman"/>
                <a:cs typeface="Times New Roman"/>
                <a:sym typeface="Times New Roman"/>
              </a:rPr>
              <a:t>2</a:t>
            </a:r>
            <a:r>
              <a:rPr lang="en-US" sz="2400" b="0" i="0" u="none" strike="noStrike" cap="none">
                <a:solidFill>
                  <a:schemeClr val="dk1"/>
                </a:solidFill>
                <a:latin typeface="Times New Roman"/>
                <a:ea typeface="Times New Roman"/>
                <a:cs typeface="Times New Roman"/>
                <a:sym typeface="Times New Roman"/>
              </a:rPr>
              <a:t> nm by CuCl?</a:t>
            </a:r>
          </a:p>
          <a:p>
            <a:pPr marL="342900" marR="0" lvl="0" indent="-342900" algn="l" rtl="0">
              <a:lnSpc>
                <a:spcPct val="90000"/>
              </a:lnSpc>
              <a:spcBef>
                <a:spcPts val="480"/>
              </a:spcBef>
              <a:spcAft>
                <a:spcPts val="0"/>
              </a:spcAft>
              <a:buClr>
                <a:schemeClr val="dk1"/>
              </a:buClr>
              <a:buSzPct val="25000"/>
              <a:buFont typeface="Times New Roman"/>
              <a:buNone/>
            </a:pPr>
            <a:r>
              <a:rPr lang="en-US" sz="2400" b="1" i="0" u="none" strike="noStrike" cap="none">
                <a:solidFill>
                  <a:schemeClr val="dk1"/>
                </a:solidFill>
                <a:latin typeface="Times New Roman"/>
                <a:ea typeface="Times New Roman"/>
                <a:cs typeface="Times New Roman"/>
                <a:sym typeface="Times New Roman"/>
              </a:rPr>
              <a:t>	</a:t>
            </a:r>
            <a:r>
              <a:rPr lang="en-US" sz="2400" b="0" i="0" u="none" strike="noStrike" cap="none">
                <a:solidFill>
                  <a:schemeClr val="dk1"/>
                </a:solidFill>
                <a:latin typeface="Times New Roman"/>
                <a:ea typeface="Times New Roman"/>
                <a:cs typeface="Times New Roman"/>
                <a:sym typeface="Times New Roman"/>
              </a:rPr>
              <a:t>The quantum of energy can be calculate from the equation</a:t>
            </a:r>
          </a:p>
          <a:p>
            <a:pPr marL="342900" marR="0" lvl="0" indent="-342900" algn="l" rtl="0">
              <a:lnSpc>
                <a:spcPct val="90000"/>
              </a:lnSpc>
              <a:spcBef>
                <a:spcPts val="560"/>
              </a:spcBef>
              <a:spcAft>
                <a:spcPts val="0"/>
              </a:spcAft>
              <a:buClr>
                <a:schemeClr val="dk1"/>
              </a:buClr>
              <a:buSzPct val="25000"/>
              <a:buFont typeface="Noto Sans Symbols"/>
              <a:buNone/>
            </a:pPr>
            <a:r>
              <a:rPr lang="en-US" sz="2800" b="0" i="0" u="none" strike="noStrike" cap="none">
                <a:solidFill>
                  <a:schemeClr val="dk1"/>
                </a:solidFill>
                <a:latin typeface="Noto Sans Symbols"/>
                <a:ea typeface="Noto Sans Symbols"/>
                <a:cs typeface="Noto Sans Symbols"/>
                <a:sym typeface="Noto Sans Symbols"/>
              </a:rPr>
              <a:t>	</a:t>
            </a:r>
            <a:r>
              <a:rPr lang="en-US" sz="2400" b="0" i="0" u="none" strike="noStrike" cap="none">
                <a:solidFill>
                  <a:schemeClr val="dk1"/>
                </a:solidFill>
                <a:latin typeface="Noto Sans Symbols"/>
                <a:ea typeface="Noto Sans Symbols"/>
                <a:cs typeface="Noto Sans Symbols"/>
                <a:sym typeface="Noto Sans Symbols"/>
              </a:rPr>
              <a:t>Δ</a:t>
            </a:r>
            <a:r>
              <a:rPr lang="en-US" sz="2400" b="0" i="1" u="none" strike="noStrike" cap="none">
                <a:solidFill>
                  <a:schemeClr val="dk1"/>
                </a:solidFill>
                <a:latin typeface="Times New Roman"/>
                <a:ea typeface="Times New Roman"/>
                <a:cs typeface="Times New Roman"/>
                <a:sym typeface="Times New Roman"/>
              </a:rPr>
              <a:t>E = h</a:t>
            </a:r>
            <a:r>
              <a:rPr lang="en-US" sz="2400" b="0" i="1" u="none" strike="noStrike" cap="none">
                <a:solidFill>
                  <a:schemeClr val="dk1"/>
                </a:solidFill>
                <a:latin typeface="Noto Sans Symbols"/>
                <a:ea typeface="Noto Sans Symbols"/>
                <a:cs typeface="Noto Sans Symbols"/>
                <a:sym typeface="Noto Sans Symbols"/>
              </a:rPr>
              <a:t>ν</a:t>
            </a:r>
          </a:p>
          <a:p>
            <a:pPr marL="342900" marR="0" lvl="0" indent="-342900" algn="l" rtl="0">
              <a:lnSpc>
                <a:spcPct val="90000"/>
              </a:lnSpc>
              <a:spcBef>
                <a:spcPts val="560"/>
              </a:spcBef>
              <a:spcAft>
                <a:spcPts val="0"/>
              </a:spcAft>
              <a:buClr>
                <a:schemeClr val="dk1"/>
              </a:buClr>
              <a:buSzPct val="25000"/>
              <a:buFont typeface="Noto Sans Symbols"/>
              <a:buNone/>
            </a:pPr>
            <a:r>
              <a:rPr lang="en-US" sz="2800" b="0" i="1" u="none" strike="noStrike" cap="none">
                <a:solidFill>
                  <a:schemeClr val="dk1"/>
                </a:solidFill>
                <a:latin typeface="Noto Sans Symbols"/>
                <a:ea typeface="Noto Sans Symbols"/>
                <a:cs typeface="Noto Sans Symbols"/>
                <a:sym typeface="Noto Sans Symbols"/>
              </a:rPr>
              <a:t>	</a:t>
            </a:r>
            <a:r>
              <a:rPr lang="en-US" sz="2400" b="0" i="0" u="none" strike="noStrike" cap="none">
                <a:solidFill>
                  <a:schemeClr val="dk1"/>
                </a:solidFill>
                <a:latin typeface="Times New Roman"/>
                <a:ea typeface="Times New Roman"/>
                <a:cs typeface="Times New Roman"/>
                <a:sym typeface="Times New Roman"/>
              </a:rPr>
              <a:t>The frequency </a:t>
            </a:r>
            <a:r>
              <a:rPr lang="en-US" sz="2400" b="0" i="1" u="none" strike="noStrike" cap="none">
                <a:solidFill>
                  <a:schemeClr val="dk1"/>
                </a:solidFill>
                <a:latin typeface="Noto Sans Symbols"/>
                <a:ea typeface="Noto Sans Symbols"/>
                <a:cs typeface="Noto Sans Symbols"/>
                <a:sym typeface="Noto Sans Symbols"/>
              </a:rPr>
              <a:t>ν</a:t>
            </a:r>
            <a:r>
              <a:rPr lang="en-US" sz="2400" b="0" i="0" u="none" strike="noStrike" cap="none">
                <a:solidFill>
                  <a:schemeClr val="dk1"/>
                </a:solidFill>
                <a:latin typeface="Times New Roman"/>
                <a:ea typeface="Times New Roman"/>
                <a:cs typeface="Times New Roman"/>
                <a:sym typeface="Times New Roman"/>
              </a:rPr>
              <a:t> for this case can be calculated as follows:</a:t>
            </a:r>
          </a:p>
          <a:p>
            <a:pPr marL="342900" marR="0" lvl="0" indent="-342900" algn="l" rtl="0">
              <a:lnSpc>
                <a:spcPct val="90000"/>
              </a:lnSpc>
              <a:spcBef>
                <a:spcPts val="480"/>
              </a:spcBef>
              <a:spcAft>
                <a:spcPts val="0"/>
              </a:spcAft>
              <a:buClr>
                <a:schemeClr val="dk1"/>
              </a:buClr>
              <a:buSzPct val="25000"/>
              <a:buFont typeface="Times New Roman"/>
              <a:buNone/>
            </a:pPr>
            <a:endParaRPr sz="2400" b="0" i="0" u="none" strike="noStrike" cap="none">
              <a:solidFill>
                <a:schemeClr val="dk1"/>
              </a:solidFill>
              <a:latin typeface="Times New Roman"/>
              <a:ea typeface="Times New Roman"/>
              <a:cs typeface="Times New Roman"/>
              <a:sym typeface="Times New Roman"/>
            </a:endParaRPr>
          </a:p>
          <a:p>
            <a:pPr marL="342900" marR="0" lvl="0" indent="-342900" algn="l" rtl="0">
              <a:lnSpc>
                <a:spcPct val="90000"/>
              </a:lnSpc>
              <a:spcBef>
                <a:spcPts val="480"/>
              </a:spcBef>
              <a:spcAft>
                <a:spcPts val="0"/>
              </a:spcAft>
              <a:buClr>
                <a:schemeClr val="dk1"/>
              </a:buClr>
              <a:buSzPct val="25000"/>
              <a:buFont typeface="Times New Roman"/>
              <a:buNone/>
            </a:pPr>
            <a:endParaRPr sz="2400" b="0" i="0" u="none" strike="noStrike" cap="none">
              <a:solidFill>
                <a:schemeClr val="dk1"/>
              </a:solidFill>
              <a:latin typeface="Times New Roman"/>
              <a:ea typeface="Times New Roman"/>
              <a:cs typeface="Times New Roman"/>
              <a:sym typeface="Times New Roman"/>
            </a:endParaRPr>
          </a:p>
          <a:p>
            <a:pPr marL="342900" marR="0" lvl="0" indent="-342900" algn="l" rtl="0">
              <a:lnSpc>
                <a:spcPct val="90000"/>
              </a:lnSpc>
              <a:spcBef>
                <a:spcPts val="480"/>
              </a:spcBef>
              <a:spcAft>
                <a:spcPts val="0"/>
              </a:spcAft>
              <a:buClr>
                <a:schemeClr val="dk1"/>
              </a:buClr>
              <a:buSzPct val="25000"/>
              <a:buFont typeface="Times New Roman"/>
              <a:buNone/>
            </a:pPr>
            <a:r>
              <a:rPr lang="en-US" sz="2400" b="0" i="0" u="none" strike="noStrike" cap="none">
                <a:solidFill>
                  <a:schemeClr val="dk1"/>
                </a:solidFill>
                <a:latin typeface="Times New Roman"/>
                <a:ea typeface="Times New Roman"/>
                <a:cs typeface="Times New Roman"/>
                <a:sym typeface="Times New Roman"/>
              </a:rPr>
              <a:t>	So,</a:t>
            </a:r>
          </a:p>
          <a:p>
            <a:pPr marL="342900" marR="0" lvl="0" indent="-342900" algn="l" rtl="0">
              <a:lnSpc>
                <a:spcPct val="90000"/>
              </a:lnSpc>
              <a:spcBef>
                <a:spcPts val="480"/>
              </a:spcBef>
              <a:spcAft>
                <a:spcPts val="0"/>
              </a:spcAft>
              <a:buClr>
                <a:schemeClr val="dk1"/>
              </a:buClr>
              <a:buSzPct val="25000"/>
              <a:buFont typeface="Noto Sans Symbols"/>
              <a:buNone/>
            </a:pPr>
            <a:r>
              <a:rPr lang="en-US" sz="2400" b="0" i="0" u="none" strike="noStrike" cap="none">
                <a:solidFill>
                  <a:schemeClr val="dk1"/>
                </a:solidFill>
                <a:latin typeface="Noto Sans Symbols"/>
                <a:ea typeface="Noto Sans Symbols"/>
                <a:cs typeface="Noto Sans Symbols"/>
                <a:sym typeface="Noto Sans Symbols"/>
              </a:rPr>
              <a:t>		Δ</a:t>
            </a:r>
            <a:r>
              <a:rPr lang="en-US" sz="2400" b="0" i="1" u="none" strike="noStrike" cap="none">
                <a:solidFill>
                  <a:schemeClr val="dk1"/>
                </a:solidFill>
                <a:latin typeface="Times New Roman"/>
                <a:ea typeface="Times New Roman"/>
                <a:cs typeface="Times New Roman"/>
                <a:sym typeface="Times New Roman"/>
              </a:rPr>
              <a:t>E = h</a:t>
            </a:r>
            <a:r>
              <a:rPr lang="en-US" sz="2400" b="0" i="1" u="none" strike="noStrike" cap="none">
                <a:solidFill>
                  <a:schemeClr val="dk1"/>
                </a:solidFill>
                <a:latin typeface="Noto Sans Symbols"/>
                <a:ea typeface="Noto Sans Symbols"/>
                <a:cs typeface="Noto Sans Symbols"/>
                <a:sym typeface="Noto Sans Symbols"/>
              </a:rPr>
              <a:t>ν</a:t>
            </a:r>
            <a:r>
              <a:rPr lang="en-US" sz="2400" b="0" i="0" u="none" strike="noStrike" cap="none">
                <a:solidFill>
                  <a:schemeClr val="dk1"/>
                </a:solidFill>
                <a:latin typeface="Times New Roman"/>
                <a:ea typeface="Times New Roman"/>
                <a:cs typeface="Times New Roman"/>
                <a:sym typeface="Times New Roman"/>
              </a:rPr>
              <a:t> = (6.626 x 10</a:t>
            </a:r>
            <a:r>
              <a:rPr lang="en-US" sz="2400" b="0" i="0" u="none" strike="noStrike" cap="none" baseline="30000">
                <a:solidFill>
                  <a:schemeClr val="dk1"/>
                </a:solidFill>
                <a:latin typeface="Times New Roman"/>
                <a:ea typeface="Times New Roman"/>
                <a:cs typeface="Times New Roman"/>
                <a:sym typeface="Times New Roman"/>
              </a:rPr>
              <a:t>-34</a:t>
            </a:r>
            <a:r>
              <a:rPr lang="en-US" sz="2400" b="0" i="0" u="none" strike="noStrike" cap="none">
                <a:solidFill>
                  <a:schemeClr val="dk1"/>
                </a:solidFill>
                <a:latin typeface="Times New Roman"/>
                <a:ea typeface="Times New Roman"/>
                <a:cs typeface="Times New Roman"/>
                <a:sym typeface="Times New Roman"/>
              </a:rPr>
              <a:t>J.s)(6.66 x 10</a:t>
            </a:r>
            <a:r>
              <a:rPr lang="en-US" sz="2400" b="0" i="0" u="none" strike="noStrike" cap="none" baseline="30000">
                <a:solidFill>
                  <a:schemeClr val="dk1"/>
                </a:solidFill>
                <a:latin typeface="Times New Roman"/>
                <a:ea typeface="Times New Roman"/>
                <a:cs typeface="Times New Roman"/>
                <a:sym typeface="Times New Roman"/>
              </a:rPr>
              <a:t>14</a:t>
            </a:r>
            <a:r>
              <a:rPr lang="en-US" sz="2400" b="0" i="0" u="none" strike="noStrike" cap="none">
                <a:solidFill>
                  <a:schemeClr val="dk1"/>
                </a:solidFill>
                <a:latin typeface="Times New Roman"/>
                <a:ea typeface="Times New Roman"/>
                <a:cs typeface="Times New Roman"/>
                <a:sym typeface="Times New Roman"/>
              </a:rPr>
              <a:t> s</a:t>
            </a:r>
            <a:r>
              <a:rPr lang="en-US" sz="2400" b="0" i="0" u="none" strike="noStrike" cap="none" baseline="30000">
                <a:solidFill>
                  <a:schemeClr val="dk1"/>
                </a:solidFill>
                <a:latin typeface="Times New Roman"/>
                <a:ea typeface="Times New Roman"/>
                <a:cs typeface="Times New Roman"/>
                <a:sym typeface="Times New Roman"/>
              </a:rPr>
              <a:t>-1</a:t>
            </a:r>
            <a:r>
              <a:rPr lang="en-US" sz="2400" b="0" i="0" u="none" strike="noStrike" cap="none">
                <a:solidFill>
                  <a:schemeClr val="dk1"/>
                </a:solidFill>
                <a:latin typeface="Times New Roman"/>
                <a:ea typeface="Times New Roman"/>
                <a:cs typeface="Times New Roman"/>
                <a:sym typeface="Times New Roman"/>
              </a:rPr>
              <a:t>)</a:t>
            </a:r>
          </a:p>
          <a:p>
            <a:pPr marL="342900" marR="0" lvl="0" indent="-342900" algn="l" rtl="0">
              <a:lnSpc>
                <a:spcPct val="90000"/>
              </a:lnSpc>
              <a:spcBef>
                <a:spcPts val="480"/>
              </a:spcBef>
              <a:spcAft>
                <a:spcPts val="0"/>
              </a:spcAft>
              <a:buClr>
                <a:schemeClr val="dk1"/>
              </a:buClr>
              <a:buSzPct val="25000"/>
              <a:buFont typeface="Times New Roman"/>
              <a:buNone/>
            </a:pPr>
            <a:r>
              <a:rPr lang="en-US" sz="2400" b="0" i="0" u="none" strike="noStrike" cap="none">
                <a:solidFill>
                  <a:schemeClr val="dk1"/>
                </a:solidFill>
                <a:latin typeface="Times New Roman"/>
                <a:ea typeface="Times New Roman"/>
                <a:cs typeface="Times New Roman"/>
                <a:sym typeface="Times New Roman"/>
              </a:rPr>
              <a:t>		       	   = 4.41 x 10</a:t>
            </a:r>
            <a:r>
              <a:rPr lang="en-US" sz="2400" b="0" i="0" u="none" strike="noStrike" cap="none" baseline="30000">
                <a:solidFill>
                  <a:schemeClr val="dk1"/>
                </a:solidFill>
                <a:latin typeface="Times New Roman"/>
                <a:ea typeface="Times New Roman"/>
                <a:cs typeface="Times New Roman"/>
                <a:sym typeface="Times New Roman"/>
              </a:rPr>
              <a:t>-19</a:t>
            </a:r>
            <a:r>
              <a:rPr lang="en-US" sz="2400" b="0" i="0" u="none" strike="noStrike" cap="none">
                <a:solidFill>
                  <a:schemeClr val="dk1"/>
                </a:solidFill>
                <a:latin typeface="Times New Roman"/>
                <a:ea typeface="Times New Roman"/>
                <a:cs typeface="Times New Roman"/>
                <a:sym typeface="Times New Roman"/>
              </a:rPr>
              <a:t>J</a:t>
            </a:r>
          </a:p>
          <a:p>
            <a:pPr marL="342900" marR="0" lvl="0" indent="-342900" algn="l" rtl="0">
              <a:lnSpc>
                <a:spcPct val="90000"/>
              </a:lnSpc>
              <a:spcBef>
                <a:spcPts val="480"/>
              </a:spcBef>
              <a:spcAft>
                <a:spcPts val="0"/>
              </a:spcAft>
              <a:buClr>
                <a:schemeClr val="dk1"/>
              </a:buClr>
              <a:buSzPct val="25000"/>
              <a:buFont typeface="Times New Roman"/>
              <a:buNone/>
            </a:pPr>
            <a:r>
              <a:rPr lang="en-US" sz="2400" b="0" i="0" u="none" strike="noStrike" cap="none">
                <a:solidFill>
                  <a:schemeClr val="dk1"/>
                </a:solidFill>
                <a:latin typeface="Times New Roman"/>
                <a:ea typeface="Times New Roman"/>
                <a:cs typeface="Times New Roman"/>
                <a:sym typeface="Times New Roman"/>
              </a:rPr>
              <a:t>	A sample of CuCl emitting light at 450 nm can only lose energy in increments of 4.41 x 10</a:t>
            </a:r>
            <a:r>
              <a:rPr lang="en-US" sz="2400" b="0" i="0" u="none" strike="noStrike" cap="none" baseline="30000">
                <a:solidFill>
                  <a:schemeClr val="dk1"/>
                </a:solidFill>
                <a:latin typeface="Times New Roman"/>
                <a:ea typeface="Times New Roman"/>
                <a:cs typeface="Times New Roman"/>
                <a:sym typeface="Times New Roman"/>
              </a:rPr>
              <a:t>-19</a:t>
            </a:r>
            <a:r>
              <a:rPr lang="en-US" sz="2400" b="0" i="0" u="none" strike="noStrike" cap="none">
                <a:solidFill>
                  <a:schemeClr val="dk1"/>
                </a:solidFill>
                <a:latin typeface="Times New Roman"/>
                <a:ea typeface="Times New Roman"/>
                <a:cs typeface="Times New Roman"/>
                <a:sym typeface="Times New Roman"/>
              </a:rPr>
              <a:t>J, the size of the quantum in this case.</a:t>
            </a:r>
          </a:p>
        </p:txBody>
      </p:sp>
      <p:pic>
        <p:nvPicPr>
          <p:cNvPr id="178" name="Shape 178"/>
          <p:cNvPicPr preferRelativeResize="0"/>
          <p:nvPr/>
        </p:nvPicPr>
        <p:blipFill rotWithShape="1">
          <a:blip r:embed="rId3">
            <a:alphaModFix/>
          </a:blip>
          <a:srcRect/>
          <a:stretch/>
        </p:blipFill>
        <p:spPr>
          <a:xfrm>
            <a:off x="2362200" y="3581400"/>
            <a:ext cx="4724400" cy="814386"/>
          </a:xfrm>
          <a:prstGeom prst="rect">
            <a:avLst/>
          </a:prstGeom>
          <a:noFill/>
          <a:ln>
            <a:noFill/>
          </a:ln>
        </p:spPr>
      </p:pic>
      <p:pic>
        <p:nvPicPr>
          <p:cNvPr id="179" name="Shape 179"/>
          <p:cNvPicPr preferRelativeResize="0"/>
          <p:nvPr/>
        </p:nvPicPr>
        <p:blipFill rotWithShape="1">
          <a:blip r:embed="rId4">
            <a:alphaModFix/>
          </a:blip>
          <a:srcRect/>
          <a:stretch/>
        </p:blipFill>
        <p:spPr>
          <a:xfrm>
            <a:off x="4876800" y="3505200"/>
            <a:ext cx="171449" cy="228600"/>
          </a:xfrm>
          <a:prstGeom prst="rect">
            <a:avLst/>
          </a:prstGeom>
          <a:noFill/>
          <a:ln>
            <a:noFill/>
          </a:ln>
        </p:spPr>
      </p:pic>
      <p:pic>
        <p:nvPicPr>
          <p:cNvPr id="180" name="Shape 180"/>
          <p:cNvPicPr preferRelativeResize="0"/>
          <p:nvPr/>
        </p:nvPicPr>
        <p:blipFill rotWithShape="1">
          <a:blip r:embed="rId5">
            <a:alphaModFix/>
          </a:blip>
          <a:srcRect/>
          <a:stretch/>
        </p:blipFill>
        <p:spPr>
          <a:xfrm>
            <a:off x="6781800" y="3733800"/>
            <a:ext cx="209549" cy="168274"/>
          </a:xfrm>
          <a:prstGeom prst="rect">
            <a:avLst/>
          </a:prstGeom>
          <a:noFill/>
          <a:ln>
            <a:noFill/>
          </a:ln>
        </p:spPr>
      </p:pic>
      <p:pic>
        <p:nvPicPr>
          <p:cNvPr id="181" name="Shape 181"/>
          <p:cNvPicPr preferRelativeResize="0"/>
          <p:nvPr/>
        </p:nvPicPr>
        <p:blipFill rotWithShape="1">
          <a:blip r:embed="rId6">
            <a:alphaModFix/>
          </a:blip>
          <a:srcRect/>
          <a:stretch/>
        </p:blipFill>
        <p:spPr>
          <a:xfrm>
            <a:off x="4876800" y="4038600"/>
            <a:ext cx="228600" cy="161925"/>
          </a:xfrm>
          <a:prstGeom prst="rect">
            <a:avLst/>
          </a:prstGeom>
          <a:noFill/>
          <a:ln>
            <a:noFill/>
          </a:ln>
        </p:spPr>
      </p:pic>
      <p:pic>
        <p:nvPicPr>
          <p:cNvPr id="182" name="Shape 182"/>
          <p:cNvPicPr preferRelativeResize="0"/>
          <p:nvPr/>
        </p:nvPicPr>
        <p:blipFill rotWithShape="1">
          <a:blip r:embed="rId7">
            <a:alphaModFix/>
          </a:blip>
          <a:srcRect/>
          <a:stretch/>
        </p:blipFill>
        <p:spPr>
          <a:xfrm>
            <a:off x="7010400" y="3886200"/>
            <a:ext cx="209549" cy="168274"/>
          </a:xfrm>
          <a:prstGeom prst="rect">
            <a:avLst/>
          </a:prstGeom>
          <a:noFill/>
          <a:ln>
            <a:noFill/>
          </a:ln>
        </p:spPr>
      </p:pic>
      <p:sp>
        <p:nvSpPr>
          <p:cNvPr id="183" name="Shape 183"/>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t>20</a:t>
            </a:fld>
            <a:endParaRPr lang="en-US" sz="1400" b="0" i="0" u="none" strike="noStrike" cap="none">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1370012" y="301625"/>
            <a:ext cx="7313612"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Times New Roman"/>
              <a:buNone/>
            </a:pPr>
            <a:r>
              <a:rPr lang="en-US" sz="4400" b="0" i="0" u="none" strike="noStrike" cap="none">
                <a:solidFill>
                  <a:schemeClr val="dk2"/>
                </a:solidFill>
                <a:latin typeface="Times New Roman"/>
                <a:ea typeface="Times New Roman"/>
                <a:cs typeface="Times New Roman"/>
                <a:sym typeface="Times New Roman"/>
              </a:rPr>
              <a:t>Niels Bohr - 1913</a:t>
            </a:r>
          </a:p>
        </p:txBody>
      </p:sp>
      <p:sp>
        <p:nvSpPr>
          <p:cNvPr id="189" name="Shape 189"/>
          <p:cNvSpPr txBox="1">
            <a:spLocks noGrp="1"/>
          </p:cNvSpPr>
          <p:nvPr>
            <p:ph type="body" idx="1"/>
          </p:nvPr>
        </p:nvSpPr>
        <p:spPr>
          <a:xfrm>
            <a:off x="5102225" y="1827211"/>
            <a:ext cx="3581399" cy="4114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Times New Roman"/>
              <a:buChar char="•"/>
            </a:pPr>
            <a:r>
              <a:rPr lang="en-US" sz="2500" b="0" i="0" u="none" strike="noStrike" cap="none">
                <a:solidFill>
                  <a:schemeClr val="dk1"/>
                </a:solidFill>
                <a:latin typeface="Times New Roman"/>
                <a:ea typeface="Times New Roman"/>
                <a:cs typeface="Times New Roman"/>
                <a:sym typeface="Times New Roman"/>
              </a:rPr>
              <a:t>Observed spectral lines for hydrogen</a:t>
            </a:r>
          </a:p>
          <a:p>
            <a:pPr marL="342900" marR="0" lvl="0" indent="-342900" algn="l" rtl="0">
              <a:lnSpc>
                <a:spcPct val="100000"/>
              </a:lnSpc>
              <a:spcBef>
                <a:spcPts val="500"/>
              </a:spcBef>
              <a:spcAft>
                <a:spcPts val="0"/>
              </a:spcAft>
              <a:buClr>
                <a:schemeClr val="dk1"/>
              </a:buClr>
              <a:buSzPct val="100000"/>
              <a:buFont typeface="Times New Roman"/>
              <a:buChar char="•"/>
            </a:pPr>
            <a:r>
              <a:rPr lang="en-US" sz="2500" b="0" i="0" u="none" strike="noStrike" cap="none">
                <a:solidFill>
                  <a:schemeClr val="dk1"/>
                </a:solidFill>
                <a:latin typeface="Times New Roman"/>
                <a:ea typeface="Times New Roman"/>
                <a:cs typeface="Times New Roman"/>
                <a:sym typeface="Times New Roman"/>
              </a:rPr>
              <a:t>Proposed an orbit theory of the electron around the atom.</a:t>
            </a:r>
          </a:p>
        </p:txBody>
      </p:sp>
      <p:pic>
        <p:nvPicPr>
          <p:cNvPr id="190" name="Shape 190"/>
          <p:cNvPicPr preferRelativeResize="0">
            <a:picLocks noGrp="1"/>
          </p:cNvPicPr>
          <p:nvPr>
            <p:ph type="body" idx="1"/>
          </p:nvPr>
        </p:nvPicPr>
        <p:blipFill rotWithShape="1">
          <a:blip r:embed="rId3">
            <a:alphaModFix/>
          </a:blip>
          <a:srcRect/>
          <a:stretch/>
        </p:blipFill>
        <p:spPr>
          <a:xfrm>
            <a:off x="1701800" y="1827211"/>
            <a:ext cx="2916236" cy="4114800"/>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0" y="152400"/>
            <a:ext cx="7772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Times New Roman"/>
              <a:buNone/>
            </a:pPr>
            <a:r>
              <a:rPr lang="en-US" sz="4400" b="0" i="0" u="none" strike="noStrike" cap="none">
                <a:solidFill>
                  <a:schemeClr val="dk2"/>
                </a:solidFill>
                <a:latin typeface="Times New Roman"/>
                <a:ea typeface="Times New Roman"/>
                <a:cs typeface="Times New Roman"/>
                <a:sym typeface="Times New Roman"/>
              </a:rPr>
              <a:t>Bohr Model </a:t>
            </a:r>
          </a:p>
        </p:txBody>
      </p:sp>
      <p:pic>
        <p:nvPicPr>
          <p:cNvPr id="196" name="Shape 196"/>
          <p:cNvPicPr preferRelativeResize="0">
            <a:picLocks noGrp="1"/>
          </p:cNvPicPr>
          <p:nvPr>
            <p:ph type="body" idx="1"/>
          </p:nvPr>
        </p:nvPicPr>
        <p:blipFill rotWithShape="1">
          <a:blip r:embed="rId3">
            <a:alphaModFix/>
          </a:blip>
          <a:srcRect/>
          <a:stretch/>
        </p:blipFill>
        <p:spPr>
          <a:xfrm>
            <a:off x="228600" y="1524000"/>
            <a:ext cx="6873875" cy="4260849"/>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Shape 201"/>
          <p:cNvPicPr preferRelativeResize="0">
            <a:picLocks noGrp="1"/>
          </p:cNvPicPr>
          <p:nvPr>
            <p:ph type="body" idx="1"/>
          </p:nvPr>
        </p:nvPicPr>
        <p:blipFill rotWithShape="1">
          <a:blip r:embed="rId3">
            <a:alphaModFix/>
          </a:blip>
          <a:srcRect/>
          <a:stretch/>
        </p:blipFill>
        <p:spPr>
          <a:xfrm>
            <a:off x="1524000" y="228600"/>
            <a:ext cx="6096000" cy="5867400"/>
          </a:xfrm>
          <a:prstGeom prst="rect">
            <a:avLst/>
          </a:prstGeom>
          <a:noFill/>
          <a:ln>
            <a:noFill/>
          </a:ln>
        </p:spPr>
      </p:pic>
      <p:sp>
        <p:nvSpPr>
          <p:cNvPr id="202" name="Shape 202"/>
          <p:cNvSpPr txBox="1"/>
          <p:nvPr/>
        </p:nvSpPr>
        <p:spPr>
          <a:xfrm>
            <a:off x="1295400" y="6156325"/>
            <a:ext cx="7010400" cy="7016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2000" b="0" i="0" u="none" strike="noStrike" cap="none">
                <a:solidFill>
                  <a:schemeClr val="dk1"/>
                </a:solidFill>
                <a:latin typeface="Times New Roman"/>
                <a:ea typeface="Times New Roman"/>
                <a:cs typeface="Times New Roman"/>
                <a:sym typeface="Times New Roman"/>
              </a:rPr>
              <a:t>A Continuous Spectrum (a) and A Hydrogen Line Spectrum (b)</a:t>
            </a:r>
            <a:br>
              <a:rPr lang="en-US" sz="2000" b="0" i="0" u="none" strike="noStrike" cap="none">
                <a:solidFill>
                  <a:schemeClr val="dk1"/>
                </a:solidFill>
                <a:latin typeface="Times New Roman"/>
                <a:ea typeface="Times New Roman"/>
                <a:cs typeface="Times New Roman"/>
                <a:sym typeface="Times New Roman"/>
              </a:rPr>
            </a:br>
            <a:endParaRPr lang="en-US" sz="2000" b="0" i="0" u="none" strike="noStrike" cap="none">
              <a:solidFill>
                <a:schemeClr val="dk1"/>
              </a:solidFill>
              <a:latin typeface="Times New Roman"/>
              <a:ea typeface="Times New Roman"/>
              <a:cs typeface="Times New Roman"/>
              <a:sym typeface="Times New Roman"/>
            </a:endParaRPr>
          </a:p>
        </p:txBody>
      </p:sp>
      <p:sp>
        <p:nvSpPr>
          <p:cNvPr id="203" name="Shape 203"/>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t>23</a:t>
            </a:fld>
            <a:endParaRPr lang="en-US" sz="1400" b="0" i="0" u="none" strike="noStrike" cap="none">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p:nvPr/>
        </p:nvSpPr>
        <p:spPr>
          <a:xfrm>
            <a:off x="381000" y="2514600"/>
            <a:ext cx="1676399" cy="19383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2000" b="0" i="0" u="none" strike="noStrike" cap="none">
                <a:solidFill>
                  <a:schemeClr val="dk1"/>
                </a:solidFill>
                <a:latin typeface="Times New Roman"/>
                <a:ea typeface="Times New Roman"/>
                <a:cs typeface="Times New Roman"/>
                <a:sym typeface="Times New Roman"/>
              </a:rPr>
              <a:t>Electronic Transitions in the Bohr Model for the Hydrogen Atom</a:t>
            </a:r>
          </a:p>
        </p:txBody>
      </p:sp>
      <p:sp>
        <p:nvSpPr>
          <p:cNvPr id="209" name="Shape 209"/>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t>24</a:t>
            </a:fld>
            <a:endParaRPr lang="en-US" sz="1400" b="0" i="0" u="none" strike="noStrike" cap="none">
              <a:solidFill>
                <a:schemeClr val="dk1"/>
              </a:solidFill>
              <a:latin typeface="Times New Roman"/>
              <a:ea typeface="Times New Roman"/>
              <a:cs typeface="Times New Roman"/>
              <a:sym typeface="Times New Roman"/>
            </a:endParaRPr>
          </a:p>
        </p:txBody>
      </p:sp>
      <p:pic>
        <p:nvPicPr>
          <p:cNvPr id="210" name="Shape 210"/>
          <p:cNvPicPr preferRelativeResize="0">
            <a:picLocks noGrp="1"/>
          </p:cNvPicPr>
          <p:nvPr>
            <p:ph type="body" idx="1"/>
          </p:nvPr>
        </p:nvPicPr>
        <p:blipFill rotWithShape="1">
          <a:blip r:embed="rId3">
            <a:alphaModFix/>
          </a:blip>
          <a:srcRect/>
          <a:stretch/>
        </p:blipFill>
        <p:spPr>
          <a:xfrm>
            <a:off x="2590800" y="533400"/>
            <a:ext cx="4305299" cy="5446712"/>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184150" y="631825"/>
            <a:ext cx="8442325" cy="40925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800" b="1" i="0" u="sng" strike="noStrike" cap="none">
                <a:solidFill>
                  <a:schemeClr val="dk1"/>
                </a:solidFill>
                <a:latin typeface="Calibri"/>
                <a:ea typeface="Calibri"/>
                <a:cs typeface="Calibri"/>
                <a:sym typeface="Calibri"/>
              </a:rPr>
              <a:t>Summary of Bohr’s model</a:t>
            </a:r>
          </a:p>
          <a:p>
            <a:pPr marL="0" marR="0" lvl="0" indent="0" algn="l" rtl="0">
              <a:lnSpc>
                <a:spcPct val="100000"/>
              </a:lnSpc>
              <a:spcBef>
                <a:spcPts val="560"/>
              </a:spcBef>
              <a:spcAft>
                <a:spcPts val="0"/>
              </a:spcAft>
              <a:buClr>
                <a:schemeClr val="dk1"/>
              </a:buClr>
              <a:buSzPct val="100000"/>
              <a:buFont typeface="Calibri"/>
              <a:buChar char="•"/>
            </a:pPr>
            <a:r>
              <a:rPr lang="en-US" sz="2800" b="0" i="0" u="none" strike="noStrike" cap="none">
                <a:solidFill>
                  <a:schemeClr val="dk1"/>
                </a:solidFill>
                <a:latin typeface="Calibri"/>
                <a:ea typeface="Calibri"/>
                <a:cs typeface="Calibri"/>
                <a:sym typeface="Calibri"/>
              </a:rPr>
              <a:t>Electron in a hydrogen atom moves around the nucleus only in certain allowed circular orbits.</a:t>
            </a:r>
          </a:p>
          <a:p>
            <a:pPr marL="0" marR="0" lvl="0" indent="0" algn="l" rtl="0">
              <a:lnSpc>
                <a:spcPct val="100000"/>
              </a:lnSpc>
              <a:spcBef>
                <a:spcPts val="560"/>
              </a:spcBef>
              <a:spcAft>
                <a:spcPts val="0"/>
              </a:spcAft>
              <a:buClr>
                <a:schemeClr val="dk1"/>
              </a:buClr>
              <a:buSzPct val="100000"/>
              <a:buFont typeface="Calibri"/>
              <a:buChar char="•"/>
            </a:pPr>
            <a:r>
              <a:rPr lang="en-US" sz="2800" b="0" i="0" u="none" strike="noStrike" cap="none">
                <a:solidFill>
                  <a:schemeClr val="dk1"/>
                </a:solidFill>
                <a:latin typeface="Calibri"/>
                <a:ea typeface="Calibri"/>
                <a:cs typeface="Calibri"/>
                <a:sym typeface="Calibri"/>
              </a:rPr>
              <a:t>Bohr’s model gave hydrogen atom energy levels consistent with the hydrogen emission spectrum.</a:t>
            </a:r>
          </a:p>
          <a:p>
            <a:pPr marL="0" marR="0" lvl="0" indent="0" algn="l" rtl="0">
              <a:lnSpc>
                <a:spcPct val="100000"/>
              </a:lnSpc>
              <a:spcBef>
                <a:spcPts val="560"/>
              </a:spcBef>
              <a:spcAft>
                <a:spcPts val="0"/>
              </a:spcAft>
              <a:buClr>
                <a:schemeClr val="dk1"/>
              </a:buClr>
              <a:buSzPct val="100000"/>
              <a:buFont typeface="Calibri"/>
              <a:buChar char="•"/>
            </a:pPr>
            <a:r>
              <a:rPr lang="en-US" sz="2800" b="0" i="0" u="none" strike="noStrike" cap="none">
                <a:solidFill>
                  <a:schemeClr val="dk1"/>
                </a:solidFill>
                <a:latin typeface="Calibri"/>
                <a:ea typeface="Calibri"/>
                <a:cs typeface="Calibri"/>
                <a:sym typeface="Calibri"/>
              </a:rPr>
              <a:t>Ground state – lowest possible energy state (</a:t>
            </a:r>
            <a:r>
              <a:rPr lang="en-US" sz="2800" b="0" i="1" u="none" strike="noStrike" cap="none">
                <a:solidFill>
                  <a:schemeClr val="dk1"/>
                </a:solidFill>
                <a:latin typeface="Calibri"/>
                <a:ea typeface="Calibri"/>
                <a:cs typeface="Calibri"/>
                <a:sym typeface="Calibri"/>
              </a:rPr>
              <a:t>n</a:t>
            </a:r>
            <a:r>
              <a:rPr lang="en-US" sz="2800" b="0" i="0" u="none" strike="noStrike" cap="none">
                <a:solidFill>
                  <a:schemeClr val="dk1"/>
                </a:solidFill>
                <a:latin typeface="Calibri"/>
                <a:ea typeface="Calibri"/>
                <a:cs typeface="Calibri"/>
                <a:sym typeface="Calibri"/>
              </a:rPr>
              <a:t> = 1)</a:t>
            </a:r>
          </a:p>
          <a:p>
            <a:pPr marL="0" marR="0" lvl="0" indent="0" algn="l" rtl="0">
              <a:lnSpc>
                <a:spcPct val="100000"/>
              </a:lnSpc>
              <a:spcBef>
                <a:spcPts val="560"/>
              </a:spcBef>
              <a:spcAft>
                <a:spcPts val="0"/>
              </a:spcAft>
              <a:buClr>
                <a:schemeClr val="dk1"/>
              </a:buClr>
              <a:buSzPct val="100000"/>
              <a:buFont typeface="Calibri"/>
              <a:buChar char="•"/>
            </a:pPr>
            <a:r>
              <a:rPr lang="en-US" sz="2800">
                <a:latin typeface="Calibri"/>
                <a:ea typeface="Calibri"/>
                <a:cs typeface="Calibri"/>
                <a:sym typeface="Calibri"/>
              </a:rPr>
              <a:t>All others are excited states</a:t>
            </a:r>
          </a:p>
          <a:p>
            <a:pPr marL="0" marR="0" lvl="0" indent="0" algn="l" rtl="0">
              <a:lnSpc>
                <a:spcPct val="100000"/>
              </a:lnSpc>
              <a:spcBef>
                <a:spcPts val="560"/>
              </a:spcBef>
              <a:spcAft>
                <a:spcPts val="0"/>
              </a:spcAft>
              <a:buNone/>
            </a:pPr>
            <a:endParaRPr sz="2800">
              <a:latin typeface="Calibri"/>
              <a:ea typeface="Calibri"/>
              <a:cs typeface="Calibri"/>
              <a:sym typeface="Calibri"/>
            </a:endParaRPr>
          </a:p>
          <a:p>
            <a:pPr marL="0" marR="0" lvl="0" indent="0" algn="l" rtl="0">
              <a:lnSpc>
                <a:spcPct val="100000"/>
              </a:lnSpc>
              <a:spcBef>
                <a:spcPts val="560"/>
              </a:spcBef>
              <a:spcAft>
                <a:spcPts val="0"/>
              </a:spcAft>
              <a:buClr>
                <a:schemeClr val="dk1"/>
              </a:buClr>
              <a:buSzPct val="25000"/>
              <a:buFont typeface="Calibri"/>
              <a:buNone/>
            </a:pPr>
            <a:r>
              <a:rPr lang="en-US" sz="2800" b="1" i="0" u="sng" strike="noStrike" cap="none">
                <a:solidFill>
                  <a:schemeClr val="dk1"/>
                </a:solidFill>
                <a:latin typeface="Calibri"/>
                <a:ea typeface="Calibri"/>
                <a:cs typeface="Calibri"/>
                <a:sym typeface="Calibri"/>
              </a:rPr>
              <a:t>Corrections to the Bohr Model</a:t>
            </a:r>
          </a:p>
          <a:p>
            <a:pPr marL="0" marR="0" lvl="0" indent="0" algn="l" rtl="0">
              <a:lnSpc>
                <a:spcPct val="100000"/>
              </a:lnSpc>
              <a:spcBef>
                <a:spcPts val="560"/>
              </a:spcBef>
              <a:spcAft>
                <a:spcPts val="0"/>
              </a:spcAft>
              <a:buClr>
                <a:schemeClr val="dk1"/>
              </a:buClr>
              <a:buSzPct val="100000"/>
              <a:buFont typeface="Calibri"/>
              <a:buChar char="•"/>
            </a:pPr>
            <a:r>
              <a:rPr lang="en-US" sz="2800" b="0" i="0" u="none" strike="noStrike" cap="none">
                <a:solidFill>
                  <a:schemeClr val="dk1"/>
                </a:solidFill>
                <a:latin typeface="Calibri"/>
                <a:ea typeface="Calibri"/>
                <a:cs typeface="Calibri"/>
                <a:sym typeface="Calibri"/>
              </a:rPr>
              <a:t>Bohr’s model is incorrect. This model only works for hydrogen.</a:t>
            </a:r>
          </a:p>
          <a:p>
            <a:pPr marL="0" marR="0" lvl="0" indent="0" algn="l" rtl="0">
              <a:lnSpc>
                <a:spcPct val="100000"/>
              </a:lnSpc>
              <a:spcBef>
                <a:spcPts val="560"/>
              </a:spcBef>
              <a:spcAft>
                <a:spcPts val="0"/>
              </a:spcAft>
              <a:buClr>
                <a:schemeClr val="dk1"/>
              </a:buClr>
              <a:buSzPct val="100000"/>
              <a:buFont typeface="Calibri"/>
              <a:buChar char="•"/>
            </a:pPr>
            <a:r>
              <a:rPr lang="en-US" sz="2800" b="0" i="0" u="none" strike="noStrike" cap="none">
                <a:solidFill>
                  <a:schemeClr val="dk1"/>
                </a:solidFill>
                <a:latin typeface="Calibri"/>
                <a:ea typeface="Calibri"/>
                <a:cs typeface="Calibri"/>
                <a:sym typeface="Calibri"/>
              </a:rPr>
              <a:t>Electrons move around the nucleus in circular orbits</a:t>
            </a:r>
          </a:p>
          <a:p>
            <a:pPr marL="342900" marR="0" lvl="0" indent="-342900" algn="l" rtl="0">
              <a:spcBef>
                <a:spcPts val="560"/>
              </a:spcBef>
              <a:spcAft>
                <a:spcPts val="0"/>
              </a:spcAft>
              <a:buClr>
                <a:schemeClr val="dk1"/>
              </a:buClr>
              <a:buSzPct val="100000"/>
              <a:buFont typeface="Times New Roman"/>
              <a:buNone/>
            </a:pPr>
            <a:endParaRPr sz="2800" b="0" i="0" u="none">
              <a:solidFill>
                <a:schemeClr val="dk1"/>
              </a:solidFill>
              <a:latin typeface="Calibri"/>
              <a:ea typeface="Calibri"/>
              <a:cs typeface="Calibri"/>
              <a:sym typeface="Calibri"/>
            </a:endParaRPr>
          </a:p>
        </p:txBody>
      </p:sp>
      <p:sp>
        <p:nvSpPr>
          <p:cNvPr id="216" name="Shape 216"/>
          <p:cNvSpPr txBox="1"/>
          <p:nvPr/>
        </p:nvSpPr>
        <p:spPr>
          <a:xfrm>
            <a:off x="0" y="6618286"/>
            <a:ext cx="5867400" cy="2286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000" b="0" i="0" u="none" strike="noStrike" cap="none">
                <a:solidFill>
                  <a:schemeClr val="dk1"/>
                </a:solidFill>
                <a:latin typeface="Calibri"/>
                <a:ea typeface="Calibri"/>
                <a:cs typeface="Calibri"/>
                <a:sym typeface="Calibri"/>
              </a:rPr>
              <a:t>Copyright © Cengage Learning. All rights reserved</a:t>
            </a:r>
          </a:p>
        </p:txBody>
      </p:sp>
      <p:sp>
        <p:nvSpPr>
          <p:cNvPr id="217" name="Shape 217"/>
          <p:cNvSpPr txBox="1"/>
          <p:nvPr/>
        </p:nvSpPr>
        <p:spPr>
          <a:xfrm>
            <a:off x="6705600" y="6629400"/>
            <a:ext cx="2438399" cy="228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000" b="0" i="0" u="none" strike="noStrike" cap="none">
                <a:solidFill>
                  <a:schemeClr val="dk1"/>
                </a:solidFill>
                <a:latin typeface="Calibri"/>
                <a:ea typeface="Calibri"/>
                <a:cs typeface="Calibri"/>
                <a:sym typeface="Calibri"/>
              </a:rPr>
              <a:t>25</a:t>
            </a:fld>
            <a:endParaRPr lang="en-US" sz="1000" b="0" i="0" u="none" strike="noStrike" cap="none">
              <a:solidFill>
                <a:schemeClr val="dk1"/>
              </a:solidFill>
              <a:latin typeface="Calibri"/>
              <a:ea typeface="Calibri"/>
              <a:cs typeface="Calibri"/>
              <a:sym typeface="Calibri"/>
            </a:endParaRPr>
          </a:p>
        </p:txBody>
      </p:sp>
      <p:sp>
        <p:nvSpPr>
          <p:cNvPr id="218" name="Shape 218"/>
          <p:cNvSpPr txBox="1"/>
          <p:nvPr/>
        </p:nvSpPr>
        <p:spPr>
          <a:xfrm>
            <a:off x="0" y="3041650"/>
            <a:ext cx="184149" cy="460374"/>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19" name="Shape 219"/>
          <p:cNvSpPr txBox="1"/>
          <p:nvPr/>
        </p:nvSpPr>
        <p:spPr>
          <a:xfrm>
            <a:off x="0" y="2689225"/>
            <a:ext cx="184149" cy="460374"/>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Tree>
  </p:cSld>
  <p:clrMapOvr>
    <a:masterClrMapping/>
  </p:clrMapOvr>
  <p:transition>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180075" y="609600"/>
            <a:ext cx="8808900" cy="5486400"/>
          </a:xfrm>
          <a:prstGeom prst="rect">
            <a:avLst/>
          </a:prstGeom>
        </p:spPr>
        <p:txBody>
          <a:bodyPr lIns="91425" tIns="91425" rIns="91425" bIns="91425" anchor="t" anchorCtr="0">
            <a:noAutofit/>
          </a:bodyPr>
          <a:lstStyle/>
          <a:p>
            <a:pPr lvl="0" rtl="0">
              <a:spcBef>
                <a:spcPts val="0"/>
              </a:spcBef>
              <a:buNone/>
            </a:pPr>
            <a:r>
              <a:rPr lang="en-US" b="1" u="sng">
                <a:solidFill>
                  <a:srgbClr val="FF0000"/>
                </a:solidFill>
              </a:rPr>
              <a:t>Quantum Mechanical Model of the Atom</a:t>
            </a:r>
          </a:p>
          <a:p>
            <a:pPr marL="457200" lvl="0" indent="-406400" rtl="0">
              <a:spcBef>
                <a:spcPts val="0"/>
              </a:spcBef>
              <a:buClr>
                <a:srgbClr val="333333"/>
              </a:buClr>
              <a:buSzPct val="100000"/>
              <a:buFont typeface="Arial"/>
            </a:pPr>
            <a:r>
              <a:rPr lang="en-US" sz="2800">
                <a:solidFill>
                  <a:srgbClr val="333333"/>
                </a:solidFill>
                <a:highlight>
                  <a:srgbClr val="FFFFFF"/>
                </a:highlight>
                <a:latin typeface="Arial"/>
                <a:ea typeface="Arial"/>
                <a:cs typeface="Arial"/>
                <a:sym typeface="Arial"/>
              </a:rPr>
              <a:t>The quantum mechanical model is based on mathematics.</a:t>
            </a:r>
          </a:p>
          <a:p>
            <a:pPr marL="0" lvl="0" indent="0" rtl="0">
              <a:spcBef>
                <a:spcPts val="0"/>
              </a:spcBef>
              <a:buNone/>
            </a:pPr>
            <a:endParaRPr sz="2800">
              <a:solidFill>
                <a:srgbClr val="333333"/>
              </a:solidFill>
              <a:highlight>
                <a:srgbClr val="FFFFFF"/>
              </a:highlight>
              <a:latin typeface="Arial"/>
              <a:ea typeface="Arial"/>
              <a:cs typeface="Arial"/>
              <a:sym typeface="Arial"/>
            </a:endParaRPr>
          </a:p>
          <a:p>
            <a:pPr marL="457200" lvl="0" indent="-406400" rtl="0">
              <a:spcBef>
                <a:spcPts val="0"/>
              </a:spcBef>
              <a:buClr>
                <a:srgbClr val="333333"/>
              </a:buClr>
              <a:buSzPct val="100000"/>
              <a:buFont typeface="Arial"/>
            </a:pPr>
            <a:r>
              <a:rPr lang="en-US" sz="2800">
                <a:solidFill>
                  <a:srgbClr val="333333"/>
                </a:solidFill>
                <a:highlight>
                  <a:srgbClr val="FFFFFF"/>
                </a:highlight>
                <a:latin typeface="Arial"/>
                <a:ea typeface="Arial"/>
                <a:cs typeface="Arial"/>
                <a:sym typeface="Arial"/>
              </a:rPr>
              <a:t> It is also based on </a:t>
            </a:r>
            <a:r>
              <a:rPr lang="en-US" sz="2800" i="1">
                <a:solidFill>
                  <a:srgbClr val="333333"/>
                </a:solidFill>
                <a:highlight>
                  <a:srgbClr val="FFFFFF"/>
                </a:highlight>
                <a:latin typeface="Arial"/>
                <a:ea typeface="Arial"/>
                <a:cs typeface="Arial"/>
                <a:sym typeface="Arial"/>
              </a:rPr>
              <a:t>quantum theory</a:t>
            </a:r>
            <a:r>
              <a:rPr lang="en-US" sz="2800">
                <a:solidFill>
                  <a:srgbClr val="333333"/>
                </a:solidFill>
                <a:highlight>
                  <a:srgbClr val="FFFFFF"/>
                </a:highlight>
                <a:latin typeface="Arial"/>
                <a:ea typeface="Arial"/>
                <a:cs typeface="Arial"/>
                <a:sym typeface="Arial"/>
              </a:rPr>
              <a:t>, which says matter also has properties associated with waves. </a:t>
            </a:r>
          </a:p>
          <a:p>
            <a:pPr marL="0" lvl="0" indent="0" rtl="0">
              <a:spcBef>
                <a:spcPts val="0"/>
              </a:spcBef>
              <a:buNone/>
            </a:pPr>
            <a:endParaRPr sz="2800">
              <a:solidFill>
                <a:srgbClr val="333333"/>
              </a:solidFill>
              <a:highlight>
                <a:srgbClr val="FFFFFF"/>
              </a:highlight>
              <a:latin typeface="Arial"/>
              <a:ea typeface="Arial"/>
              <a:cs typeface="Arial"/>
              <a:sym typeface="Arial"/>
            </a:endParaRPr>
          </a:p>
          <a:p>
            <a:pPr marL="457200" lvl="0" indent="-406400">
              <a:spcBef>
                <a:spcPts val="0"/>
              </a:spcBef>
              <a:buClr>
                <a:srgbClr val="333333"/>
              </a:buClr>
              <a:buSzPct val="100000"/>
              <a:buFont typeface="Arial"/>
            </a:pPr>
            <a:r>
              <a:rPr lang="en-US" sz="2800">
                <a:solidFill>
                  <a:srgbClr val="333333"/>
                </a:solidFill>
                <a:highlight>
                  <a:srgbClr val="FFFFFF"/>
                </a:highlight>
                <a:latin typeface="Arial"/>
                <a:ea typeface="Arial"/>
                <a:cs typeface="Arial"/>
                <a:sym typeface="Arial"/>
              </a:rPr>
              <a:t>According to quantum theory, it’s impossible to know the exact position and momentum of an electron at the same time. This is known as the </a:t>
            </a:r>
            <a:r>
              <a:rPr lang="en-US" sz="2800" i="1">
                <a:solidFill>
                  <a:srgbClr val="333333"/>
                </a:solidFill>
                <a:highlight>
                  <a:srgbClr val="FFFFFF"/>
                </a:highlight>
                <a:latin typeface="Arial"/>
                <a:ea typeface="Arial"/>
                <a:cs typeface="Arial"/>
                <a:sym typeface="Arial"/>
              </a:rPr>
              <a:t>Uncertainty Principle</a:t>
            </a:r>
            <a:r>
              <a:rPr lang="en-US" sz="2800">
                <a:solidFill>
                  <a:srgbClr val="333333"/>
                </a:solidFill>
                <a:highlight>
                  <a:srgbClr val="FFFFFF"/>
                </a:highlight>
                <a:latin typeface="Arial"/>
                <a:ea typeface="Arial"/>
                <a:cs typeface="Arial"/>
                <a:sym typeface="Arial"/>
              </a:rPr>
              <a:t>.</a:t>
            </a:r>
          </a:p>
        </p:txBody>
      </p:sp>
      <p:sp>
        <p:nvSpPr>
          <p:cNvPr id="226" name="Shape 226"/>
          <p:cNvSpPr txBox="1">
            <a:spLocks noGrp="1"/>
          </p:cNvSpPr>
          <p:nvPr>
            <p:ph type="sldNum" idx="12"/>
          </p:nvPr>
        </p:nvSpPr>
        <p:spPr>
          <a:xfrm>
            <a:off x="6553200" y="6248400"/>
            <a:ext cx="1905000" cy="457200"/>
          </a:xfrm>
          <a:prstGeom prst="rect">
            <a:avLst/>
          </a:prstGeom>
        </p:spPr>
        <p:txBody>
          <a:bodyPr lIns="91425" tIns="45700" rIns="91425" bIns="45700" anchor="t" anchorCtr="0">
            <a:noAutofit/>
          </a:bodyPr>
          <a:lstStyle/>
          <a:p>
            <a:pPr lvl="0">
              <a:spcBef>
                <a:spcPts val="0"/>
              </a:spcBef>
              <a:buClr>
                <a:schemeClr val="dk1"/>
              </a:buClr>
              <a:buSzPct val="25000"/>
              <a:buFont typeface="Times New Roman"/>
              <a:buNone/>
            </a:pPr>
            <a:fld id="{00000000-1234-1234-1234-123412341234}" type="slidenum">
              <a:rPr lang="en-US"/>
              <a:t>26</a:t>
            </a:fld>
            <a:endParaRPr lang="en-US"/>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685800" y="228600"/>
            <a:ext cx="7772400" cy="6857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Times New Roman"/>
              <a:buNone/>
            </a:pPr>
            <a:r>
              <a:rPr lang="en-US" sz="4000" b="1" i="1" u="sng">
                <a:solidFill>
                  <a:srgbClr val="FF0000"/>
                </a:solidFill>
              </a:rPr>
              <a:t>Werner</a:t>
            </a:r>
            <a:r>
              <a:rPr lang="en-US" sz="3600" b="1" i="1" u="sng">
                <a:solidFill>
                  <a:srgbClr val="FF0000"/>
                </a:solidFill>
              </a:rPr>
              <a:t> </a:t>
            </a:r>
            <a:r>
              <a:rPr lang="en-US" sz="4000" b="1" i="0" u="sng" strike="noStrike" cap="none">
                <a:solidFill>
                  <a:srgbClr val="FF0000"/>
                </a:solidFill>
                <a:latin typeface="Times New Roman"/>
                <a:ea typeface="Times New Roman"/>
                <a:cs typeface="Times New Roman"/>
                <a:sym typeface="Times New Roman"/>
              </a:rPr>
              <a:t>Heisenberg Uncertainty Principle</a:t>
            </a:r>
          </a:p>
        </p:txBody>
      </p:sp>
      <p:sp>
        <p:nvSpPr>
          <p:cNvPr id="232" name="Shape 232"/>
          <p:cNvSpPr txBox="1">
            <a:spLocks noGrp="1"/>
          </p:cNvSpPr>
          <p:nvPr>
            <p:ph type="body" idx="1"/>
          </p:nvPr>
        </p:nvSpPr>
        <p:spPr>
          <a:xfrm>
            <a:off x="228600" y="1066800"/>
            <a:ext cx="8458200" cy="5486399"/>
          </a:xfrm>
          <a:prstGeom prst="rect">
            <a:avLst/>
          </a:prstGeom>
          <a:noFill/>
          <a:ln>
            <a:noFill/>
          </a:ln>
        </p:spPr>
        <p:txBody>
          <a:bodyPr lIns="91425" tIns="45700" rIns="91425" bIns="45700" anchor="t" anchorCtr="0">
            <a:noAutofit/>
          </a:bodyPr>
          <a:lstStyle/>
          <a:p>
            <a:pPr marL="457200" marR="0" lvl="0" indent="-431800" algn="just" rtl="0">
              <a:lnSpc>
                <a:spcPct val="90000"/>
              </a:lnSpc>
              <a:spcBef>
                <a:spcPts val="640"/>
              </a:spcBef>
              <a:spcAft>
                <a:spcPts val="0"/>
              </a:spcAft>
              <a:buClr>
                <a:schemeClr val="dk1"/>
              </a:buClr>
              <a:buSzPct val="100000"/>
              <a:buFont typeface="Times New Roman"/>
            </a:pPr>
            <a:r>
              <a:rPr lang="en-US"/>
              <a:t>It implies that we cannot know the exact motion of the electron as it moves around the nucleus because it is impossible to know both momentum and position at the same time.</a:t>
            </a:r>
          </a:p>
          <a:p>
            <a:pPr marL="457200" marR="0" lvl="0" indent="-228600" algn="just" rtl="0">
              <a:lnSpc>
                <a:spcPct val="90000"/>
              </a:lnSpc>
              <a:spcBef>
                <a:spcPts val="640"/>
              </a:spcBef>
              <a:spcAft>
                <a:spcPts val="0"/>
              </a:spcAft>
            </a:pPr>
            <a:r>
              <a:rPr lang="en-US"/>
              <a:t>In terms of atomic structure, this means that electrons do not move in planetary fixed orbitals around the nucleus.</a:t>
            </a:r>
          </a:p>
          <a:p>
            <a:pPr marL="457200" marR="0" lvl="0" indent="-228600" algn="just" rtl="0">
              <a:lnSpc>
                <a:spcPct val="90000"/>
              </a:lnSpc>
              <a:spcBef>
                <a:spcPts val="640"/>
              </a:spcBef>
              <a:spcAft>
                <a:spcPts val="0"/>
              </a:spcAft>
            </a:pPr>
            <a:r>
              <a:rPr lang="en-US"/>
              <a:t>Electron movement is better described as a probability function of where it will be found in a certain area of space.(cloud)</a:t>
            </a:r>
          </a:p>
        </p:txBody>
      </p:sp>
      <p:sp>
        <p:nvSpPr>
          <p:cNvPr id="233" name="Shape 233"/>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27</a:t>
            </a:fld>
            <a:endParaRPr lang="en-US" sz="1400" b="0" i="0" u="none">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685800" y="609600"/>
            <a:ext cx="7772400" cy="5486400"/>
          </a:xfrm>
          <a:prstGeom prst="rect">
            <a:avLst/>
          </a:prstGeom>
        </p:spPr>
        <p:txBody>
          <a:bodyPr lIns="91425" tIns="91425" rIns="91425" bIns="91425" anchor="t" anchorCtr="0">
            <a:noAutofit/>
          </a:bodyPr>
          <a:lstStyle/>
          <a:p>
            <a:pPr lvl="0">
              <a:spcBef>
                <a:spcPts val="0"/>
              </a:spcBef>
              <a:buNone/>
            </a:pPr>
            <a:endParaRPr/>
          </a:p>
        </p:txBody>
      </p:sp>
      <p:sp>
        <p:nvSpPr>
          <p:cNvPr id="240" name="Shape 240"/>
          <p:cNvSpPr txBox="1">
            <a:spLocks noGrp="1"/>
          </p:cNvSpPr>
          <p:nvPr>
            <p:ph type="sldNum" idx="12"/>
          </p:nvPr>
        </p:nvSpPr>
        <p:spPr>
          <a:xfrm>
            <a:off x="6553200" y="6248400"/>
            <a:ext cx="1905000" cy="457200"/>
          </a:xfrm>
          <a:prstGeom prst="rect">
            <a:avLst/>
          </a:prstGeom>
        </p:spPr>
        <p:txBody>
          <a:bodyPr lIns="91425" tIns="45700" rIns="91425" bIns="45700" anchor="t" anchorCtr="0">
            <a:noAutofit/>
          </a:bodyPr>
          <a:lstStyle/>
          <a:p>
            <a:pPr lvl="0">
              <a:spcBef>
                <a:spcPts val="0"/>
              </a:spcBef>
              <a:buClr>
                <a:schemeClr val="dk1"/>
              </a:buClr>
              <a:buSzPct val="25000"/>
              <a:buFont typeface="Times New Roman"/>
              <a:buNone/>
            </a:pPr>
            <a:fld id="{00000000-1234-1234-1234-123412341234}" type="slidenum">
              <a:rPr lang="en-US"/>
              <a:t>28</a:t>
            </a:fld>
            <a:endParaRPr lang="en-US"/>
          </a:p>
        </p:txBody>
      </p:sp>
      <p:pic>
        <p:nvPicPr>
          <p:cNvPr id="241" name="Shape 241"/>
          <p:cNvPicPr preferRelativeResize="0"/>
          <p:nvPr/>
        </p:nvPicPr>
        <p:blipFill>
          <a:blip r:embed="rId3">
            <a:alphaModFix/>
          </a:blip>
          <a:stretch>
            <a:fillRect/>
          </a:stretch>
        </p:blipFill>
        <p:spPr>
          <a:xfrm>
            <a:off x="0" y="0"/>
            <a:ext cx="9144000" cy="6858000"/>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0" y="431512"/>
            <a:ext cx="8915400" cy="5410200"/>
          </a:xfrm>
          <a:prstGeom prst="rect">
            <a:avLst/>
          </a:prstGeom>
        </p:spPr>
        <p:txBody>
          <a:bodyPr lIns="91425" tIns="91425" rIns="91425" bIns="91425" anchor="t" anchorCtr="0">
            <a:noAutofit/>
          </a:bodyPr>
          <a:lstStyle/>
          <a:p>
            <a:pPr algn="ctr">
              <a:spcBef>
                <a:spcPts val="0"/>
              </a:spcBef>
              <a:buNone/>
            </a:pPr>
            <a:r>
              <a:rPr lang="en-US" sz="2800" b="1" u="sng" dirty="0"/>
              <a:t>Electron Configuration</a:t>
            </a:r>
          </a:p>
          <a:p>
            <a:pPr>
              <a:spcBef>
                <a:spcPts val="0"/>
              </a:spcBef>
              <a:buNone/>
            </a:pPr>
            <a:br>
              <a:rPr lang="en-US" sz="2800" dirty="0"/>
            </a:br>
            <a:r>
              <a:rPr lang="en-US" sz="2800" dirty="0"/>
              <a:t>It is a shorthand description of how electrons are arranged around the nucleus of an atom.</a:t>
            </a:r>
          </a:p>
          <a:p>
            <a:pPr>
              <a:spcBef>
                <a:spcPts val="0"/>
              </a:spcBef>
              <a:buNone/>
            </a:pPr>
            <a:endParaRPr lang="en-US" sz="2800" dirty="0"/>
          </a:p>
          <a:p>
            <a:pPr>
              <a:spcBef>
                <a:spcPts val="0"/>
              </a:spcBef>
              <a:buNone/>
            </a:pPr>
            <a:r>
              <a:rPr lang="en-US" sz="2800" dirty="0"/>
              <a:t> Electron configurations are important because they help us predict chemical behavior. We can predict whether two elements will react or not, and if they react, we can also predict what kind of reaction we are likely to have, as well as how strong the reaction will be.</a:t>
            </a:r>
          </a:p>
          <a:p>
            <a:pPr>
              <a:spcBef>
                <a:spcPts val="0"/>
              </a:spcBef>
              <a:buNone/>
            </a:pPr>
            <a:endParaRPr lang="en-US" sz="2800" b="1" dirty="0"/>
          </a:p>
        </p:txBody>
      </p:sp>
      <p:sp>
        <p:nvSpPr>
          <p:cNvPr id="255" name="Shape 255"/>
          <p:cNvSpPr txBox="1">
            <a:spLocks noGrp="1"/>
          </p:cNvSpPr>
          <p:nvPr>
            <p:ph type="sldNum" idx="12"/>
          </p:nvPr>
        </p:nvSpPr>
        <p:spPr>
          <a:xfrm>
            <a:off x="6553200" y="6248400"/>
            <a:ext cx="1905000" cy="457200"/>
          </a:xfrm>
          <a:prstGeom prst="rect">
            <a:avLst/>
          </a:prstGeom>
        </p:spPr>
        <p:txBody>
          <a:bodyPr lIns="91425" tIns="45700" rIns="91425" bIns="45700" anchor="t" anchorCtr="0">
            <a:noAutofit/>
          </a:bodyPr>
          <a:lstStyle/>
          <a:p>
            <a:pPr lvl="0">
              <a:spcBef>
                <a:spcPts val="0"/>
              </a:spcBef>
              <a:buClr>
                <a:schemeClr val="dk1"/>
              </a:buClr>
              <a:buSzPct val="25000"/>
              <a:buFont typeface="Times New Roman"/>
              <a:buNone/>
            </a:pPr>
            <a:fld id="{00000000-1234-1234-1234-123412341234}" type="slidenum">
              <a:rPr lang="en-US"/>
              <a:t>29</a:t>
            </a:fld>
            <a:endParaRPr lang="en-US"/>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ct val="25000"/>
              <a:buFont typeface="Times New Roman"/>
              <a:buNone/>
              <a:tabLst/>
              <a:defRPr/>
            </a:pPr>
            <a:fld id="{00000000-1234-1234-1234-123412341234}" type="slidenum">
              <a:rPr kumimoji="0" lang="en-US" sz="1400" b="0" i="0" u="none" strike="noStrike" kern="0" cap="none" spc="0" normalizeH="0" baseline="0" noProof="0" smtClean="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Pct val="25000"/>
                <a:buFont typeface="Times New Roman"/>
                <a:buNone/>
                <a:tabLst/>
                <a:defRPr/>
              </a:pPr>
              <a:t>3</a:t>
            </a:fld>
            <a:endParaRPr kumimoji="0" lang="en-US"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838200"/>
            <a:ext cx="8440153"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66881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body" idx="1"/>
          </p:nvPr>
        </p:nvSpPr>
        <p:spPr>
          <a:xfrm>
            <a:off x="685800" y="609600"/>
            <a:ext cx="7772400" cy="5486400"/>
          </a:xfrm>
          <a:prstGeom prst="rect">
            <a:avLst/>
          </a:prstGeom>
        </p:spPr>
        <p:txBody>
          <a:bodyPr lIns="91425" tIns="91425" rIns="91425" bIns="91425" anchor="t" anchorCtr="0">
            <a:noAutofit/>
          </a:bodyPr>
          <a:lstStyle/>
          <a:p>
            <a:pPr lvl="0">
              <a:spcBef>
                <a:spcPts val="0"/>
              </a:spcBef>
              <a:buNone/>
            </a:pPr>
            <a:r>
              <a:rPr lang="en-US" sz="2800" b="1" u="sng" dirty="0"/>
              <a:t>The </a:t>
            </a:r>
            <a:r>
              <a:rPr lang="en-US" sz="2800" b="1" u="sng" dirty="0" err="1"/>
              <a:t>Aufbau</a:t>
            </a:r>
            <a:r>
              <a:rPr lang="en-US" sz="2800" b="1" u="sng" dirty="0"/>
              <a:t> Principle:</a:t>
            </a:r>
          </a:p>
          <a:p>
            <a:pPr lvl="0">
              <a:spcBef>
                <a:spcPts val="0"/>
              </a:spcBef>
              <a:buNone/>
            </a:pPr>
            <a:r>
              <a:rPr lang="en-US" sz="2800" dirty="0"/>
              <a:t>When building up the electron configuration of an atom, electrons are placed in orbitals, subshells, and shells in order of increasing energy</a:t>
            </a:r>
            <a:endParaRPr lang="en-US" sz="2800" b="1" u="sng" dirty="0"/>
          </a:p>
          <a:p>
            <a:pPr lvl="0">
              <a:spcBef>
                <a:spcPts val="0"/>
              </a:spcBef>
              <a:buNone/>
            </a:pPr>
            <a:r>
              <a:rPr lang="en-US" sz="2800" b="1" u="sng" dirty="0"/>
              <a:t>Pauli Exclusion Principle</a:t>
            </a:r>
            <a:r>
              <a:rPr lang="en-US" sz="2800" dirty="0"/>
              <a:t>:</a:t>
            </a:r>
          </a:p>
          <a:p>
            <a:pPr lvl="0">
              <a:spcBef>
                <a:spcPts val="0"/>
              </a:spcBef>
              <a:buNone/>
            </a:pPr>
            <a:r>
              <a:rPr lang="en-US" sz="2800" dirty="0"/>
              <a:t>No atomic orbital can contain more than two electrons and they must be opposite spin!</a:t>
            </a:r>
          </a:p>
          <a:p>
            <a:pPr lvl="0">
              <a:spcBef>
                <a:spcPts val="0"/>
              </a:spcBef>
              <a:buNone/>
            </a:pPr>
            <a:r>
              <a:rPr lang="en-US" sz="2800" b="1" u="sng" dirty="0"/>
              <a:t>Hund’s Rule:</a:t>
            </a:r>
          </a:p>
          <a:p>
            <a:pPr lvl="0">
              <a:spcBef>
                <a:spcPts val="0"/>
              </a:spcBef>
              <a:buNone/>
            </a:pPr>
            <a:r>
              <a:rPr lang="en-US" sz="2800" dirty="0"/>
              <a:t>When an electron is added to a subshell, it will always occupy an empty orbital if one is available They will only pair up if an empty orbital is not available.</a:t>
            </a:r>
          </a:p>
          <a:p>
            <a:pPr lvl="0">
              <a:spcBef>
                <a:spcPts val="0"/>
              </a:spcBef>
              <a:buNone/>
            </a:pPr>
            <a:endParaRPr lang="en-US" sz="2800" dirty="0"/>
          </a:p>
          <a:p>
            <a:pPr lvl="0" rtl="0">
              <a:spcBef>
                <a:spcPts val="0"/>
              </a:spcBef>
              <a:buNone/>
            </a:pPr>
            <a:endParaRPr sz="2800" dirty="0"/>
          </a:p>
        </p:txBody>
      </p:sp>
      <p:sp>
        <p:nvSpPr>
          <p:cNvPr id="262" name="Shape 262"/>
          <p:cNvSpPr txBox="1">
            <a:spLocks noGrp="1"/>
          </p:cNvSpPr>
          <p:nvPr>
            <p:ph type="sldNum" idx="12"/>
          </p:nvPr>
        </p:nvSpPr>
        <p:spPr>
          <a:xfrm>
            <a:off x="6553200" y="6248400"/>
            <a:ext cx="1905000" cy="457200"/>
          </a:xfrm>
          <a:prstGeom prst="rect">
            <a:avLst/>
          </a:prstGeom>
        </p:spPr>
        <p:txBody>
          <a:bodyPr lIns="91425" tIns="45700" rIns="91425" bIns="45700" anchor="t" anchorCtr="0">
            <a:noAutofit/>
          </a:bodyPr>
          <a:lstStyle/>
          <a:p>
            <a:pPr lvl="0" rtl="0">
              <a:spcBef>
                <a:spcPts val="0"/>
              </a:spcBef>
              <a:buNone/>
            </a:pPr>
            <a:fld id="{00000000-1234-1234-1234-123412341234}" type="slidenum">
              <a:rPr lang="en-US"/>
              <a:t>30</a:t>
            </a:fld>
            <a:endParaRPr lang="en-US"/>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152401"/>
            <a:ext cx="3048000" cy="5486399"/>
          </a:xfrm>
        </p:spPr>
        <p:txBody>
          <a:bodyPr/>
          <a:lstStyle/>
          <a:p>
            <a:pPr marL="203200" indent="0">
              <a:buNone/>
            </a:pPr>
            <a:r>
              <a:rPr lang="en-US" b="1" u="sng" dirty="0"/>
              <a:t>Orbital Box Diagram  </a:t>
            </a:r>
          </a:p>
          <a:p>
            <a:pPr marL="203200" indent="0">
              <a:buNone/>
            </a:pPr>
            <a:r>
              <a:rPr lang="en-US" dirty="0"/>
              <a:t>It describes the subshell filling order, or the order can be determined by using the periodic table</a:t>
            </a:r>
          </a:p>
        </p:txBody>
      </p:sp>
      <p:sp>
        <p:nvSpPr>
          <p:cNvPr id="3" name="Slide Number Placeholder 2"/>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smtClean="0">
                <a:solidFill>
                  <a:schemeClr val="dk1"/>
                </a:solidFill>
                <a:latin typeface="Times New Roman"/>
                <a:ea typeface="Times New Roman"/>
                <a:cs typeface="Times New Roman"/>
                <a:sym typeface="Times New Roman"/>
              </a:rPr>
              <a:t>31</a:t>
            </a:fld>
            <a:endParaRPr lang="en-US" sz="1400" b="0" i="0" u="none" strike="noStrike" cap="none">
              <a:solidFill>
                <a:schemeClr val="dk1"/>
              </a:solidFill>
              <a:latin typeface="Times New Roman"/>
              <a:ea typeface="Times New Roman"/>
              <a:cs typeface="Times New Roman"/>
              <a:sym typeface="Times New Roman"/>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
            <a:ext cx="5694363"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0885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smtClean="0">
                <a:solidFill>
                  <a:schemeClr val="dk1"/>
                </a:solidFill>
                <a:latin typeface="Times New Roman"/>
                <a:ea typeface="Times New Roman"/>
                <a:cs typeface="Times New Roman"/>
                <a:sym typeface="Times New Roman"/>
              </a:rPr>
              <a:t>32</a:t>
            </a:fld>
            <a:endParaRPr lang="en-US" sz="1400" b="0" i="0" u="none" strike="noStrike" cap="none">
              <a:solidFill>
                <a:schemeClr val="dk1"/>
              </a:solidFill>
              <a:latin typeface="Times New Roman"/>
              <a:ea typeface="Times New Roman"/>
              <a:cs typeface="Times New Roman"/>
              <a:sym typeface="Times New Roman"/>
            </a:endParaRPr>
          </a:p>
        </p:txBody>
      </p:sp>
      <p:pic>
        <p:nvPicPr>
          <p:cNvPr id="10242" name="Picture 2" descr="http://chemwiki.ucdavis.edu/@api/deki/files/1219/s,_p,_d,_f_Orbitals.jpg?size=bestfit&amp;width=631&amp;height=345&amp;revisio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 y="1143000"/>
            <a:ext cx="8572499" cy="4697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1462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609600" y="0"/>
            <a:ext cx="7772400" cy="914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Times New Roman"/>
              <a:buNone/>
            </a:pPr>
            <a:r>
              <a:rPr lang="en-US" sz="4000" b="1" i="0" u="sng" strike="noStrike" cap="none" dirty="0">
                <a:solidFill>
                  <a:schemeClr val="dk2"/>
                </a:solidFill>
                <a:latin typeface="Times New Roman"/>
                <a:ea typeface="Times New Roman"/>
                <a:cs typeface="Times New Roman"/>
                <a:sym typeface="Times New Roman"/>
              </a:rPr>
              <a:t>Valence Electrons</a:t>
            </a:r>
          </a:p>
        </p:txBody>
      </p:sp>
      <p:sp>
        <p:nvSpPr>
          <p:cNvPr id="339" name="Shape 339"/>
          <p:cNvSpPr txBox="1">
            <a:spLocks noGrp="1"/>
          </p:cNvSpPr>
          <p:nvPr>
            <p:ph type="body" idx="1"/>
          </p:nvPr>
        </p:nvSpPr>
        <p:spPr>
          <a:xfrm>
            <a:off x="0" y="914400"/>
            <a:ext cx="8763000" cy="55626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25000"/>
              <a:buFont typeface="Times New Roman"/>
              <a:buNone/>
            </a:pPr>
            <a:r>
              <a:rPr lang="en-US" sz="3600" b="0" i="0" u="none">
                <a:solidFill>
                  <a:schemeClr val="dk1"/>
                </a:solidFill>
                <a:latin typeface="Times New Roman"/>
                <a:ea typeface="Times New Roman"/>
                <a:cs typeface="Times New Roman"/>
                <a:sym typeface="Times New Roman"/>
              </a:rPr>
              <a:t>	</a:t>
            </a:r>
            <a:r>
              <a:rPr lang="en-US" sz="3200" b="0" i="0" u="none">
                <a:solidFill>
                  <a:schemeClr val="dk1"/>
                </a:solidFill>
                <a:latin typeface="Times New Roman"/>
                <a:ea typeface="Times New Roman"/>
                <a:cs typeface="Times New Roman"/>
                <a:sym typeface="Times New Roman"/>
              </a:rPr>
              <a:t>The electrons in the outermost principle quantum level of an atom.</a:t>
            </a:r>
          </a:p>
          <a:p>
            <a:pPr marL="342900" marR="0" lvl="0" indent="-342900" algn="l" rtl="0">
              <a:lnSpc>
                <a:spcPct val="90000"/>
              </a:lnSpc>
              <a:spcBef>
                <a:spcPts val="0"/>
              </a:spcBef>
              <a:spcAft>
                <a:spcPts val="0"/>
              </a:spcAft>
              <a:buClr>
                <a:schemeClr val="dk1"/>
              </a:buClr>
              <a:buSzPct val="25000"/>
              <a:buFont typeface="Times New Roman"/>
              <a:buNone/>
            </a:pPr>
            <a:endParaRPr sz="3200" b="0" i="0" u="none">
              <a:solidFill>
                <a:schemeClr val="dk1"/>
              </a:solidFill>
              <a:latin typeface="Times New Roman"/>
              <a:ea typeface="Times New Roman"/>
              <a:cs typeface="Times New Roman"/>
              <a:sym typeface="Times New Roman"/>
            </a:endParaRPr>
          </a:p>
          <a:p>
            <a:pPr marL="342900" marR="0" lvl="0" indent="-342900" algn="l" rtl="0">
              <a:lnSpc>
                <a:spcPct val="90000"/>
              </a:lnSpc>
              <a:spcBef>
                <a:spcPts val="0"/>
              </a:spcBef>
              <a:spcAft>
                <a:spcPts val="0"/>
              </a:spcAft>
              <a:buClr>
                <a:schemeClr val="dk1"/>
              </a:buClr>
              <a:buSzPct val="25000"/>
              <a:buFont typeface="Times New Roman"/>
              <a:buNone/>
            </a:pPr>
            <a:endParaRPr sz="3200" b="0" i="0" u="none">
              <a:solidFill>
                <a:schemeClr val="dk1"/>
              </a:solidFill>
              <a:latin typeface="Times New Roman"/>
              <a:ea typeface="Times New Roman"/>
              <a:cs typeface="Times New Roman"/>
              <a:sym typeface="Times New Roman"/>
            </a:endParaRPr>
          </a:p>
          <a:p>
            <a:pPr marL="342900" marR="0" lvl="0" indent="-342900" algn="l" rtl="0">
              <a:lnSpc>
                <a:spcPct val="90000"/>
              </a:lnSpc>
              <a:spcBef>
                <a:spcPts val="0"/>
              </a:spcBef>
              <a:spcAft>
                <a:spcPts val="0"/>
              </a:spcAft>
              <a:buClr>
                <a:schemeClr val="dk1"/>
              </a:buClr>
              <a:buSzPct val="25000"/>
              <a:buFont typeface="Times New Roman"/>
              <a:buNone/>
            </a:pPr>
            <a:endParaRPr sz="3200" b="0" i="0" u="none">
              <a:solidFill>
                <a:schemeClr val="dk1"/>
              </a:solidFill>
              <a:latin typeface="Times New Roman"/>
              <a:ea typeface="Times New Roman"/>
              <a:cs typeface="Times New Roman"/>
              <a:sym typeface="Times New Roman"/>
            </a:endParaRPr>
          </a:p>
          <a:p>
            <a:pPr marL="342900" marR="0" lvl="0" indent="-342900" algn="l" rtl="0">
              <a:lnSpc>
                <a:spcPct val="90000"/>
              </a:lnSpc>
              <a:spcBef>
                <a:spcPts val="0"/>
              </a:spcBef>
              <a:spcAft>
                <a:spcPts val="0"/>
              </a:spcAft>
              <a:buClr>
                <a:schemeClr val="dk1"/>
              </a:buClr>
              <a:buSzPct val="25000"/>
              <a:buFont typeface="Times New Roman"/>
              <a:buNone/>
            </a:pPr>
            <a:endParaRPr sz="3200" b="0" i="0" u="none">
              <a:solidFill>
                <a:schemeClr val="dk1"/>
              </a:solidFill>
              <a:latin typeface="Times New Roman"/>
              <a:ea typeface="Times New Roman"/>
              <a:cs typeface="Times New Roman"/>
              <a:sym typeface="Times New Roman"/>
            </a:endParaRPr>
          </a:p>
          <a:p>
            <a:pPr marL="342900" marR="0" lvl="0" indent="-342900" algn="l" rtl="0">
              <a:lnSpc>
                <a:spcPct val="90000"/>
              </a:lnSpc>
              <a:spcBef>
                <a:spcPts val="0"/>
              </a:spcBef>
              <a:spcAft>
                <a:spcPts val="0"/>
              </a:spcAft>
              <a:buClr>
                <a:schemeClr val="dk1"/>
              </a:buClr>
              <a:buSzPct val="25000"/>
              <a:buFont typeface="Times New Roman"/>
              <a:buNone/>
            </a:pPr>
            <a:endParaRPr sz="3200" b="0" i="0" u="none">
              <a:solidFill>
                <a:schemeClr val="dk1"/>
              </a:solidFill>
              <a:latin typeface="Times New Roman"/>
              <a:ea typeface="Times New Roman"/>
              <a:cs typeface="Times New Roman"/>
              <a:sym typeface="Times New Roman"/>
            </a:endParaRPr>
          </a:p>
          <a:p>
            <a:pPr marL="342900" marR="0" lvl="0" indent="-342900" algn="just" rtl="0">
              <a:lnSpc>
                <a:spcPct val="90000"/>
              </a:lnSpc>
              <a:spcBef>
                <a:spcPts val="0"/>
              </a:spcBef>
              <a:spcAft>
                <a:spcPts val="0"/>
              </a:spcAft>
              <a:buClr>
                <a:schemeClr val="dk1"/>
              </a:buClr>
              <a:buSzPct val="25000"/>
              <a:buFont typeface="Times New Roman"/>
              <a:buNone/>
            </a:pPr>
            <a:r>
              <a:rPr lang="en-US" sz="3200" b="0" i="0" u="none">
                <a:solidFill>
                  <a:schemeClr val="dk1"/>
                </a:solidFill>
                <a:latin typeface="Times New Roman"/>
                <a:ea typeface="Times New Roman"/>
                <a:cs typeface="Times New Roman"/>
                <a:sym typeface="Times New Roman"/>
              </a:rPr>
              <a:t>	Valence electron is the most important electrons to us because they are involved in bonding. Elements with the same valence electron configuration show similar chemical behavior. Inner electrons are called </a:t>
            </a:r>
            <a:r>
              <a:rPr lang="en-US" sz="3200" b="1" i="0" u="none">
                <a:solidFill>
                  <a:schemeClr val="dk1"/>
                </a:solidFill>
                <a:latin typeface="Times New Roman"/>
                <a:ea typeface="Times New Roman"/>
                <a:cs typeface="Times New Roman"/>
                <a:sym typeface="Times New Roman"/>
              </a:rPr>
              <a:t>core</a:t>
            </a:r>
            <a:r>
              <a:rPr lang="en-US" sz="3200" b="0" i="0" u="none">
                <a:solidFill>
                  <a:schemeClr val="dk1"/>
                </a:solidFill>
                <a:latin typeface="Times New Roman"/>
                <a:ea typeface="Times New Roman"/>
                <a:cs typeface="Times New Roman"/>
                <a:sym typeface="Times New Roman"/>
              </a:rPr>
              <a:t> electrons.</a:t>
            </a:r>
          </a:p>
          <a:p>
            <a:pPr marL="342900" marR="0" lvl="0" indent="-342900" algn="l" rtl="0">
              <a:spcBef>
                <a:spcPts val="640"/>
              </a:spcBef>
              <a:spcAft>
                <a:spcPts val="0"/>
              </a:spcAft>
              <a:buClr>
                <a:schemeClr val="dk1"/>
              </a:buClr>
              <a:buSzPct val="100000"/>
              <a:buFont typeface="Times New Roman"/>
              <a:buNone/>
            </a:pPr>
            <a:endParaRPr sz="3200" b="0" i="0" u="none">
              <a:solidFill>
                <a:schemeClr val="dk1"/>
              </a:solidFill>
              <a:latin typeface="Times New Roman"/>
              <a:ea typeface="Times New Roman"/>
              <a:cs typeface="Times New Roman"/>
              <a:sym typeface="Times New Roman"/>
            </a:endParaRPr>
          </a:p>
        </p:txBody>
      </p:sp>
      <p:pic>
        <p:nvPicPr>
          <p:cNvPr id="340" name="Shape 340"/>
          <p:cNvPicPr preferRelativeResize="0"/>
          <p:nvPr/>
        </p:nvPicPr>
        <p:blipFill rotWithShape="1">
          <a:blip r:embed="rId3">
            <a:alphaModFix/>
          </a:blip>
          <a:srcRect/>
          <a:stretch/>
        </p:blipFill>
        <p:spPr>
          <a:xfrm>
            <a:off x="2057400" y="1676400"/>
            <a:ext cx="6858000" cy="2590800"/>
          </a:xfrm>
          <a:prstGeom prst="rect">
            <a:avLst/>
          </a:prstGeom>
          <a:noFill/>
          <a:ln>
            <a:noFill/>
          </a:ln>
        </p:spPr>
      </p:pic>
      <p:sp>
        <p:nvSpPr>
          <p:cNvPr id="341" name="Shape 341"/>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33</a:t>
            </a:fld>
            <a:endParaRPr lang="en-US" sz="1400" b="0" i="0" u="none">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685800" y="0"/>
            <a:ext cx="7772400" cy="762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Times New Roman"/>
              <a:buNone/>
            </a:pPr>
            <a:r>
              <a:rPr lang="en-US" sz="4000" b="0" i="0" u="none" strike="noStrike" cap="none">
                <a:solidFill>
                  <a:schemeClr val="dk2"/>
                </a:solidFill>
                <a:latin typeface="Times New Roman"/>
                <a:ea typeface="Times New Roman"/>
                <a:cs typeface="Times New Roman"/>
                <a:sym typeface="Times New Roman"/>
              </a:rPr>
              <a:t>Orbital Shapes and Energies</a:t>
            </a:r>
          </a:p>
        </p:txBody>
      </p:sp>
      <p:sp>
        <p:nvSpPr>
          <p:cNvPr id="268" name="Shape 268"/>
          <p:cNvSpPr txBox="1">
            <a:spLocks noGrp="1"/>
          </p:cNvSpPr>
          <p:nvPr>
            <p:ph type="body" idx="1"/>
          </p:nvPr>
        </p:nvSpPr>
        <p:spPr>
          <a:xfrm>
            <a:off x="0" y="762000"/>
            <a:ext cx="8686800" cy="14478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25000"/>
              <a:buFont typeface="Times New Roman"/>
              <a:buNone/>
            </a:pPr>
            <a:r>
              <a:rPr lang="en-US" sz="2800" b="0" i="0" u="none">
                <a:solidFill>
                  <a:schemeClr val="dk1"/>
                </a:solidFill>
                <a:latin typeface="Times New Roman"/>
                <a:ea typeface="Times New Roman"/>
                <a:cs typeface="Times New Roman"/>
                <a:sym typeface="Times New Roman"/>
              </a:rPr>
              <a:t>	</a:t>
            </a:r>
            <a:r>
              <a:rPr lang="en-US" sz="3200" b="0" i="0" u="none">
                <a:solidFill>
                  <a:schemeClr val="dk1"/>
                </a:solidFill>
                <a:latin typeface="Times New Roman"/>
                <a:ea typeface="Times New Roman"/>
                <a:cs typeface="Times New Roman"/>
                <a:sym typeface="Times New Roman"/>
              </a:rPr>
              <a:t>Two types of representations for the hydrogen 1s, 2s and 3s orbitals are shown below. The s orbitals are spherical shape.</a:t>
            </a:r>
          </a:p>
        </p:txBody>
      </p:sp>
      <p:sp>
        <p:nvSpPr>
          <p:cNvPr id="271" name="Shape 271"/>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34</a:t>
            </a:fld>
            <a:endParaRPr lang="en-US" sz="1400" b="0" i="0" u="none">
              <a:solidFill>
                <a:schemeClr val="dk1"/>
              </a:solidFill>
              <a:latin typeface="Times New Roman"/>
              <a:ea typeface="Times New Roman"/>
              <a:cs typeface="Times New Roman"/>
              <a:sym typeface="Times New Roman"/>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09800"/>
            <a:ext cx="7753115"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685800" y="0"/>
            <a:ext cx="7772400" cy="762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Times New Roman"/>
              <a:buNone/>
            </a:pPr>
            <a:r>
              <a:rPr lang="en-US" sz="4000" b="0" i="0" u="none" strike="noStrike" cap="none">
                <a:solidFill>
                  <a:schemeClr val="dk2"/>
                </a:solidFill>
                <a:latin typeface="Times New Roman"/>
                <a:ea typeface="Times New Roman"/>
                <a:cs typeface="Times New Roman"/>
                <a:sym typeface="Times New Roman"/>
              </a:rPr>
              <a:t>Representation of p orbitals</a:t>
            </a:r>
          </a:p>
        </p:txBody>
      </p:sp>
      <p:sp>
        <p:nvSpPr>
          <p:cNvPr id="277" name="Shape 277"/>
          <p:cNvSpPr txBox="1">
            <a:spLocks noGrp="1"/>
          </p:cNvSpPr>
          <p:nvPr>
            <p:ph type="body" idx="1"/>
          </p:nvPr>
        </p:nvSpPr>
        <p:spPr>
          <a:xfrm>
            <a:off x="0" y="838200"/>
            <a:ext cx="8915400" cy="1524000"/>
          </a:xfrm>
          <a:prstGeom prst="rect">
            <a:avLst/>
          </a:prstGeom>
          <a:noFill/>
          <a:ln>
            <a:noFill/>
          </a:ln>
        </p:spPr>
        <p:txBody>
          <a:bodyPr lIns="91425" tIns="45700" rIns="91425" bIns="45700" anchor="t" anchorCtr="0">
            <a:noAutofit/>
          </a:bodyPr>
          <a:lstStyle/>
          <a:p>
            <a:pPr marL="342900" marR="0" lvl="0" indent="-342900" algn="just" rtl="0">
              <a:lnSpc>
                <a:spcPct val="100000"/>
              </a:lnSpc>
              <a:spcBef>
                <a:spcPts val="0"/>
              </a:spcBef>
              <a:spcAft>
                <a:spcPts val="0"/>
              </a:spcAft>
              <a:buClr>
                <a:schemeClr val="dk1"/>
              </a:buClr>
              <a:buSzPct val="25000"/>
              <a:buFont typeface="Times New Roman"/>
              <a:buNone/>
            </a:pPr>
            <a:r>
              <a:rPr lang="en-US" sz="2000" b="0" i="0" u="none">
                <a:solidFill>
                  <a:schemeClr val="dk1"/>
                </a:solidFill>
                <a:latin typeface="Times New Roman"/>
                <a:ea typeface="Times New Roman"/>
                <a:cs typeface="Times New Roman"/>
                <a:sym typeface="Times New Roman"/>
              </a:rPr>
              <a:t>	</a:t>
            </a:r>
            <a:r>
              <a:rPr lang="en-US" sz="2800" b="0" i="0" u="none">
                <a:solidFill>
                  <a:schemeClr val="dk1"/>
                </a:solidFill>
                <a:latin typeface="Times New Roman"/>
                <a:ea typeface="Times New Roman"/>
                <a:cs typeface="Times New Roman"/>
                <a:sym typeface="Times New Roman"/>
              </a:rPr>
              <a:t>The p orbitals are not spherical like s orbital but have two loves separated by a node at the nucleus. The p orbitals are labeled according the axis of the xyz coordinate system.</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00"/>
            <a:ext cx="4752975" cy="4210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685800" y="0"/>
            <a:ext cx="7772400" cy="914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Times New Roman"/>
              <a:buNone/>
            </a:pPr>
            <a:r>
              <a:rPr lang="en-US" sz="4000" b="0" i="0" u="none" strike="noStrike" cap="none">
                <a:solidFill>
                  <a:schemeClr val="dk2"/>
                </a:solidFill>
                <a:latin typeface="Times New Roman"/>
                <a:ea typeface="Times New Roman"/>
                <a:cs typeface="Times New Roman"/>
                <a:sym typeface="Times New Roman"/>
              </a:rPr>
              <a:t>Representation d orbitals</a:t>
            </a:r>
          </a:p>
        </p:txBody>
      </p:sp>
      <p:sp>
        <p:nvSpPr>
          <p:cNvPr id="288" name="Shape 288"/>
          <p:cNvSpPr txBox="1"/>
          <p:nvPr/>
        </p:nvSpPr>
        <p:spPr>
          <a:xfrm>
            <a:off x="1524000" y="5867400"/>
            <a:ext cx="647699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2400" b="0" i="0" u="none">
                <a:solidFill>
                  <a:schemeClr val="dk1"/>
                </a:solidFill>
                <a:latin typeface="Times New Roman"/>
                <a:ea typeface="Times New Roman"/>
                <a:cs typeface="Times New Roman"/>
                <a:sym typeface="Times New Roman"/>
              </a:rPr>
              <a:t>The Boundary Surfaces of All of the </a:t>
            </a:r>
            <a:r>
              <a:rPr lang="en-US" sz="2400" b="0" i="1" u="none">
                <a:solidFill>
                  <a:schemeClr val="dk1"/>
                </a:solidFill>
                <a:latin typeface="Times New Roman"/>
                <a:ea typeface="Times New Roman"/>
                <a:cs typeface="Times New Roman"/>
                <a:sym typeface="Times New Roman"/>
              </a:rPr>
              <a:t>3d</a:t>
            </a:r>
            <a:r>
              <a:rPr lang="en-US" sz="2400" b="0" i="0" u="none">
                <a:solidFill>
                  <a:schemeClr val="dk1"/>
                </a:solidFill>
                <a:latin typeface="Times New Roman"/>
                <a:ea typeface="Times New Roman"/>
                <a:cs typeface="Times New Roman"/>
                <a:sym typeface="Times New Roman"/>
              </a:rPr>
              <a:t> Orbitals</a:t>
            </a:r>
          </a:p>
        </p:txBody>
      </p:sp>
      <p:sp>
        <p:nvSpPr>
          <p:cNvPr id="289" name="Shape 289"/>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36</a:t>
            </a:fld>
            <a:endParaRPr lang="en-US" sz="1400" b="0" i="0" u="none">
              <a:solidFill>
                <a:schemeClr val="dk1"/>
              </a:solidFill>
              <a:latin typeface="Times New Roman"/>
              <a:ea typeface="Times New Roman"/>
              <a:cs typeface="Times New Roman"/>
              <a:sym typeface="Times New Roman"/>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74" y="2514600"/>
            <a:ext cx="8588008"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2"/>
          <p:cNvSpPr>
            <a:spLocks noGrp="1"/>
          </p:cNvSpPr>
          <p:nvPr>
            <p:ph type="body" idx="1"/>
          </p:nvPr>
        </p:nvSpPr>
        <p:spPr>
          <a:xfrm>
            <a:off x="571499" y="914400"/>
            <a:ext cx="7772400" cy="1981199"/>
          </a:xfrm>
        </p:spPr>
        <p:txBody>
          <a:bodyPr/>
          <a:lstStyle/>
          <a:p>
            <a:r>
              <a:rPr lang="en-US" dirty="0"/>
              <a:t>The d orbitals have two fundamentally different shapes. Most of them are the cloverleaf shape</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Times New Roman"/>
              <a:buNone/>
            </a:pPr>
            <a:fld id="{00000000-1234-1234-1234-123412341234}" type="slidenum">
              <a:rPr lang="en-US" sz="1400" b="0" i="0" u="none" strike="noStrike" cap="none" smtClean="0">
                <a:solidFill>
                  <a:schemeClr val="dk1"/>
                </a:solidFill>
                <a:latin typeface="Times New Roman"/>
                <a:ea typeface="Times New Roman"/>
                <a:cs typeface="Times New Roman"/>
                <a:sym typeface="Times New Roman"/>
              </a:rPr>
              <a:t>4</a:t>
            </a:fld>
            <a:endParaRPr lang="en-US" sz="1400" b="0" i="0" u="none" strike="noStrike" cap="none">
              <a:solidFill>
                <a:schemeClr val="dk1"/>
              </a:solidFill>
              <a:latin typeface="Times New Roman"/>
              <a:ea typeface="Times New Roman"/>
              <a:cs typeface="Times New Roman"/>
              <a:sym typeface="Times New Roman"/>
            </a:endParaRPr>
          </a:p>
        </p:txBody>
      </p:sp>
      <p:pic>
        <p:nvPicPr>
          <p:cNvPr id="7" name="Picture 6"/>
          <p:cNvPicPr>
            <a:picLocks noChangeAspect="1"/>
          </p:cNvPicPr>
          <p:nvPr/>
        </p:nvPicPr>
        <p:blipFill>
          <a:blip r:embed="rId2"/>
          <a:stretch>
            <a:fillRect/>
          </a:stretch>
        </p:blipFill>
        <p:spPr>
          <a:xfrm>
            <a:off x="0" y="3524250"/>
            <a:ext cx="6191250" cy="3333750"/>
          </a:xfrm>
          <a:prstGeom prst="rect">
            <a:avLst/>
          </a:prstGeom>
        </p:spPr>
      </p:pic>
      <p:sp>
        <p:nvSpPr>
          <p:cNvPr id="8" name="Rectangle 7"/>
          <p:cNvSpPr/>
          <p:nvPr/>
        </p:nvSpPr>
        <p:spPr>
          <a:xfrm>
            <a:off x="304800" y="457200"/>
            <a:ext cx="8458200" cy="2800767"/>
          </a:xfrm>
          <a:prstGeom prst="rect">
            <a:avLst/>
          </a:prstGeom>
        </p:spPr>
        <p:txBody>
          <a:bodyPr wrap="square">
            <a:spAutoFit/>
          </a:bodyPr>
          <a:lstStyle/>
          <a:p>
            <a:pPr algn="ctr"/>
            <a:r>
              <a:rPr lang="en-US" sz="3200" u="sng" dirty="0">
                <a:solidFill>
                  <a:srgbClr val="FF0000"/>
                </a:solidFill>
              </a:rPr>
              <a:t>Electronegativity </a:t>
            </a:r>
          </a:p>
          <a:p>
            <a:pPr marL="342900" indent="-342900">
              <a:buFont typeface="Arial" panose="020B0604020202020204" pitchFamily="34" charset="0"/>
              <a:buChar char="•"/>
            </a:pPr>
            <a:r>
              <a:rPr lang="en-US" sz="2400" dirty="0"/>
              <a:t>A measure of the tendency of an atom to attract a bonding pair of electrons.</a:t>
            </a:r>
          </a:p>
          <a:p>
            <a:pPr marL="342900" indent="-342900">
              <a:buFont typeface="Arial" panose="020B0604020202020204" pitchFamily="34" charset="0"/>
              <a:buChar char="•"/>
            </a:pPr>
            <a:r>
              <a:rPr lang="en-US" sz="2400" dirty="0"/>
              <a:t> The Pauling scale is the most commonly used.</a:t>
            </a:r>
          </a:p>
          <a:p>
            <a:pPr marL="342900" indent="-342900">
              <a:buFont typeface="Arial" panose="020B0604020202020204" pitchFamily="34" charset="0"/>
              <a:buChar char="•"/>
            </a:pPr>
            <a:r>
              <a:rPr lang="en-US" sz="2400" dirty="0"/>
              <a:t> Fluorine (the most electronegative element) is assigned a value of 4.0, and values range down to cesium and francium which are the least electronegative at 0.7.</a:t>
            </a:r>
          </a:p>
        </p:txBody>
      </p:sp>
    </p:spTree>
    <p:extLst>
      <p:ext uri="{BB962C8B-B14F-4D97-AF65-F5344CB8AC3E}">
        <p14:creationId xmlns:p14="http://schemas.microsoft.com/office/powerpoint/2010/main" val="3998392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title"/>
          </p:nvPr>
        </p:nvSpPr>
        <p:spPr>
          <a:xfrm>
            <a:off x="762000" y="304800"/>
            <a:ext cx="7772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Times New Roman"/>
              <a:buNone/>
            </a:pPr>
            <a:r>
              <a:rPr lang="en-US" sz="4800" b="1" i="0" u="sng" strike="noStrike" cap="none" dirty="0">
                <a:solidFill>
                  <a:srgbClr val="FF0000"/>
                </a:solidFill>
                <a:latin typeface="Times New Roman"/>
                <a:ea typeface="Times New Roman"/>
                <a:cs typeface="Times New Roman"/>
                <a:sym typeface="Times New Roman"/>
              </a:rPr>
              <a:t>Electron Affinity</a:t>
            </a:r>
          </a:p>
        </p:txBody>
      </p:sp>
      <p:sp>
        <p:nvSpPr>
          <p:cNvPr id="411" name="Shape 411"/>
          <p:cNvSpPr txBox="1">
            <a:spLocks noGrp="1"/>
          </p:cNvSpPr>
          <p:nvPr>
            <p:ph type="body" idx="1"/>
          </p:nvPr>
        </p:nvSpPr>
        <p:spPr>
          <a:xfrm>
            <a:off x="38100" y="1371600"/>
            <a:ext cx="8686800" cy="4343400"/>
          </a:xfrm>
          <a:prstGeom prst="rect">
            <a:avLst/>
          </a:prstGeom>
          <a:noFill/>
          <a:ln>
            <a:noFill/>
          </a:ln>
        </p:spPr>
        <p:txBody>
          <a:bodyPr lIns="91425" tIns="45700" rIns="91425" bIns="45700" anchor="t" anchorCtr="0">
            <a:noAutofit/>
          </a:bodyPr>
          <a:lstStyle/>
          <a:p>
            <a:pPr marL="457200" indent="-457200" algn="just">
              <a:spcBef>
                <a:spcPts val="0"/>
              </a:spcBef>
              <a:buSzPct val="25000"/>
            </a:pPr>
            <a:r>
              <a:rPr lang="en-US" sz="2800" b="0" i="0" u="none" dirty="0">
                <a:solidFill>
                  <a:schemeClr val="dk1"/>
                </a:solidFill>
                <a:sym typeface="Times New Roman"/>
              </a:rPr>
              <a:t>The energy change associated with the addition of an electron to a gaseous atom.</a:t>
            </a:r>
          </a:p>
          <a:p>
            <a:pPr marL="342900" marR="0" lvl="0" indent="-342900" algn="just" rtl="0">
              <a:lnSpc>
                <a:spcPct val="100000"/>
              </a:lnSpc>
              <a:spcBef>
                <a:spcPts val="0"/>
              </a:spcBef>
              <a:spcAft>
                <a:spcPts val="0"/>
              </a:spcAft>
              <a:buClr>
                <a:schemeClr val="dk1"/>
              </a:buClr>
              <a:buSzPct val="25000"/>
              <a:buFont typeface="Times New Roman"/>
              <a:buNone/>
            </a:pPr>
            <a:endParaRPr lang="en-US" sz="2800" b="0" i="0" u="none" dirty="0">
              <a:solidFill>
                <a:schemeClr val="dk1"/>
              </a:solidFill>
              <a:sym typeface="Times New Roman"/>
            </a:endParaRPr>
          </a:p>
          <a:p>
            <a:pPr marL="342900" marR="0" lvl="0" indent="-342900" algn="just" rtl="0">
              <a:lnSpc>
                <a:spcPct val="100000"/>
              </a:lnSpc>
              <a:spcBef>
                <a:spcPts val="640"/>
              </a:spcBef>
              <a:spcAft>
                <a:spcPts val="0"/>
              </a:spcAft>
              <a:buClr>
                <a:schemeClr val="dk1"/>
              </a:buClr>
              <a:buSzPct val="25000"/>
              <a:buFont typeface="Times New Roman"/>
              <a:buNone/>
            </a:pPr>
            <a:r>
              <a:rPr lang="en-US" sz="2800" b="0" i="0" u="none" dirty="0">
                <a:solidFill>
                  <a:schemeClr val="dk1"/>
                </a:solidFill>
                <a:sym typeface="Times New Roman"/>
              </a:rPr>
              <a:t>			X(</a:t>
            </a:r>
            <a:r>
              <a:rPr lang="en-US" sz="2800" b="0" i="1" u="none" dirty="0">
                <a:solidFill>
                  <a:schemeClr val="dk1"/>
                </a:solidFill>
                <a:sym typeface="Times New Roman"/>
              </a:rPr>
              <a:t>g</a:t>
            </a:r>
            <a:r>
              <a:rPr lang="en-US" sz="2800" b="0" i="0" u="none" dirty="0">
                <a:solidFill>
                  <a:schemeClr val="dk1"/>
                </a:solidFill>
                <a:sym typeface="Times New Roman"/>
              </a:rPr>
              <a:t>) + e</a:t>
            </a:r>
            <a:r>
              <a:rPr lang="en-US" sz="2800" b="0" i="0" u="none" baseline="30000" dirty="0">
                <a:solidFill>
                  <a:schemeClr val="dk1"/>
                </a:solidFill>
                <a:latin typeface="Noto Sans Symbols"/>
                <a:ea typeface="Noto Sans Symbols"/>
                <a:cs typeface="Noto Sans Symbols"/>
                <a:sym typeface="Noto Sans Symbols"/>
              </a:rPr>
              <a:t>−</a:t>
            </a:r>
            <a:r>
              <a:rPr lang="en-US" sz="2800" b="0" i="0" u="none" dirty="0">
                <a:solidFill>
                  <a:schemeClr val="dk1"/>
                </a:solidFill>
                <a:sym typeface="Times New Roman"/>
              </a:rPr>
              <a:t>  </a:t>
            </a:r>
            <a:r>
              <a:rPr lang="en-US" sz="2800" b="0" i="0" u="none" dirty="0">
                <a:solidFill>
                  <a:schemeClr val="dk1"/>
                </a:solidFill>
                <a:latin typeface="Noto Sans Symbols"/>
                <a:ea typeface="Noto Sans Symbols"/>
                <a:cs typeface="Noto Sans Symbols"/>
                <a:sym typeface="Noto Sans Symbols"/>
              </a:rPr>
              <a:t>→</a:t>
            </a:r>
            <a:r>
              <a:rPr lang="en-US" sz="2800" b="0" i="0" u="none" dirty="0">
                <a:solidFill>
                  <a:schemeClr val="dk1"/>
                </a:solidFill>
                <a:sym typeface="Times New Roman"/>
              </a:rPr>
              <a:t>  X</a:t>
            </a:r>
            <a:r>
              <a:rPr lang="en-US" sz="2800" b="0" i="0" u="none" baseline="30000" dirty="0">
                <a:solidFill>
                  <a:schemeClr val="dk1"/>
                </a:solidFill>
                <a:latin typeface="Noto Sans Symbols"/>
                <a:ea typeface="Noto Sans Symbols"/>
                <a:cs typeface="Noto Sans Symbols"/>
                <a:sym typeface="Noto Sans Symbols"/>
              </a:rPr>
              <a:t>−</a:t>
            </a:r>
            <a:r>
              <a:rPr lang="en-US" sz="2800" b="0" i="0" u="none" dirty="0">
                <a:solidFill>
                  <a:schemeClr val="dk1"/>
                </a:solidFill>
                <a:sym typeface="Times New Roman"/>
              </a:rPr>
              <a:t>(</a:t>
            </a:r>
            <a:r>
              <a:rPr lang="en-US" sz="2800" b="0" i="1" u="none" dirty="0">
                <a:solidFill>
                  <a:schemeClr val="dk1"/>
                </a:solidFill>
                <a:sym typeface="Times New Roman"/>
              </a:rPr>
              <a:t>g</a:t>
            </a:r>
            <a:r>
              <a:rPr lang="en-US" sz="2800" b="0" i="0" u="none" dirty="0">
                <a:solidFill>
                  <a:schemeClr val="dk1"/>
                </a:solidFill>
                <a:sym typeface="Times New Roman"/>
              </a:rPr>
              <a:t>)</a:t>
            </a:r>
          </a:p>
          <a:p>
            <a:pPr marL="342900" marR="0" lvl="0" indent="-342900" algn="just" rtl="0">
              <a:lnSpc>
                <a:spcPct val="100000"/>
              </a:lnSpc>
              <a:spcBef>
                <a:spcPts val="640"/>
              </a:spcBef>
              <a:spcAft>
                <a:spcPts val="0"/>
              </a:spcAft>
              <a:buClr>
                <a:schemeClr val="dk1"/>
              </a:buClr>
              <a:buSzPct val="25000"/>
              <a:buFont typeface="Times New Roman"/>
              <a:buNone/>
            </a:pPr>
            <a:endParaRPr lang="en-US" sz="2800" b="0" i="0" u="none" dirty="0">
              <a:solidFill>
                <a:schemeClr val="dk1"/>
              </a:solidFill>
              <a:sym typeface="Times New Roman"/>
            </a:endParaRPr>
          </a:p>
          <a:p>
            <a:pPr marL="457200" indent="-457200" algn="just">
              <a:buSzPct val="25000"/>
            </a:pPr>
            <a:r>
              <a:rPr lang="en-US" sz="2800" b="0" i="0" u="none" dirty="0">
                <a:solidFill>
                  <a:schemeClr val="dk1"/>
                </a:solidFill>
                <a:sym typeface="Times New Roman"/>
              </a:rPr>
              <a:t>These values tend to be exothermic (energy released). Adding an electron to an atom causes it to give off energy. So, the value for electron affinity will carry a negative sign</a:t>
            </a:r>
            <a:r>
              <a:rPr lang="en-US" sz="2800" dirty="0"/>
              <a:t>. </a:t>
            </a:r>
          </a:p>
          <a:p>
            <a:pPr marL="457200" indent="-457200" algn="just">
              <a:buSzPct val="25000"/>
            </a:pPr>
            <a:endParaRPr lang="en-US" sz="2800" dirty="0"/>
          </a:p>
        </p:txBody>
      </p:sp>
      <p:sp>
        <p:nvSpPr>
          <p:cNvPr id="412" name="Shape 412"/>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ct val="25000"/>
              <a:buFont typeface="Times New Roman"/>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Pct val="25000"/>
                <a:buFont typeface="Times New Roman"/>
                <a:buNone/>
                <a:tabLst/>
                <a:defRPr/>
              </a:pPr>
              <a:t>5</a:t>
            </a:fld>
            <a:endParaRPr kumimoji="0" lang="en-US"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2964577943"/>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ct val="25000"/>
              <a:buFont typeface="Times New Roman"/>
              <a:buNone/>
              <a:tabLst/>
              <a:defRPr/>
            </a:pPr>
            <a:fld id="{00000000-1234-1234-1234-123412341234}" type="slidenum">
              <a:rPr kumimoji="0" lang="en-US" sz="1400" b="0" i="0" u="none" strike="noStrike" kern="0" cap="none" spc="0" normalizeH="0" baseline="0" noProof="0" smtClean="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Pct val="25000"/>
                <a:buFont typeface="Times New Roman"/>
                <a:buNone/>
                <a:tabLst/>
                <a:defRPr/>
              </a:pPr>
              <a:t>6</a:t>
            </a:fld>
            <a:endParaRPr kumimoji="0" lang="en-US"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7155328" cy="4345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38200" y="5181600"/>
            <a:ext cx="7620000"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Arial"/>
                <a:cs typeface="Arial"/>
                <a:sym typeface="Arial"/>
              </a:rPr>
              <a:t>A more negative electron affinity corresponds to a greater attraction for an electron</a:t>
            </a:r>
          </a:p>
        </p:txBody>
      </p:sp>
    </p:spTree>
    <p:extLst>
      <p:ext uri="{BB962C8B-B14F-4D97-AF65-F5344CB8AC3E}">
        <p14:creationId xmlns:p14="http://schemas.microsoft.com/office/powerpoint/2010/main" val="1598276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Electron Affinity becomes more exothermic as you go from left to right across a row</a:t>
            </a:r>
          </a:p>
          <a:p>
            <a:pPr marL="203200" indent="0">
              <a:buNone/>
            </a:pPr>
            <a:endParaRPr lang="en-US" dirty="0"/>
          </a:p>
          <a:p>
            <a:r>
              <a:rPr lang="en-US" dirty="0"/>
              <a:t>The greater the attraction between an atom and an added electron, the more negative the atom’s electron affinity will be.</a:t>
            </a:r>
          </a:p>
        </p:txBody>
      </p:sp>
      <p:sp>
        <p:nvSpPr>
          <p:cNvPr id="3" name="Slide Number Placeholder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ct val="25000"/>
              <a:buFont typeface="Times New Roman"/>
              <a:buNone/>
              <a:tabLst/>
              <a:defRPr/>
            </a:pPr>
            <a:fld id="{00000000-1234-1234-1234-123412341234}" type="slidenum">
              <a:rPr kumimoji="0" lang="en-US" sz="1400" b="0" i="0" u="none" strike="noStrike" kern="0" cap="none" spc="0" normalizeH="0" baseline="0" noProof="0" smtClean="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Pct val="25000"/>
                <a:buFont typeface="Times New Roman"/>
                <a:buNone/>
                <a:tabLst/>
                <a:defRPr/>
              </a:pPr>
              <a:t>7</a:t>
            </a:fld>
            <a:endParaRPr kumimoji="0" lang="en-US"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3260542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ct val="25000"/>
              <a:buFont typeface="Times New Roman"/>
              <a:buNone/>
              <a:tabLst/>
              <a:defRPr/>
            </a:pPr>
            <a:fld id="{00000000-1234-1234-1234-123412341234}" type="slidenum">
              <a:rPr kumimoji="0" lang="en-US" sz="1400" b="0" i="0" u="none" strike="noStrike" kern="0" cap="none" spc="0" normalizeH="0" baseline="0" noProof="0" smtClean="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Pct val="25000"/>
                <a:buFont typeface="Times New Roman"/>
                <a:buNone/>
                <a:tabLst/>
                <a:defRPr/>
              </a:pPr>
              <a:t>8</a:t>
            </a:fld>
            <a:endParaRPr kumimoji="0" lang="en-US"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5687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5" name="Shape 425"/>
          <p:cNvSpPr txBox="1">
            <a:spLocks noGrp="1"/>
          </p:cNvSpPr>
          <p:nvPr>
            <p:ph type="body" idx="1"/>
          </p:nvPr>
        </p:nvSpPr>
        <p:spPr>
          <a:xfrm>
            <a:off x="76201" y="95251"/>
            <a:ext cx="9067799" cy="6172199"/>
          </a:xfrm>
          <a:prstGeom prst="rect">
            <a:avLst/>
          </a:prstGeom>
          <a:noFill/>
          <a:ln>
            <a:noFill/>
          </a:ln>
        </p:spPr>
        <p:txBody>
          <a:bodyPr lIns="91425" tIns="45700" rIns="91425" bIns="45700" anchor="t" anchorCtr="0">
            <a:noAutofit/>
          </a:bodyPr>
          <a:lstStyle/>
          <a:p>
            <a:pPr marL="342900" marR="0" lvl="0" indent="-342900" algn="ctr" rtl="0">
              <a:lnSpc>
                <a:spcPct val="100000"/>
              </a:lnSpc>
              <a:spcBef>
                <a:spcPts val="0"/>
              </a:spcBef>
              <a:spcAft>
                <a:spcPts val="0"/>
              </a:spcAft>
              <a:buClr>
                <a:schemeClr val="dk1"/>
              </a:buClr>
              <a:buSzPct val="25000"/>
              <a:buFont typeface="Times New Roman"/>
              <a:buNone/>
            </a:pPr>
            <a:r>
              <a:rPr lang="en-US" sz="3600" b="1" i="0" u="sng" dirty="0">
                <a:solidFill>
                  <a:srgbClr val="FF0000"/>
                </a:solidFill>
                <a:latin typeface="Times New Roman"/>
                <a:ea typeface="Times New Roman"/>
                <a:cs typeface="Times New Roman"/>
                <a:sym typeface="Times New Roman"/>
              </a:rPr>
              <a:t>	Atomic Radius</a:t>
            </a:r>
          </a:p>
          <a:p>
            <a:pPr marL="342900" marR="0" lvl="0" indent="-342900" rtl="0">
              <a:lnSpc>
                <a:spcPct val="100000"/>
              </a:lnSpc>
              <a:spcBef>
                <a:spcPts val="640"/>
              </a:spcBef>
              <a:spcAft>
                <a:spcPts val="0"/>
              </a:spcAft>
              <a:buClr>
                <a:schemeClr val="dk1"/>
              </a:buClr>
              <a:buSzPct val="100000"/>
              <a:buFont typeface="Times New Roman"/>
              <a:buChar char="•"/>
            </a:pPr>
            <a:endParaRPr lang="en-US" sz="2800" b="1" i="0" u="sng" dirty="0">
              <a:solidFill>
                <a:schemeClr val="dk1"/>
              </a:solidFill>
              <a:sym typeface="Times New Roman"/>
            </a:endParaRPr>
          </a:p>
          <a:p>
            <a:pPr marL="342900" marR="0" lvl="0" indent="-342900" rtl="0">
              <a:lnSpc>
                <a:spcPct val="100000"/>
              </a:lnSpc>
              <a:spcBef>
                <a:spcPts val="640"/>
              </a:spcBef>
              <a:spcAft>
                <a:spcPts val="0"/>
              </a:spcAft>
              <a:buClr>
                <a:schemeClr val="dk1"/>
              </a:buClr>
              <a:buSzPct val="100000"/>
              <a:buFont typeface="Times New Roman"/>
              <a:buChar char="•"/>
            </a:pPr>
            <a:r>
              <a:rPr lang="en-US" sz="2800" b="1" i="0" u="sng" dirty="0">
                <a:solidFill>
                  <a:schemeClr val="dk1"/>
                </a:solidFill>
                <a:sym typeface="Times New Roman"/>
              </a:rPr>
              <a:t>Decrease</a:t>
            </a:r>
            <a:r>
              <a:rPr lang="en-US" sz="2800" b="0" i="0" u="none" dirty="0">
                <a:solidFill>
                  <a:schemeClr val="dk1"/>
                </a:solidFill>
                <a:sym typeface="Times New Roman"/>
              </a:rPr>
              <a:t> going from left to right across a period. This decrease can be explained in terms of the increasing positive nuclear in going from left to right. The valence electron are drawn closer to the nucleus, decreasing the size of the atom. </a:t>
            </a:r>
          </a:p>
          <a:p>
            <a:pPr marL="342900" marR="0" lvl="0" indent="-342900" rtl="0">
              <a:lnSpc>
                <a:spcPct val="100000"/>
              </a:lnSpc>
              <a:spcBef>
                <a:spcPts val="640"/>
              </a:spcBef>
              <a:spcAft>
                <a:spcPts val="0"/>
              </a:spcAft>
              <a:buClr>
                <a:schemeClr val="dk1"/>
              </a:buClr>
              <a:buSzPct val="100000"/>
              <a:buFont typeface="Times New Roman"/>
              <a:buChar char="•"/>
            </a:pPr>
            <a:r>
              <a:rPr lang="en-US" sz="2800" b="1" i="0" u="sng" dirty="0">
                <a:solidFill>
                  <a:schemeClr val="dk1"/>
                </a:solidFill>
                <a:sym typeface="Times New Roman"/>
              </a:rPr>
              <a:t>Increase</a:t>
            </a:r>
            <a:r>
              <a:rPr lang="en-US" sz="2800" b="0" i="0" u="none" dirty="0">
                <a:solidFill>
                  <a:schemeClr val="dk1"/>
                </a:solidFill>
                <a:sym typeface="Times New Roman"/>
              </a:rPr>
              <a:t> going down a group, because of the increase in orbital sizes in successive principal quantum levels.</a:t>
            </a:r>
          </a:p>
          <a:p>
            <a:pPr marL="342900" marR="0" lvl="0" indent="-342900" algn="l" rtl="0">
              <a:spcBef>
                <a:spcPts val="640"/>
              </a:spcBef>
              <a:spcAft>
                <a:spcPts val="0"/>
              </a:spcAft>
              <a:buClr>
                <a:schemeClr val="dk1"/>
              </a:buClr>
              <a:buSzPct val="100000"/>
              <a:buFont typeface="Times New Roman"/>
              <a:buNone/>
            </a:pPr>
            <a:endParaRPr sz="2800" b="0" i="0" u="none" dirty="0">
              <a:solidFill>
                <a:schemeClr val="dk1"/>
              </a:solidFill>
              <a:sym typeface="Times New Roman"/>
            </a:endParaRPr>
          </a:p>
        </p:txBody>
      </p:sp>
      <p:sp>
        <p:nvSpPr>
          <p:cNvPr id="426" name="Shape 426"/>
          <p:cNvSpPr txBox="1"/>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ct val="25000"/>
              <a:buFont typeface="Times New Roman"/>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Pct val="25000"/>
                <a:buFont typeface="Times New Roman"/>
                <a:buNone/>
                <a:tabLst/>
                <a:defRPr/>
              </a:pPr>
              <a:t>9</a:t>
            </a:fld>
            <a:endParaRPr kumimoji="0" lang="en-US"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1653899200"/>
      </p:ext>
    </p:extLst>
  </p:cSld>
  <p:clrMapOvr>
    <a:masterClrMapping/>
  </p:clrMapOvr>
  <p:transition spd="slow">
    <p:cut/>
  </p:transition>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TotalTime>
  <Words>820</Words>
  <Application>Microsoft Office PowerPoint</Application>
  <PresentationFormat>On-screen Show (4:3)</PresentationFormat>
  <Paragraphs>177</Paragraphs>
  <Slides>36</Slides>
  <Notes>33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36</vt:i4>
      </vt:variant>
    </vt:vector>
  </HeadingPairs>
  <TitlesOfParts>
    <vt:vector size="43" baseType="lpstr">
      <vt:lpstr>Arial</vt:lpstr>
      <vt:lpstr>Calibri</vt:lpstr>
      <vt:lpstr>Noto Sans Symbols</vt:lpstr>
      <vt:lpstr>Script MT Bold</vt:lpstr>
      <vt:lpstr>Times New Roman</vt:lpstr>
      <vt:lpstr>Blank Presentation</vt:lpstr>
      <vt:lpstr>1_Blank Presentation</vt:lpstr>
      <vt:lpstr> Chapter 7 PERIODIC TRENDS</vt:lpstr>
      <vt:lpstr>PowerPoint Presentation</vt:lpstr>
      <vt:lpstr>PowerPoint Presentation</vt:lpstr>
      <vt:lpstr>PowerPoint Presentation</vt:lpstr>
      <vt:lpstr>Electron Affinity</vt:lpstr>
      <vt:lpstr>PowerPoint Presentation</vt:lpstr>
      <vt:lpstr>PowerPoint Presentation</vt:lpstr>
      <vt:lpstr>PowerPoint Presentation</vt:lpstr>
      <vt:lpstr>PowerPoint Presentation</vt:lpstr>
      <vt:lpstr>PowerPoint Presentation</vt:lpstr>
      <vt:lpstr>PowerPoint Presentation</vt:lpstr>
      <vt:lpstr>Electromagnetic Radiation</vt:lpstr>
      <vt:lpstr>Waves</vt:lpstr>
      <vt:lpstr>PowerPoint Presentation</vt:lpstr>
      <vt:lpstr>PowerPoint Presentation</vt:lpstr>
      <vt:lpstr>PowerPoint Presentation</vt:lpstr>
      <vt:lpstr>PowerPoint Presentation</vt:lpstr>
      <vt:lpstr>PowerPoint Presentation</vt:lpstr>
      <vt:lpstr>Planck’s Constant</vt:lpstr>
      <vt:lpstr>PowerPoint Presentation</vt:lpstr>
      <vt:lpstr>Niels Bohr - 1913</vt:lpstr>
      <vt:lpstr>Bohr Model </vt:lpstr>
      <vt:lpstr>PowerPoint Presentation</vt:lpstr>
      <vt:lpstr>PowerPoint Presentation</vt:lpstr>
      <vt:lpstr>PowerPoint Presentation</vt:lpstr>
      <vt:lpstr>PowerPoint Presentation</vt:lpstr>
      <vt:lpstr>Werner Heisenberg Uncertainty Principle</vt:lpstr>
      <vt:lpstr>PowerPoint Presentation</vt:lpstr>
      <vt:lpstr>PowerPoint Presentation</vt:lpstr>
      <vt:lpstr>PowerPoint Presentation</vt:lpstr>
      <vt:lpstr>PowerPoint Presentation</vt:lpstr>
      <vt:lpstr>PowerPoint Presentation</vt:lpstr>
      <vt:lpstr>Valence Electrons</vt:lpstr>
      <vt:lpstr>Orbital Shapes and Energies</vt:lpstr>
      <vt:lpstr>Representation of p orbitals</vt:lpstr>
      <vt:lpstr>Representation d orbitals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Atomic Structure and Periodicity</dc:title>
  <dc:creator>Cindy</dc:creator>
  <cp:lastModifiedBy>Cindy</cp:lastModifiedBy>
  <cp:revision>32</cp:revision>
  <cp:lastPrinted>2016-11-28T01:58:03Z</cp:lastPrinted>
  <dcterms:modified xsi:type="dcterms:W3CDTF">2016-11-30T02:17:37Z</dcterms:modified>
</cp:coreProperties>
</file>