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9" r:id="rId20"/>
    <p:sldId id="280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E0A67A-AF53-4C0B-B014-A94265D8BA0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4000" b="1" dirty="0"/>
              <a:t>Nuclear Radiation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7840" y="2411505"/>
            <a:ext cx="7772400" cy="41148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en-US" sz="3200" b="1" dirty="0" smtClean="0"/>
              <a:t>Natural Radioactivity</a:t>
            </a:r>
          </a:p>
          <a:p>
            <a:pPr algn="ctr">
              <a:buFontTx/>
              <a:buNone/>
            </a:pPr>
            <a:r>
              <a:rPr lang="en-US" altLang="en-US" sz="3200" b="1" dirty="0" smtClean="0"/>
              <a:t>Half-Life</a:t>
            </a:r>
          </a:p>
          <a:p>
            <a:pPr algn="ctr">
              <a:buFontTx/>
              <a:buNone/>
            </a:pPr>
            <a:r>
              <a:rPr lang="en-US" altLang="en-US" sz="3200" b="1" dirty="0" smtClean="0"/>
              <a:t>Nuclear Fission and Fusion</a:t>
            </a:r>
          </a:p>
        </p:txBody>
      </p:sp>
      <p:pic>
        <p:nvPicPr>
          <p:cNvPr id="4101" name="Picture 5" descr="C:\Program Files\Microsoft Office\Clipart\standard\stddir1\bd06719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33914"/>
            <a:ext cx="289560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9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uranium decay ch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35" y="994673"/>
            <a:ext cx="8009479" cy="562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01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36426D-3FB2-4011-AEC7-5AB79CB46A1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4000" b="1" dirty="0"/>
              <a:t>Learning Check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4000"/>
              <a:t>  </a:t>
            </a:r>
            <a:r>
              <a:rPr lang="en-US" altLang="en-US" sz="3000" b="1"/>
              <a:t>The half life of I-123 is 13 hr.  How much of a 64 mg sample of I-123 is left after 26 hours?  	</a:t>
            </a:r>
          </a:p>
        </p:txBody>
      </p:sp>
    </p:spTree>
    <p:extLst>
      <p:ext uri="{BB962C8B-B14F-4D97-AF65-F5344CB8AC3E}">
        <p14:creationId xmlns:p14="http://schemas.microsoft.com/office/powerpoint/2010/main" val="26777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0FD604-6CB1-4007-9098-447A0EFE355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4000" b="1" dirty="0"/>
              <a:t>Solution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en-US" altLang="en-US" sz="2800" b="1"/>
              <a:t>	t</a:t>
            </a:r>
            <a:r>
              <a:rPr lang="en-US" altLang="en-US" sz="2800" b="1" baseline="-25000"/>
              <a:t>1/2	     			</a:t>
            </a:r>
            <a:r>
              <a:rPr lang="en-US" altLang="en-US" sz="2800" b="1"/>
              <a:t>=</a:t>
            </a:r>
            <a:r>
              <a:rPr lang="en-US" altLang="en-US" sz="2800" b="1" baseline="-25000"/>
              <a:t>	</a:t>
            </a:r>
            <a:r>
              <a:rPr lang="en-US" altLang="en-US" sz="2800" b="1"/>
              <a:t>13 hrs      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en-US" altLang="en-US" sz="2800" b="1"/>
              <a:t>	26 hours 		= 	2 x t</a:t>
            </a:r>
            <a:r>
              <a:rPr lang="en-US" altLang="en-US" sz="2800" b="1" baseline="-25000"/>
              <a:t>1/2</a:t>
            </a:r>
            <a:endParaRPr lang="en-US" altLang="en-US" sz="2800" b="1"/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en-US" altLang="en-US" sz="2800" b="1"/>
              <a:t>	Amount initial   	=	64mg 		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en-US" altLang="en-US" sz="2800" b="1"/>
              <a:t>	Amount remaining 	=  64 mg  x ½  x ½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en-US" altLang="en-US" sz="2800" b="1"/>
              <a:t>				       	=  16 mg	 	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None/>
            </a:pPr>
            <a:endParaRPr lang="en-US" altLang="en-US" sz="2800" b="1"/>
          </a:p>
        </p:txBody>
      </p:sp>
    </p:spTree>
    <p:extLst>
      <p:ext uri="{BB962C8B-B14F-4D97-AF65-F5344CB8AC3E}">
        <p14:creationId xmlns:p14="http://schemas.microsoft.com/office/powerpoint/2010/main" val="5212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FEF2F5-6306-4ABD-AA8B-F78B1B74C0C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4000" b="1" dirty="0"/>
              <a:t>Radiation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9140" y="2133600"/>
            <a:ext cx="8153400" cy="4114800"/>
          </a:xfrm>
        </p:spPr>
        <p:txBody>
          <a:bodyPr/>
          <a:lstStyle/>
          <a:p>
            <a:r>
              <a:rPr lang="en-US" altLang="en-US" sz="2800" b="1" dirty="0"/>
              <a:t>Radiation comes from the nucleus of an atom.</a:t>
            </a:r>
          </a:p>
          <a:p>
            <a:r>
              <a:rPr lang="en-US" altLang="en-US" sz="2800" b="1" dirty="0"/>
              <a:t>Unstable nucleus emits a particle or energy				 </a:t>
            </a:r>
            <a:r>
              <a:rPr lang="en-US" altLang="en-US" sz="2800" b="1" dirty="0" smtClean="0"/>
              <a:t>				  </a:t>
            </a:r>
            <a:r>
              <a:rPr lang="en-US" altLang="en-US" sz="2800" b="1" dirty="0" smtClean="0">
                <a:sym typeface="Symbol" panose="05050102010706020507" pitchFamily="18" charset="2"/>
              </a:rPr>
              <a:t></a:t>
            </a:r>
            <a:r>
              <a:rPr lang="en-US" altLang="en-US" sz="6000" b="1" dirty="0" smtClean="0"/>
              <a:t> </a:t>
            </a:r>
            <a:r>
              <a:rPr lang="en-US" altLang="en-US" sz="2800" b="1" dirty="0"/>
              <a:t>alpha</a:t>
            </a:r>
          </a:p>
          <a:p>
            <a:pPr>
              <a:buFontTx/>
              <a:buNone/>
            </a:pPr>
            <a:r>
              <a:rPr lang="en-US" altLang="en-US" sz="2800" b="1" dirty="0"/>
              <a:t>					 </a:t>
            </a:r>
            <a:r>
              <a:rPr lang="en-US" altLang="en-US" sz="2800" b="1" dirty="0" smtClean="0"/>
              <a:t>				  </a:t>
            </a:r>
            <a:r>
              <a:rPr lang="en-US" altLang="en-US" sz="2800" b="1" dirty="0" smtClean="0">
                <a:sym typeface="Symbol" panose="05050102010706020507" pitchFamily="18" charset="2"/>
              </a:rPr>
              <a:t>   </a:t>
            </a:r>
            <a:r>
              <a:rPr lang="en-US" altLang="en-US" sz="2800" b="1" dirty="0">
                <a:sym typeface="Symbol" panose="05050102010706020507" pitchFamily="18" charset="2"/>
              </a:rPr>
              <a:t>beta</a:t>
            </a:r>
            <a:endParaRPr lang="en-US" altLang="en-US" sz="2800" b="1" dirty="0"/>
          </a:p>
          <a:p>
            <a:pPr>
              <a:buFontTx/>
              <a:buNone/>
            </a:pPr>
            <a:endParaRPr lang="en-US" altLang="en-US" sz="2800" b="1" dirty="0"/>
          </a:p>
          <a:p>
            <a:pPr>
              <a:buFontTx/>
              <a:buNone/>
            </a:pPr>
            <a:r>
              <a:rPr lang="en-US" altLang="en-US" sz="2800" b="1" dirty="0"/>
              <a:t>					  </a:t>
            </a:r>
            <a:r>
              <a:rPr lang="en-US" altLang="en-US" sz="2800" b="1" dirty="0" smtClean="0"/>
              <a:t>				  </a:t>
            </a:r>
            <a:r>
              <a:rPr lang="en-US" altLang="en-US" sz="2800" b="1" dirty="0" smtClean="0">
                <a:sym typeface="Symbol" panose="05050102010706020507" pitchFamily="18" charset="2"/>
              </a:rPr>
              <a:t>   </a:t>
            </a:r>
            <a:r>
              <a:rPr lang="en-US" altLang="en-US" sz="2800" b="1" dirty="0">
                <a:sym typeface="Symbol" panose="05050102010706020507" pitchFamily="18" charset="2"/>
              </a:rPr>
              <a:t>gamma</a:t>
            </a:r>
          </a:p>
          <a:p>
            <a:pPr>
              <a:buFontTx/>
              <a:buNone/>
            </a:pPr>
            <a:endParaRPr lang="en-US" altLang="en-US" sz="2800" b="1" dirty="0"/>
          </a:p>
          <a:p>
            <a:endParaRPr lang="en-US" altLang="en-US" sz="2800" b="1" dirty="0"/>
          </a:p>
        </p:txBody>
      </p:sp>
      <p:sp>
        <p:nvSpPr>
          <p:cNvPr id="15365" name="Oval 4"/>
          <p:cNvSpPr>
            <a:spLocks noChangeArrowheads="1"/>
          </p:cNvSpPr>
          <p:nvPr/>
        </p:nvSpPr>
        <p:spPr bwMode="auto">
          <a:xfrm>
            <a:off x="2971800" y="4386939"/>
            <a:ext cx="1066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 flipV="1">
            <a:off x="3733800" y="4158339"/>
            <a:ext cx="2209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>
            <a:off x="4038600" y="4996539"/>
            <a:ext cx="18288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>
            <a:off x="3581400" y="5072739"/>
            <a:ext cx="2438400" cy="914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66BAE5-0D01-49A4-9467-2AB74330C76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768986"/>
            <a:ext cx="7772400" cy="990600"/>
          </a:xfrm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4000" b="1" dirty="0">
                <a:solidFill>
                  <a:schemeClr val="tx1"/>
                </a:solidFill>
              </a:rPr>
              <a:t/>
            </a:r>
            <a:br>
              <a:rPr lang="en-US" altLang="en-US" sz="4000" b="1" dirty="0">
                <a:solidFill>
                  <a:schemeClr val="tx1"/>
                </a:solidFill>
              </a:rPr>
            </a:br>
            <a:r>
              <a:rPr lang="en-US" altLang="en-US" sz="4000" b="1" dirty="0">
                <a:solidFill>
                  <a:schemeClr val="tx1"/>
                </a:solidFill>
              </a:rPr>
              <a:t>Alpha Particle </a:t>
            </a:r>
            <a:r>
              <a:rPr lang="en-US" altLang="en-US" sz="4000" b="1" dirty="0">
                <a:solidFill>
                  <a:schemeClr val="tx1"/>
                </a:solidFill>
                <a:latin typeface="Lucida Console" panose="020B0609040504020204" pitchFamily="49" charset="0"/>
              </a:rPr>
              <a:t/>
            </a:r>
            <a:br>
              <a:rPr lang="en-US" altLang="en-US" sz="4000" b="1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endParaRPr lang="en-US" altLang="en-US" sz="4000" b="1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37" y="2092811"/>
            <a:ext cx="4708263" cy="3074988"/>
          </a:xfrm>
        </p:spPr>
        <p:txBody>
          <a:bodyPr>
            <a:normAutofit fontScale="92500" lnSpcReduction="10000"/>
          </a:bodyPr>
          <a:lstStyle/>
          <a:p>
            <a:endParaRPr lang="en-US" altLang="en-US" dirty="0" smtClean="0"/>
          </a:p>
          <a:p>
            <a:pPr>
              <a:buFontTx/>
              <a:buNone/>
            </a:pPr>
            <a:r>
              <a:rPr lang="en-US" altLang="en-US" sz="3000" b="1" dirty="0">
                <a:solidFill>
                  <a:schemeClr val="tx1"/>
                </a:solidFill>
              </a:rPr>
              <a:t>Two protons, two neutrons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en-US" altLang="en-US" sz="3000" b="1" baseline="-25000" dirty="0"/>
              <a:t> 4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en-US" altLang="en-US" sz="3000" b="1" baseline="-25000" dirty="0" smtClean="0"/>
              <a:t> </a:t>
            </a:r>
            <a:r>
              <a:rPr lang="en-US" altLang="en-US" sz="3000" b="1" baseline="-25000" dirty="0"/>
              <a:t>2 </a:t>
            </a:r>
            <a:r>
              <a:rPr lang="en-US" altLang="en-US" sz="3000" b="1" dirty="0"/>
              <a:t>He </a:t>
            </a:r>
            <a:r>
              <a:rPr lang="en-US" altLang="en-US" sz="3000" b="1" dirty="0" smtClean="0"/>
              <a:t>or </a:t>
            </a:r>
            <a:r>
              <a:rPr lang="en-US" altLang="en-US" sz="2800" b="1" dirty="0">
                <a:sym typeface="Symbol" panose="05050102010706020507" pitchFamily="18" charset="2"/>
              </a:rPr>
              <a:t></a:t>
            </a:r>
            <a:r>
              <a:rPr lang="en-US" altLang="en-US" sz="2800" dirty="0"/>
              <a:t> </a:t>
            </a:r>
            <a:endParaRPr lang="en-US" altLang="en-US" sz="2800" b="1" dirty="0"/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None/>
            </a:pPr>
            <a:endParaRPr lang="en-US" altLang="en-US" sz="2800" b="1" dirty="0"/>
          </a:p>
          <a:p>
            <a:pPr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en-US" altLang="en-US" sz="3000" b="1" dirty="0"/>
              <a:t>		</a:t>
            </a:r>
          </a:p>
          <a:p>
            <a:endParaRPr lang="en-US" altLang="en-US" sz="3000" b="1" dirty="0"/>
          </a:p>
        </p:txBody>
      </p:sp>
      <p:pic>
        <p:nvPicPr>
          <p:cNvPr id="1638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954" y="3331723"/>
            <a:ext cx="7362714" cy="266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8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9175A6-C7C4-4479-A953-BD0FDDC63689}" type="slidenum">
              <a:rPr lang="en-US" altLang="en-US" sz="1400"/>
              <a:pPr/>
              <a:t>15</a:t>
            </a:fld>
            <a:endParaRPr lang="en-US" altLang="en-US" sz="1400"/>
          </a:p>
        </p:txBody>
      </p:sp>
      <p:pic>
        <p:nvPicPr>
          <p:cNvPr id="6" name="Picture 2" descr="Image result for uranium decay ch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2617302"/>
            <a:ext cx="5551099" cy="38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2" descr="Image result for alpha particle cigar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2" y="3122407"/>
            <a:ext cx="55546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Image result for alpha particle rad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39" y="2662126"/>
            <a:ext cx="635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768986"/>
            <a:ext cx="7772400" cy="990600"/>
          </a:xfrm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4000" b="1" dirty="0" smtClean="0">
                <a:solidFill>
                  <a:schemeClr val="tx1"/>
                </a:solidFill>
              </a:rPr>
              <a:t>Radium </a:t>
            </a:r>
            <a:r>
              <a:rPr lang="en-US" altLang="en-US" sz="4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4000" b="1" dirty="0" smtClean="0">
                <a:solidFill>
                  <a:schemeClr val="tx1"/>
                </a:solidFill>
              </a:rPr>
              <a:t>Radon</a:t>
            </a:r>
            <a:endParaRPr lang="en-US" altLang="en-US" sz="4000" b="1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22046F-D26E-4E6E-9DAD-D7B7C9326377}" type="slidenum">
              <a:rPr lang="en-US" altLang="en-US" sz="1400"/>
              <a:pPr/>
              <a:t>16</a:t>
            </a:fld>
            <a:endParaRPr lang="en-US" altLang="en-US" sz="1400"/>
          </a:p>
        </p:txBody>
      </p:sp>
      <p:pic>
        <p:nvPicPr>
          <p:cNvPr id="18435" name="Picture 2" descr="Image result for radon bas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57200"/>
            <a:ext cx="86852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Image result for radon 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057526"/>
            <a:ext cx="46958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69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786E52-4318-45EC-9928-5B3A9BFEEE2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457200"/>
            <a:ext cx="7772400" cy="1219200"/>
          </a:xfrm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4000" b="1" dirty="0">
                <a:solidFill>
                  <a:schemeClr val="tx1"/>
                </a:solidFill>
              </a:rPr>
              <a:t>Beta Particle </a:t>
            </a:r>
            <a:r>
              <a:rPr lang="en-US" altLang="en-US" sz="4000" b="1" dirty="0">
                <a:sym typeface="Symbol" panose="05050102010706020507" pitchFamily="18" charset="2"/>
              </a:rPr>
              <a:t></a:t>
            </a:r>
            <a:endParaRPr lang="en-US" altLang="en-US" sz="4000" b="1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An electron emitted from the nucleus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4800" dirty="0"/>
              <a:t>         </a:t>
            </a:r>
            <a:r>
              <a:rPr lang="en-US" altLang="en-US" sz="2800" b="1" baseline="-25000" dirty="0"/>
              <a:t>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/>
              <a:t>			e   or     </a:t>
            </a:r>
            <a:r>
              <a:rPr lang="en-US" altLang="en-US" sz="2400" b="1" dirty="0">
                <a:sym typeface="Symbol" panose="05050102010706020507" pitchFamily="18" charset="2"/>
              </a:rPr>
              <a:t></a:t>
            </a:r>
            <a:endParaRPr lang="en-US" altLang="en-US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/>
              <a:t>              </a:t>
            </a:r>
            <a:r>
              <a:rPr lang="en-US" altLang="en-US" sz="2800" b="1" baseline="30000" dirty="0">
                <a:sym typeface="Symbol" panose="05050102010706020507" pitchFamily="18" charset="2"/>
              </a:rPr>
              <a:t></a:t>
            </a:r>
            <a:r>
              <a:rPr lang="en-US" altLang="en-US" sz="2800" b="1" baseline="30000" dirty="0"/>
              <a:t>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A neutron in the nucleus breaks down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	</a:t>
            </a:r>
            <a:r>
              <a:rPr lang="en-US" altLang="en-US" sz="2400" b="1" dirty="0" smtClean="0"/>
              <a:t>	</a:t>
            </a:r>
            <a:r>
              <a:rPr lang="en-US" altLang="en-US" sz="2400" b="1" dirty="0"/>
              <a:t>	1			1	     </a:t>
            </a:r>
            <a:r>
              <a:rPr lang="en-US" altLang="en-US" sz="2400" b="1" dirty="0" smtClean="0"/>
              <a:t>	     </a:t>
            </a:r>
            <a:r>
              <a:rPr lang="en-US" altLang="en-US" sz="2400" b="1" dirty="0"/>
              <a:t>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	         n			  H	</a:t>
            </a:r>
            <a:r>
              <a:rPr lang="en-US" altLang="en-US" sz="2400" b="1" dirty="0" smtClean="0"/>
              <a:t>	 </a:t>
            </a:r>
            <a:r>
              <a:rPr lang="en-US" altLang="en-US" sz="2400" b="1" dirty="0"/>
              <a:t>+	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	       0                  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1             </a:t>
            </a:r>
            <a:r>
              <a:rPr lang="en-US" altLang="en-US" sz="2400" b="1" dirty="0" smtClean="0"/>
              <a:t> -</a:t>
            </a:r>
            <a:r>
              <a:rPr lang="en-US" altLang="en-US" sz="2400" b="1" dirty="0"/>
              <a:t>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						</a:t>
            </a:r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2558143" y="5105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2" descr="Figure 12 Beta Dec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206" y="2319161"/>
            <a:ext cx="4769596" cy="429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6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C77FF4-7295-478D-B299-D72025D144B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solidFill>
                  <a:schemeClr val="tx1"/>
                </a:solidFill>
              </a:rPr>
              <a:t/>
            </a:r>
            <a:br>
              <a:rPr lang="en-US" altLang="en-US" sz="4000" b="1">
                <a:solidFill>
                  <a:schemeClr val="tx1"/>
                </a:solidFill>
              </a:rPr>
            </a:br>
            <a:r>
              <a:rPr lang="en-US" altLang="en-US" sz="4000" b="1">
                <a:solidFill>
                  <a:schemeClr val="tx1"/>
                </a:solidFill>
              </a:rPr>
              <a:t>Gamma </a:t>
            </a:r>
            <a:r>
              <a:rPr lang="en-US" altLang="en-US" sz="4000" b="1">
                <a:sym typeface="Symbol" panose="05050102010706020507" pitchFamily="18" charset="2"/>
              </a:rPr>
              <a:t> </a:t>
            </a:r>
            <a:r>
              <a:rPr lang="en-US" altLang="en-US" sz="4000" b="1">
                <a:solidFill>
                  <a:schemeClr val="tx1"/>
                </a:solidFill>
              </a:rPr>
              <a:t>Radiation</a:t>
            </a:r>
            <a:br>
              <a:rPr lang="en-US" altLang="en-US" sz="4000" b="1">
                <a:solidFill>
                  <a:schemeClr val="tx1"/>
                </a:solidFill>
              </a:rPr>
            </a:br>
            <a:r>
              <a:rPr lang="en-US" altLang="en-US" sz="4000" b="1">
                <a:solidFill>
                  <a:schemeClr val="tx1"/>
                </a:solidFill>
              </a:rPr>
              <a:t> </a:t>
            </a:r>
            <a:r>
              <a:rPr lang="en-US" altLang="en-US" sz="4000" b="1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4954" y="2603500"/>
            <a:ext cx="4287903" cy="3416300"/>
          </a:xfrm>
        </p:spPr>
        <p:txBody>
          <a:bodyPr/>
          <a:lstStyle/>
          <a:p>
            <a:r>
              <a:rPr lang="en-US" altLang="en-US" sz="3000" dirty="0"/>
              <a:t>Pure radiation</a:t>
            </a:r>
          </a:p>
          <a:p>
            <a:endParaRPr lang="en-US" altLang="en-US" sz="3000" dirty="0"/>
          </a:p>
          <a:p>
            <a:r>
              <a:rPr lang="en-US" altLang="en-US" sz="3000" dirty="0"/>
              <a:t> Like an X-ray but comes from the nucleus</a:t>
            </a:r>
          </a:p>
        </p:txBody>
      </p:sp>
      <p:pic>
        <p:nvPicPr>
          <p:cNvPr id="5122" name="Picture 2" descr="Gamma Radiai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21" y="2483099"/>
            <a:ext cx="7439479" cy="437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geiger cou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66" y="74062"/>
            <a:ext cx="8683906" cy="678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5C7D57-1604-46A2-99BD-D8AF11EF9DB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4000" b="1" dirty="0"/>
              <a:t>Subatomic Particles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r>
              <a:rPr lang="en-US" altLang="en-US" sz="2800" b="1"/>
              <a:t>Protons- plus charge </a:t>
            </a:r>
          </a:p>
          <a:p>
            <a:pPr lvl="4">
              <a:buFontTx/>
              <a:buNone/>
            </a:pPr>
            <a:endParaRPr lang="en-US" altLang="en-US" sz="2800" b="1"/>
          </a:p>
          <a:p>
            <a:pPr lvl="4">
              <a:buFontTx/>
              <a:buNone/>
            </a:pPr>
            <a:r>
              <a:rPr lang="en-US" altLang="en-US" sz="2800" b="1"/>
              <a:t>                          In the nucleus</a:t>
            </a:r>
          </a:p>
          <a:p>
            <a:r>
              <a:rPr lang="en-US" altLang="en-US" sz="2800" b="1"/>
              <a:t>Neutrons- neutral </a:t>
            </a:r>
          </a:p>
          <a:p>
            <a:endParaRPr lang="en-US" altLang="en-US" sz="2800" b="1"/>
          </a:p>
          <a:p>
            <a:r>
              <a:rPr lang="en-US" altLang="en-US" sz="2800" b="1"/>
              <a:t>Electrons - negative charge  </a:t>
            </a:r>
          </a:p>
          <a:p>
            <a:pPr>
              <a:buFontTx/>
              <a:buNone/>
            </a:pPr>
            <a:r>
              <a:rPr lang="en-US" altLang="en-US" sz="2800" b="1"/>
              <a:t>				         Outside the nucleus</a:t>
            </a:r>
          </a:p>
        </p:txBody>
      </p:sp>
      <p:sp>
        <p:nvSpPr>
          <p:cNvPr id="5125" name="Line 7"/>
          <p:cNvSpPr>
            <a:spLocks noChangeShapeType="1"/>
          </p:cNvSpPr>
          <p:nvPr/>
        </p:nvSpPr>
        <p:spPr bwMode="auto">
          <a:xfrm>
            <a:off x="4288972" y="3049046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 flipV="1">
            <a:off x="4441372" y="3734846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8" name="Picture 10" descr="C:\Program Files\Microsoft Office\Clipart\standard\stddir1\bd06978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719" y="3049046"/>
            <a:ext cx="1793875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background rad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50" y="119889"/>
            <a:ext cx="9827522" cy="673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0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8C630C-812B-44E4-9FB3-72BA034A67E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solidFill>
                  <a:schemeClr val="tx1"/>
                </a:solidFill>
              </a:rPr>
              <a:t/>
            </a:r>
            <a:br>
              <a:rPr lang="en-US" altLang="en-US" sz="4000" b="1">
                <a:solidFill>
                  <a:schemeClr val="tx1"/>
                </a:solidFill>
              </a:rPr>
            </a:br>
            <a:r>
              <a:rPr lang="en-US" altLang="en-US" sz="4000" b="1">
                <a:solidFill>
                  <a:schemeClr val="tx1"/>
                </a:solidFill>
              </a:rPr>
              <a:t>Radiation Protection</a:t>
            </a:r>
            <a:br>
              <a:rPr lang="en-US" altLang="en-US" sz="4000" b="1">
                <a:solidFill>
                  <a:schemeClr val="tx1"/>
                </a:solidFill>
              </a:rPr>
            </a:br>
            <a:r>
              <a:rPr lang="en-US" altLang="en-US" sz="4000" b="1">
                <a:solidFill>
                  <a:schemeClr val="tx1"/>
                </a:solidFill>
              </a:rPr>
              <a:t> </a:t>
            </a:r>
            <a:r>
              <a:rPr lang="en-US" altLang="en-US" sz="4000" b="1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3000" dirty="0"/>
              <a:t>Shielding</a:t>
            </a:r>
          </a:p>
          <a:p>
            <a:pPr>
              <a:buFontTx/>
              <a:buNone/>
            </a:pPr>
            <a:r>
              <a:rPr lang="en-US" altLang="en-US" sz="3000" dirty="0"/>
              <a:t>		alpha – paper, clothing</a:t>
            </a:r>
          </a:p>
          <a:p>
            <a:pPr>
              <a:buFontTx/>
              <a:buNone/>
            </a:pPr>
            <a:r>
              <a:rPr lang="en-US" altLang="en-US" sz="3000" dirty="0"/>
              <a:t>		beta – lab coat, gloves</a:t>
            </a:r>
          </a:p>
          <a:p>
            <a:pPr>
              <a:buFontTx/>
              <a:buNone/>
            </a:pPr>
            <a:r>
              <a:rPr lang="en-US" altLang="en-US" sz="3000" dirty="0"/>
              <a:t>		gamma- lead, thick concrete</a:t>
            </a:r>
          </a:p>
          <a:p>
            <a:r>
              <a:rPr lang="en-US" altLang="en-US" sz="3000" dirty="0"/>
              <a:t>Limit time exposed</a:t>
            </a:r>
          </a:p>
          <a:p>
            <a:r>
              <a:rPr lang="en-US" altLang="en-US" sz="3000" dirty="0"/>
              <a:t>Keep distance from source</a:t>
            </a:r>
          </a:p>
          <a:p>
            <a:endParaRPr lang="en-US" altLang="en-US" sz="3000" dirty="0"/>
          </a:p>
        </p:txBody>
      </p:sp>
      <p:pic>
        <p:nvPicPr>
          <p:cNvPr id="23557" name="Picture 4" descr="C:\Program Files\Microsoft Office\Clipart\standard\stddir4\pe02421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14801"/>
            <a:ext cx="28956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6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A9A795-5A68-462D-A0F1-D0AAE501D2E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pic>
        <p:nvPicPr>
          <p:cNvPr id="2052" name="Picture 4" descr="Types of Radiation and how they penetrate mater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8" y="0"/>
            <a:ext cx="92663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5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316F48-F2F9-4C6E-8A2F-55A89E710CA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6147" name="AutoShape 7"/>
          <p:cNvSpPr>
            <a:spLocks noChangeArrowheads="1"/>
          </p:cNvSpPr>
          <p:nvPr/>
        </p:nvSpPr>
        <p:spPr bwMode="auto">
          <a:xfrm>
            <a:off x="8904739" y="3048000"/>
            <a:ext cx="2286000" cy="1676400"/>
          </a:xfrm>
          <a:prstGeom prst="irregularSeal2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4000" b="1" dirty="0"/>
              <a:t>Nuclear Fission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8382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000" b="1" dirty="0"/>
              <a:t>Fission</a:t>
            </a:r>
          </a:p>
          <a:p>
            <a:pPr>
              <a:buFontTx/>
              <a:buNone/>
            </a:pPr>
            <a:r>
              <a:rPr lang="en-US" altLang="en-US" sz="3000" dirty="0"/>
              <a:t>	large nuclei break up</a:t>
            </a:r>
          </a:p>
          <a:p>
            <a:pPr>
              <a:buFontTx/>
              <a:buNone/>
            </a:pPr>
            <a:r>
              <a:rPr lang="en-US" altLang="en-US" sz="3000" dirty="0"/>
              <a:t>	</a:t>
            </a:r>
          </a:p>
          <a:p>
            <a:pPr>
              <a:buFontTx/>
              <a:buNone/>
            </a:pPr>
            <a:r>
              <a:rPr lang="en-US" altLang="en-US" sz="3000" dirty="0"/>
              <a:t>	</a:t>
            </a:r>
            <a:r>
              <a:rPr lang="en-US" altLang="en-US" sz="3000" b="1" baseline="30000" dirty="0"/>
              <a:t>235</a:t>
            </a:r>
            <a:r>
              <a:rPr lang="en-US" altLang="en-US" sz="3000" b="1" dirty="0"/>
              <a:t>U    +  </a:t>
            </a:r>
            <a:r>
              <a:rPr lang="en-US" altLang="en-US" sz="3000" b="1" baseline="30000" dirty="0"/>
              <a:t>1</a:t>
            </a:r>
            <a:r>
              <a:rPr lang="en-US" altLang="en-US" sz="3000" b="1" dirty="0"/>
              <a:t>n         </a:t>
            </a:r>
            <a:r>
              <a:rPr lang="en-US" altLang="en-US" sz="3000" b="1" baseline="30000" dirty="0"/>
              <a:t>139</a:t>
            </a:r>
            <a:r>
              <a:rPr lang="en-US" altLang="en-US" sz="3000" b="1" dirty="0"/>
              <a:t>Ba  +</a:t>
            </a:r>
            <a:r>
              <a:rPr lang="en-US" altLang="en-US" sz="3000" b="1" baseline="30000" dirty="0"/>
              <a:t>  94</a:t>
            </a:r>
            <a:r>
              <a:rPr lang="en-US" altLang="en-US" sz="3000" b="1" dirty="0"/>
              <a:t>Kr + 3 </a:t>
            </a:r>
            <a:r>
              <a:rPr lang="en-US" altLang="en-US" sz="3000" b="1" baseline="30000" dirty="0"/>
              <a:t>1</a:t>
            </a:r>
            <a:r>
              <a:rPr lang="en-US" altLang="en-US" sz="3000" b="1" dirty="0"/>
              <a:t>n  +</a:t>
            </a:r>
          </a:p>
          <a:p>
            <a:pPr>
              <a:buFontTx/>
              <a:buNone/>
            </a:pPr>
            <a:r>
              <a:rPr lang="en-US" altLang="en-US" sz="3000" b="1" dirty="0"/>
              <a:t>     </a:t>
            </a:r>
            <a:r>
              <a:rPr lang="en-US" altLang="en-US" sz="3000" b="1" baseline="30000" dirty="0"/>
              <a:t>92                0                   56              36                 0</a:t>
            </a:r>
            <a:endParaRPr lang="en-US" altLang="en-US" sz="3000" b="1" dirty="0"/>
          </a:p>
          <a:p>
            <a:pPr>
              <a:buFontTx/>
              <a:buNone/>
            </a:pPr>
            <a:endParaRPr lang="en-US" altLang="en-US" sz="3000" b="1" dirty="0"/>
          </a:p>
        </p:txBody>
      </p:sp>
      <p:sp>
        <p:nvSpPr>
          <p:cNvPr id="6150" name="AutoShape 4"/>
          <p:cNvSpPr>
            <a:spLocks noChangeArrowheads="1"/>
          </p:cNvSpPr>
          <p:nvPr/>
        </p:nvSpPr>
        <p:spPr bwMode="auto">
          <a:xfrm>
            <a:off x="9449253" y="2324100"/>
            <a:ext cx="1600200" cy="3124200"/>
          </a:xfrm>
          <a:prstGeom prst="irregularSeal2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Energy</a:t>
            </a:r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4495800" y="3886200"/>
            <a:ext cx="609600" cy="0"/>
          </a:xfrm>
          <a:prstGeom prst="line">
            <a:avLst/>
          </a:prstGeom>
          <a:noFill/>
          <a:ln w="28575">
            <a:solidFill>
              <a:srgbClr val="FF66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2" name="Picture 8" descr="C:\Program Files\Microsoft Office\Clipart\standard\stddir3\in00420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4876801"/>
            <a:ext cx="283051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06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B0F6FB-A786-4F7B-81FE-4B3B8741603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4000" b="1" dirty="0"/>
              <a:t>Fission</a:t>
            </a:r>
          </a:p>
        </p:txBody>
      </p:sp>
      <p:pic>
        <p:nvPicPr>
          <p:cNvPr id="1029" name="Picture 5" descr="Image result for uranium 235 dec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227" y="2320628"/>
            <a:ext cx="6858410" cy="45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1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52394A-4888-4FDE-893A-0521EBF7C75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8195" name="AutoShape 5"/>
          <p:cNvSpPr>
            <a:spLocks noChangeArrowheads="1"/>
          </p:cNvSpPr>
          <p:nvPr/>
        </p:nvSpPr>
        <p:spPr bwMode="auto">
          <a:xfrm>
            <a:off x="8229600" y="2590800"/>
            <a:ext cx="2895600" cy="2209800"/>
          </a:xfrm>
          <a:prstGeom prst="irregularSeal2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4000" b="1" dirty="0"/>
              <a:t>Nuclear Fusion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8382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000" b="1"/>
              <a:t>Fusion </a:t>
            </a:r>
          </a:p>
          <a:p>
            <a:pPr>
              <a:buFontTx/>
              <a:buNone/>
            </a:pPr>
            <a:r>
              <a:rPr lang="en-US" altLang="en-US" sz="3000" b="1"/>
              <a:t>	</a:t>
            </a:r>
            <a:r>
              <a:rPr lang="en-US" altLang="en-US" sz="3000"/>
              <a:t>small nuclei combine</a:t>
            </a:r>
          </a:p>
          <a:p>
            <a:pPr>
              <a:buFontTx/>
              <a:buNone/>
            </a:pPr>
            <a:endParaRPr lang="en-US" altLang="en-US" sz="3000"/>
          </a:p>
          <a:p>
            <a:pPr>
              <a:buFontTx/>
              <a:buNone/>
            </a:pPr>
            <a:r>
              <a:rPr lang="en-US" altLang="en-US" sz="3000" b="1"/>
              <a:t>	</a:t>
            </a:r>
            <a:r>
              <a:rPr lang="en-US" altLang="en-US" sz="3000" b="1" baseline="30000"/>
              <a:t>2</a:t>
            </a:r>
            <a:r>
              <a:rPr lang="en-US" altLang="en-US" sz="3000" b="1"/>
              <a:t>H    +     </a:t>
            </a:r>
            <a:r>
              <a:rPr lang="en-US" altLang="en-US" sz="3000" b="1" baseline="30000"/>
              <a:t>3</a:t>
            </a:r>
            <a:r>
              <a:rPr lang="en-US" altLang="en-US" sz="3000" b="1"/>
              <a:t>H             </a:t>
            </a:r>
            <a:r>
              <a:rPr lang="en-US" altLang="en-US" sz="3000" b="1" baseline="30000"/>
              <a:t>4</a:t>
            </a:r>
            <a:r>
              <a:rPr lang="en-US" altLang="en-US" sz="3000" b="1"/>
              <a:t>He    +  </a:t>
            </a:r>
            <a:r>
              <a:rPr lang="en-US" altLang="en-US" sz="3000" b="1" baseline="30000"/>
              <a:t>1</a:t>
            </a:r>
            <a:r>
              <a:rPr lang="en-US" altLang="en-US" sz="3000" b="1"/>
              <a:t>n  +</a:t>
            </a:r>
          </a:p>
          <a:p>
            <a:pPr>
              <a:buFontTx/>
              <a:buNone/>
            </a:pPr>
            <a:r>
              <a:rPr lang="en-US" altLang="en-US" sz="3000" b="1"/>
              <a:t>    </a:t>
            </a:r>
            <a:r>
              <a:rPr lang="en-US" altLang="en-US" sz="3000" b="1" baseline="30000"/>
              <a:t>1                    1                        2                    0</a:t>
            </a:r>
          </a:p>
          <a:p>
            <a:pPr>
              <a:buFontTx/>
              <a:buNone/>
            </a:pPr>
            <a:endParaRPr lang="en-US" altLang="en-US" sz="3000" b="1" baseline="30000"/>
          </a:p>
          <a:p>
            <a:pPr>
              <a:buFontTx/>
              <a:buNone/>
            </a:pPr>
            <a:r>
              <a:rPr lang="en-US" altLang="en-US" sz="3000" b="1"/>
              <a:t>	Occurs in the sun and other stars</a:t>
            </a:r>
          </a:p>
        </p:txBody>
      </p:sp>
      <p:sp>
        <p:nvSpPr>
          <p:cNvPr id="8198" name="AutoShape 4"/>
          <p:cNvSpPr>
            <a:spLocks noChangeArrowheads="1"/>
          </p:cNvSpPr>
          <p:nvPr/>
        </p:nvSpPr>
        <p:spPr bwMode="auto">
          <a:xfrm>
            <a:off x="9247639" y="2133600"/>
            <a:ext cx="1524000" cy="3124200"/>
          </a:xfrm>
          <a:prstGeom prst="irregularSeal2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Energy</a:t>
            </a:r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4572000" y="3962400"/>
            <a:ext cx="990600" cy="0"/>
          </a:xfrm>
          <a:prstGeom prst="line">
            <a:avLst/>
          </a:prstGeom>
          <a:noFill/>
          <a:ln w="28575">
            <a:solidFill>
              <a:srgbClr val="FF66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2DBEF9-9376-49C1-B4CA-372A7804BC9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4000" b="1" dirty="0"/>
              <a:t>Learning Check</a:t>
            </a: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88028" y="2329543"/>
            <a:ext cx="8382000" cy="411480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sz="3000" b="1" dirty="0"/>
              <a:t>Indicate if each of the following are</a:t>
            </a:r>
          </a:p>
          <a:p>
            <a:pPr marL="0" indent="0">
              <a:buNone/>
            </a:pPr>
            <a:r>
              <a:rPr lang="en-US" altLang="en-US" sz="3000" b="1" dirty="0" smtClean="0"/>
              <a:t>(1) Fission</a:t>
            </a:r>
            <a:r>
              <a:rPr lang="en-US" altLang="en-US" sz="3000" b="1" dirty="0"/>
              <a:t>	</a:t>
            </a:r>
            <a:r>
              <a:rPr lang="en-US" altLang="en-US" sz="3000" b="1" dirty="0" smtClean="0"/>
              <a:t>	(</a:t>
            </a:r>
            <a:r>
              <a:rPr lang="en-US" altLang="en-US" sz="3000" b="1" dirty="0"/>
              <a:t>2) fusion</a:t>
            </a:r>
          </a:p>
          <a:p>
            <a:pPr marL="609600" indent="-609600">
              <a:buNone/>
            </a:pPr>
            <a:endParaRPr lang="en-US" altLang="en-US" sz="3000" b="1" dirty="0"/>
          </a:p>
          <a:p>
            <a:pPr marL="609600" indent="-609600">
              <a:buFontTx/>
              <a:buAutoNum type="alphaUcPeriod"/>
            </a:pPr>
            <a:r>
              <a:rPr lang="en-US" altLang="en-US" sz="3000" b="1" dirty="0"/>
              <a:t>Nucleus splits 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3000" b="1" dirty="0"/>
              <a:t>Large amounts of energy released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3000" b="1" dirty="0"/>
              <a:t>Small nuclei form larger nuclei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3000" b="1" dirty="0"/>
              <a:t>Hydrogen nuclei react</a:t>
            </a:r>
          </a:p>
          <a:p>
            <a:pPr marL="609600" indent="-609600">
              <a:buNone/>
            </a:pPr>
            <a:endParaRPr lang="en-US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9223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68D2E1-9547-40FF-B18C-497C7E4F7CA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4000" b="1" dirty="0"/>
              <a:t>Solution</a:t>
            </a: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98613" y="2307771"/>
            <a:ext cx="8382000" cy="411480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sz="3000" b="1" dirty="0"/>
              <a:t>Indicate if each of the following are</a:t>
            </a:r>
          </a:p>
          <a:p>
            <a:pPr marL="609600" indent="-609600">
              <a:buFontTx/>
              <a:buAutoNum type="arabicParenBoth"/>
            </a:pPr>
            <a:r>
              <a:rPr lang="en-US" altLang="en-US" sz="3000" b="1" dirty="0"/>
              <a:t>Fission	(2) fusion</a:t>
            </a:r>
          </a:p>
          <a:p>
            <a:pPr marL="609600" indent="-609600">
              <a:buNone/>
            </a:pPr>
            <a:endParaRPr lang="en-US" altLang="en-US" sz="3000" b="1" dirty="0"/>
          </a:p>
          <a:p>
            <a:pPr marL="609600" indent="-609600">
              <a:buFontTx/>
              <a:buAutoNum type="alphaUcPeriod"/>
            </a:pPr>
            <a:r>
              <a:rPr lang="en-US" altLang="en-US" sz="3000" b="1" u="sng" dirty="0"/>
              <a:t> 1 </a:t>
            </a:r>
            <a:r>
              <a:rPr lang="en-US" altLang="en-US" sz="3000" b="1" dirty="0"/>
              <a:t>       Nucleus splits 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3000" b="1" u="sng" dirty="0"/>
              <a:t> 1 + 2  </a:t>
            </a:r>
            <a:r>
              <a:rPr lang="en-US" altLang="en-US" sz="3000" b="1" dirty="0"/>
              <a:t>Large amounts of energy released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3000" b="1" u="sng" dirty="0"/>
              <a:t> 2  </a:t>
            </a:r>
            <a:r>
              <a:rPr lang="en-US" altLang="en-US" sz="3000" b="1" dirty="0"/>
              <a:t>      Small nuclei form larger nuclei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3000" b="1" u="sng" dirty="0"/>
              <a:t> 2  </a:t>
            </a:r>
            <a:r>
              <a:rPr lang="en-US" altLang="en-US" sz="3000" b="1" dirty="0"/>
              <a:t>      Hydrogen nuclei react</a:t>
            </a:r>
          </a:p>
          <a:p>
            <a:pPr marL="609600" indent="-609600">
              <a:buNone/>
            </a:pPr>
            <a:endParaRPr lang="en-US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9825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FE6614-92E4-403F-865F-9FB1F515144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4000" b="1" dirty="0"/>
              <a:t>Half-Life of a Radioisotope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3054" y="2209800"/>
            <a:ext cx="7772400" cy="4114800"/>
          </a:xfrm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/>
              <a:t>	The </a:t>
            </a:r>
            <a:r>
              <a:rPr lang="en-US" altLang="en-US" sz="2800" b="1" dirty="0">
                <a:solidFill>
                  <a:schemeClr val="accent1"/>
                </a:solidFill>
              </a:rPr>
              <a:t>time </a:t>
            </a:r>
            <a:r>
              <a:rPr lang="en-US" altLang="en-US" sz="2800" b="1" dirty="0"/>
              <a:t>for the radiation level to fall (decay) to one-half its initial value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</a:rPr>
              <a:t>					decay curve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b="1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b="1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/>
              <a:t>        8 mg	  4 mg	2 mg       1 mg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b="1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b="1" dirty="0"/>
          </a:p>
          <a:p>
            <a:pPr>
              <a:lnSpc>
                <a:spcPct val="90000"/>
              </a:lnSpc>
            </a:pPr>
            <a:endParaRPr lang="en-US" altLang="en-US" sz="2800" b="1" dirty="0"/>
          </a:p>
          <a:p>
            <a:pPr>
              <a:lnSpc>
                <a:spcPct val="90000"/>
              </a:lnSpc>
            </a:pPr>
            <a:endParaRPr lang="en-US" altLang="en-US" sz="2800" b="1" dirty="0"/>
          </a:p>
          <a:p>
            <a:pPr>
              <a:lnSpc>
                <a:spcPct val="90000"/>
              </a:lnSpc>
            </a:pPr>
            <a:endParaRPr lang="en-US" altLang="en-US" sz="2800" b="1" dirty="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3080656" y="2971800"/>
            <a:ext cx="1066800" cy="274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initial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4452256" y="4267200"/>
            <a:ext cx="10668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1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half-life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5900056" y="4953000"/>
            <a:ext cx="1066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7347856" y="5257800"/>
            <a:ext cx="1066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273" name="Arc 15"/>
          <p:cNvSpPr>
            <a:spLocks/>
          </p:cNvSpPr>
          <p:nvPr/>
        </p:nvSpPr>
        <p:spPr bwMode="auto">
          <a:xfrm rot="64344" flipH="1" flipV="1">
            <a:off x="3886201" y="2435225"/>
            <a:ext cx="4429125" cy="2667000"/>
          </a:xfrm>
          <a:custGeom>
            <a:avLst/>
            <a:gdLst>
              <a:gd name="T0" fmla="*/ 5564103 w 20909"/>
              <a:gd name="T1" fmla="*/ 0 h 21600"/>
              <a:gd name="T2" fmla="*/ 938215518 w 20909"/>
              <a:gd name="T3" fmla="*/ 246700957 h 21600"/>
              <a:gd name="T4" fmla="*/ 0 w 20909"/>
              <a:gd name="T5" fmla="*/ 32930041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909" h="21600" fill="none" extrusionOk="0">
                <a:moveTo>
                  <a:pt x="123" y="0"/>
                </a:moveTo>
                <a:cubicBezTo>
                  <a:pt x="9920" y="56"/>
                  <a:pt x="18452" y="6698"/>
                  <a:pt x="20909" y="16181"/>
                </a:cubicBezTo>
              </a:path>
              <a:path w="20909" h="21600" stroke="0" extrusionOk="0">
                <a:moveTo>
                  <a:pt x="123" y="0"/>
                </a:moveTo>
                <a:cubicBezTo>
                  <a:pt x="9920" y="56"/>
                  <a:pt x="18452" y="6698"/>
                  <a:pt x="20909" y="16181"/>
                </a:cubicBezTo>
                <a:lnTo>
                  <a:pt x="0" y="21600"/>
                </a:lnTo>
                <a:lnTo>
                  <a:pt x="123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DEAB03-7FB1-4CEA-8BD8-4BBC0A26CF9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4000" b="1" dirty="0"/>
              <a:t>Examples of Half-Life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4954" y="2351315"/>
            <a:ext cx="8825659" cy="384265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800" b="1" dirty="0" smtClean="0">
                <a:solidFill>
                  <a:srgbClr val="66FF33"/>
                </a:solidFill>
              </a:rPr>
              <a:t>Isotope          Half life</a:t>
            </a:r>
          </a:p>
          <a:p>
            <a:pPr>
              <a:buFontTx/>
              <a:buNone/>
            </a:pPr>
            <a:r>
              <a:rPr lang="en-US" altLang="en-US" sz="2800" b="1" dirty="0" smtClean="0"/>
              <a:t>C-15			2.4 sec</a:t>
            </a:r>
          </a:p>
          <a:p>
            <a:pPr>
              <a:buFontTx/>
              <a:buNone/>
            </a:pPr>
            <a:r>
              <a:rPr lang="en-US" altLang="en-US" sz="2800" b="1" dirty="0" smtClean="0"/>
              <a:t>Ra-224		3.6 days</a:t>
            </a:r>
          </a:p>
          <a:p>
            <a:pPr>
              <a:buFontTx/>
              <a:buNone/>
            </a:pPr>
            <a:r>
              <a:rPr lang="en-US" altLang="en-US" sz="2800" b="1" dirty="0" smtClean="0"/>
              <a:t>Ra-223		12 days</a:t>
            </a:r>
          </a:p>
          <a:p>
            <a:pPr>
              <a:buFontTx/>
              <a:buNone/>
            </a:pPr>
            <a:r>
              <a:rPr lang="en-US" altLang="en-US" sz="2800" b="1" dirty="0" smtClean="0"/>
              <a:t>I-125		</a:t>
            </a:r>
            <a:r>
              <a:rPr lang="en-US" altLang="en-US" sz="2800" b="1" dirty="0" smtClean="0"/>
              <a:t>	60 </a:t>
            </a:r>
            <a:r>
              <a:rPr lang="en-US" altLang="en-US" sz="2800" b="1" dirty="0" smtClean="0"/>
              <a:t>days</a:t>
            </a:r>
          </a:p>
          <a:p>
            <a:pPr>
              <a:buFontTx/>
              <a:buNone/>
            </a:pPr>
            <a:r>
              <a:rPr lang="en-US" altLang="en-US" sz="2800" b="1" dirty="0" smtClean="0"/>
              <a:t>C-14			5700 years</a:t>
            </a:r>
          </a:p>
          <a:p>
            <a:pPr>
              <a:buFontTx/>
              <a:buNone/>
            </a:pPr>
            <a:r>
              <a:rPr lang="en-US" altLang="en-US" sz="2800" b="1" dirty="0" smtClean="0"/>
              <a:t>U-235		710 000 000 years</a:t>
            </a:r>
          </a:p>
          <a:p>
            <a:endParaRPr lang="en-US" altLang="en-US" b="1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974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</TotalTime>
  <Words>173</Words>
  <Application>Microsoft Office PowerPoint</Application>
  <PresentationFormat>Widescreen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Century Gothic</vt:lpstr>
      <vt:lpstr>Lucida Console</vt:lpstr>
      <vt:lpstr>Symbol</vt:lpstr>
      <vt:lpstr>Wingdings</vt:lpstr>
      <vt:lpstr>Wingdings 3</vt:lpstr>
      <vt:lpstr>Ion Boardroom</vt:lpstr>
      <vt:lpstr>Nuclear Radiation</vt:lpstr>
      <vt:lpstr>Subatomic Particles</vt:lpstr>
      <vt:lpstr>Nuclear Fission</vt:lpstr>
      <vt:lpstr>Fission</vt:lpstr>
      <vt:lpstr>Nuclear Fusion</vt:lpstr>
      <vt:lpstr>Learning Check</vt:lpstr>
      <vt:lpstr>Solution</vt:lpstr>
      <vt:lpstr>Half-Life of a Radioisotope</vt:lpstr>
      <vt:lpstr>Examples of Half-Life</vt:lpstr>
      <vt:lpstr>PowerPoint Presentation</vt:lpstr>
      <vt:lpstr>Learning Check</vt:lpstr>
      <vt:lpstr>Solution</vt:lpstr>
      <vt:lpstr>Radiation</vt:lpstr>
      <vt:lpstr> Alpha Particle  </vt:lpstr>
      <vt:lpstr>Radium  Radon</vt:lpstr>
      <vt:lpstr>PowerPoint Presentation</vt:lpstr>
      <vt:lpstr>Beta Particle </vt:lpstr>
      <vt:lpstr> Gamma  Radiation   </vt:lpstr>
      <vt:lpstr>PowerPoint Presentation</vt:lpstr>
      <vt:lpstr>PowerPoint Presentation</vt:lpstr>
      <vt:lpstr> Radiation Protection   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Radiation</dc:title>
  <dc:creator>Kevin L Whalen</dc:creator>
  <cp:lastModifiedBy>Kevin L Whalen</cp:lastModifiedBy>
  <cp:revision>4</cp:revision>
  <dcterms:created xsi:type="dcterms:W3CDTF">2017-02-09T13:46:16Z</dcterms:created>
  <dcterms:modified xsi:type="dcterms:W3CDTF">2017-02-09T14:17:29Z</dcterms:modified>
</cp:coreProperties>
</file>