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008080"/>
    <a:srgbClr val="9900FF"/>
    <a:srgbClr val="CC0066"/>
    <a:srgbClr val="D60093"/>
    <a:srgbClr val="008000"/>
    <a:srgbClr val="990033"/>
    <a:srgbClr val="3333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5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B0F1-7421-4A34-8007-301360447DB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4B1D-F4B8-4827-BCF3-E819B8398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2984" y="289131"/>
            <a:ext cx="6146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What is Horticulture ?</a:t>
            </a:r>
            <a:endParaRPr lang="en-US" sz="4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799" y="1165086"/>
            <a:ext cx="1107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Horticulture is the science of ____________ and caring for plants, including fruits, vegetables, _____________,</a:t>
            </a:r>
          </a:p>
          <a:p>
            <a:r>
              <a:rPr lang="en-US" dirty="0"/>
              <a:t> </a:t>
            </a:r>
            <a:r>
              <a:rPr lang="en-US" dirty="0" smtClean="0"/>
              <a:t>      ornamental plants and turf grasses.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“HORT”  =  ______________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	“CULTURE”  =  ___________</a:t>
            </a:r>
          </a:p>
          <a:p>
            <a:endParaRPr lang="en-US" dirty="0"/>
          </a:p>
          <a:p>
            <a:r>
              <a:rPr lang="en-US" u="sng" dirty="0" smtClean="0"/>
              <a:t>Benefits of horticulture include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Providing _______ and products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Purifying the air &amp;  __________ and preventing erosion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Beautification of ___________________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__________________ and enjoyment working with plants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Job and career _____________________</a:t>
            </a:r>
          </a:p>
        </p:txBody>
      </p:sp>
      <p:pic>
        <p:nvPicPr>
          <p:cNvPr id="1026" name="Picture 2" descr="http://counties.agrilife.org/williamson/files/2014/01/Horticul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67" y="1904310"/>
            <a:ext cx="5309492" cy="41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2855" y="4103554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water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6600" y="1134588"/>
            <a:ext cx="97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flowers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455" y="1904310"/>
            <a:ext cx="9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garden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3321" y="2473977"/>
            <a:ext cx="72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grow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555595"/>
            <a:ext cx="67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food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6533" y="1078566"/>
            <a:ext cx="1045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growing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9040" y="4695132"/>
            <a:ext cx="135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landscapes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305" y="5209542"/>
            <a:ext cx="1307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Relaxation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9629" y="5738968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opportunities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337899"/>
            <a:ext cx="118491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PLANT TISSUES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DERMAL</a:t>
            </a:r>
            <a:r>
              <a:rPr lang="en-US" dirty="0" smtClean="0"/>
              <a:t> – Outer _______________					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(3) GROUND </a:t>
            </a:r>
            <a:r>
              <a:rPr lang="en-US" dirty="0" smtClean="0"/>
              <a:t>– Support tissues</a:t>
            </a:r>
          </a:p>
          <a:p>
            <a:r>
              <a:rPr lang="en-US" dirty="0"/>
              <a:t> </a:t>
            </a:r>
            <a:r>
              <a:rPr lang="en-US" dirty="0" smtClean="0"/>
              <a:t>  covering of a plant.  In woody trees						         that act as __________ on</a:t>
            </a:r>
            <a:endParaRPr lang="en-US" dirty="0"/>
          </a:p>
          <a:p>
            <a:r>
              <a:rPr lang="en-US" dirty="0" smtClean="0"/>
              <a:t>   and ________, the outer layer is ______.					          </a:t>
            </a:r>
            <a:r>
              <a:rPr lang="en-US" dirty="0"/>
              <a:t>t</a:t>
            </a:r>
            <a:r>
              <a:rPr lang="en-US" dirty="0" smtClean="0"/>
              <a:t>he inside of leaves, stems,</a:t>
            </a:r>
          </a:p>
          <a:p>
            <a:r>
              <a:rPr lang="en-US" dirty="0" smtClean="0"/>
              <a:t>   In non-woody _________________						          and _________</a:t>
            </a:r>
            <a:endParaRPr lang="en-US" dirty="0"/>
          </a:p>
          <a:p>
            <a:r>
              <a:rPr lang="en-US" dirty="0" smtClean="0"/>
              <a:t>   plants like wildflowers, the outer</a:t>
            </a:r>
          </a:p>
          <a:p>
            <a:r>
              <a:rPr lang="en-US" dirty="0" smtClean="0"/>
              <a:t>   covering is _______________.  Some</a:t>
            </a:r>
            <a:endParaRPr lang="en-US" dirty="0"/>
          </a:p>
          <a:p>
            <a:r>
              <a:rPr lang="en-US" dirty="0" smtClean="0"/>
              <a:t>   leaves and stems also produce a waxy					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(4) MERISTEMATIC </a:t>
            </a:r>
            <a:r>
              <a:rPr lang="en-US" dirty="0" smtClean="0"/>
              <a:t>- Actively</a:t>
            </a:r>
          </a:p>
          <a:p>
            <a:r>
              <a:rPr lang="en-US" dirty="0" smtClean="0"/>
              <a:t>   layer _______ the epidermis called						            ___________ tissues at the</a:t>
            </a:r>
            <a:endParaRPr lang="en-US" dirty="0"/>
          </a:p>
          <a:p>
            <a:r>
              <a:rPr lang="en-US" dirty="0" smtClean="0"/>
              <a:t>   ___________ to reduce water loss.						            </a:t>
            </a:r>
            <a:r>
              <a:rPr lang="en-US" dirty="0"/>
              <a:t>t</a:t>
            </a:r>
            <a:r>
              <a:rPr lang="en-US" dirty="0" smtClean="0"/>
              <a:t>ips of __________ &amp; roots,</a:t>
            </a:r>
          </a:p>
          <a:p>
            <a:pPr lvl="8"/>
            <a:r>
              <a:rPr lang="en-US" dirty="0" smtClean="0"/>
              <a:t>					            and inside </a:t>
            </a:r>
            <a:r>
              <a:rPr lang="en-US" i="1" dirty="0" smtClean="0"/>
              <a:t>the</a:t>
            </a:r>
            <a:r>
              <a:rPr lang="en-US" dirty="0" smtClean="0"/>
              <a:t> stem.</a:t>
            </a:r>
            <a:endParaRPr lang="en-US" dirty="0"/>
          </a:p>
          <a:p>
            <a:pPr marL="342900" indent="-342900">
              <a:buAutoNum type="arabicParenBoth"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(2) VASCULAR </a:t>
            </a:r>
            <a:r>
              <a:rPr lang="en-US" dirty="0" smtClean="0"/>
              <a:t>– System of ________</a:t>
            </a:r>
            <a:endParaRPr lang="en-US" dirty="0"/>
          </a:p>
          <a:p>
            <a:r>
              <a:rPr lang="en-US" dirty="0" smtClean="0"/>
              <a:t>   to transport _________, minerals, and</a:t>
            </a:r>
          </a:p>
          <a:p>
            <a:r>
              <a:rPr lang="en-US" dirty="0" smtClean="0"/>
              <a:t>   sugar.</a:t>
            </a:r>
            <a:endParaRPr lang="en-US" dirty="0"/>
          </a:p>
          <a:p>
            <a:pPr marL="342900" indent="-342900">
              <a:buAutoNum type="arabicParenBoth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1600" dirty="0" smtClean="0">
                <a:latin typeface="Arial Black" panose="020B0A04020102020204" pitchFamily="34" charset="0"/>
              </a:rPr>
              <a:t>XYLEM</a:t>
            </a:r>
            <a:r>
              <a:rPr lang="en-US" dirty="0" smtClean="0"/>
              <a:t> – Moves water &amp; minerals ____</a:t>
            </a:r>
            <a:endParaRPr lang="en-US" dirty="0"/>
          </a:p>
          <a:p>
            <a:r>
              <a:rPr lang="en-US" dirty="0" smtClean="0"/>
              <a:t>	          from the roots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600" dirty="0" smtClean="0">
                <a:latin typeface="Arial Black" panose="020B0A04020102020204" pitchFamily="34" charset="0"/>
              </a:rPr>
              <a:t> PHLOEM </a:t>
            </a:r>
            <a:r>
              <a:rPr lang="en-US" dirty="0" smtClean="0"/>
              <a:t>– Moves sugar (________) down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from the leaves</a:t>
            </a:r>
            <a:endParaRPr lang="en-US" dirty="0"/>
          </a:p>
        </p:txBody>
      </p:sp>
      <p:pic>
        <p:nvPicPr>
          <p:cNvPr id="2050" name="Picture 2" descr="http://intranet.tdmu.edu.ua/data/kafedra/internal/pharma_1/lectures_stud/en/pharm/prov_pharm/ptn/Pharmaceutical%20botany/2-d%20course/03-Mechanical%20and%20vascular%20tissues.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1192572"/>
            <a:ext cx="3551399" cy="484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85" y="4366696"/>
            <a:ext cx="148229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95405" y="2056200"/>
            <a:ext cx="73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roots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429" y="1827572"/>
            <a:ext cx="89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shrubs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722" y="1827572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bark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4518" y="2047245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herbaceous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791" y="265310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epidermis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972" y="3159075"/>
            <a:ext cx="66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over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788" y="34604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cuticle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174" y="4252834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tubes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9684" y="4562501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water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9632" y="5366791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up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9736" y="5933102"/>
            <a:ext cx="67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food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4839" y="1543827"/>
            <a:ext cx="77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fillers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1247" y="1218414"/>
            <a:ext cx="127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protective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66624" y="3149865"/>
            <a:ext cx="1045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growing</a:t>
            </a:r>
            <a:endParaRPr lang="en-US" sz="2000" b="1" dirty="0">
              <a:solidFill>
                <a:srgbClr val="99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3178" y="3460405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FF"/>
                </a:solidFill>
              </a:rPr>
              <a:t>shoots</a:t>
            </a:r>
            <a:endParaRPr lang="en-US" sz="2000" b="1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261261"/>
            <a:ext cx="116713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</a:t>
            </a:r>
            <a:r>
              <a:rPr lang="en-US" sz="3200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3 Types of Ground Tissue</a:t>
            </a:r>
          </a:p>
          <a:p>
            <a:endParaRPr lang="en-US" dirty="0"/>
          </a:p>
          <a:p>
            <a:r>
              <a:rPr lang="en-US" dirty="0" smtClean="0"/>
              <a:t>            </a:t>
            </a:r>
            <a:r>
              <a:rPr lang="en-US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PARENCHYMA</a:t>
            </a:r>
            <a:r>
              <a:rPr lang="en-US" dirty="0" smtClean="0"/>
              <a:t>			       </a:t>
            </a:r>
            <a:r>
              <a:rPr lang="en-US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COLLENCHYMA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8080"/>
                </a:solidFill>
                <a:latin typeface="Arial Black" panose="020B0A04020102020204" pitchFamily="34" charset="0"/>
              </a:rPr>
              <a:t>SCLERENCHYMA</a:t>
            </a:r>
          </a:p>
          <a:p>
            <a:endParaRPr lang="en-US" dirty="0">
              <a:solidFill>
                <a:srgbClr val="008080"/>
              </a:solidFill>
            </a:endParaRPr>
          </a:p>
          <a:p>
            <a:endParaRPr lang="en-US" dirty="0" smtClean="0">
              <a:solidFill>
                <a:srgbClr val="008080"/>
              </a:solidFill>
            </a:endParaRPr>
          </a:p>
          <a:p>
            <a:endParaRPr lang="en-US" dirty="0">
              <a:solidFill>
                <a:srgbClr val="008080"/>
              </a:solidFill>
            </a:endParaRPr>
          </a:p>
          <a:p>
            <a:endParaRPr lang="en-US" dirty="0" smtClean="0">
              <a:solidFill>
                <a:srgbClr val="008080"/>
              </a:solidFill>
            </a:endParaRPr>
          </a:p>
          <a:p>
            <a:endParaRPr lang="en-US" dirty="0" smtClean="0">
              <a:solidFill>
                <a:srgbClr val="008080"/>
              </a:solidFill>
            </a:endParaRPr>
          </a:p>
          <a:p>
            <a:endParaRPr lang="en-US" dirty="0">
              <a:solidFill>
                <a:srgbClr val="008080"/>
              </a:solidFill>
            </a:endParaRPr>
          </a:p>
          <a:p>
            <a:endParaRPr lang="en-US" dirty="0" smtClean="0">
              <a:solidFill>
                <a:srgbClr val="008080"/>
              </a:solidFill>
            </a:endParaRPr>
          </a:p>
          <a:p>
            <a:r>
              <a:rPr lang="en-US" dirty="0" smtClean="0"/>
              <a:t>__________________ is the most		_________________ cells		_________________ cells</a:t>
            </a:r>
          </a:p>
          <a:p>
            <a:r>
              <a:rPr lang="en-US" dirty="0" smtClean="0"/>
              <a:t>__________ type of cell found		provide ___________ support	provide ______ tough support</a:t>
            </a:r>
          </a:p>
          <a:p>
            <a:r>
              <a:rPr lang="en-US" dirty="0" smtClean="0"/>
              <a:t>throughout the plant.  Parenchyma		especially in herbaceous		and ______________.  </a:t>
            </a:r>
          </a:p>
          <a:p>
            <a:r>
              <a:rPr lang="en-US" dirty="0"/>
              <a:t>c</a:t>
            </a:r>
            <a:r>
              <a:rPr lang="en-US" dirty="0" smtClean="0"/>
              <a:t>ome in a ____________ of shapes,		(non-woody) plants.		Sclerenchyma cells have </a:t>
            </a:r>
          </a:p>
          <a:p>
            <a:r>
              <a:rPr lang="en-US" dirty="0"/>
              <a:t>b</a:t>
            </a:r>
            <a:r>
              <a:rPr lang="en-US" dirty="0" smtClean="0"/>
              <a:t>ut all have _______ cell walls.		Collenchyma have thickened		extremely thick cell _______.</a:t>
            </a:r>
          </a:p>
          <a:p>
            <a:r>
              <a:rPr lang="en-US" dirty="0" smtClean="0"/>
              <a:t>					___________ and are commonly	These cells are found in the seed</a:t>
            </a:r>
            <a:endParaRPr lang="en-US" dirty="0"/>
          </a:p>
          <a:p>
            <a:r>
              <a:rPr lang="en-US" dirty="0" smtClean="0"/>
              <a:t>Parenchyma serve as _________		found below the epidermis of	______ of dormant seeds, in pits,</a:t>
            </a:r>
          </a:p>
          <a:p>
            <a:r>
              <a:rPr lang="en-US" dirty="0"/>
              <a:t>c</a:t>
            </a:r>
            <a:r>
              <a:rPr lang="en-US" dirty="0" smtClean="0"/>
              <a:t>ells and also in the leaf for			________, and along leaf petioles	and in the covering of ______.</a:t>
            </a:r>
          </a:p>
          <a:p>
            <a:r>
              <a:rPr lang="en-US" dirty="0" smtClean="0"/>
              <a:t>_________________.  A unique		and ________.</a:t>
            </a:r>
          </a:p>
          <a:p>
            <a:r>
              <a:rPr lang="en-US" dirty="0"/>
              <a:t>c</a:t>
            </a:r>
            <a:r>
              <a:rPr lang="en-US" dirty="0" smtClean="0"/>
              <a:t>haracteristic of parenchyma cells</a:t>
            </a:r>
          </a:p>
          <a:p>
            <a:r>
              <a:rPr lang="en-US" dirty="0"/>
              <a:t>i</a:t>
            </a:r>
            <a:r>
              <a:rPr lang="en-US" dirty="0" smtClean="0"/>
              <a:t>s they can ___________________                                            </a:t>
            </a:r>
            <a:r>
              <a:rPr lang="en-US" sz="1000" dirty="0" smtClean="0">
                <a:latin typeface="Arial Black" panose="020B0A04020102020204" pitchFamily="34" charset="0"/>
              </a:rPr>
              <a:t>Leaf</a:t>
            </a:r>
          </a:p>
          <a:p>
            <a:r>
              <a:rPr lang="en-US" dirty="0" smtClean="0"/>
              <a:t>into any cell type the plant needs.                                         </a:t>
            </a:r>
            <a:r>
              <a:rPr lang="en-US" sz="1000" dirty="0" smtClean="0">
                <a:latin typeface="Arial Black" panose="020B0A04020102020204" pitchFamily="34" charset="0"/>
              </a:rPr>
              <a:t>“skeleton”</a:t>
            </a:r>
            <a:endParaRPr lang="en-US" sz="1000" dirty="0">
              <a:latin typeface="Arial Black" panose="020B0A04020102020204" pitchFamily="34" charset="0"/>
            </a:endParaRPr>
          </a:p>
        </p:txBody>
      </p:sp>
      <p:pic>
        <p:nvPicPr>
          <p:cNvPr id="2054" name="Picture 6" descr="Image result for walnu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19" y="5545415"/>
            <a:ext cx="1809183" cy="12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idsmathgamesonline.com/images/pictures/shapes/rec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1464407"/>
            <a:ext cx="2717801" cy="16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idsmathgamesonline.com/images/pictures/shapes/rec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7" y="1472223"/>
            <a:ext cx="2705100" cy="166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kidsmathgamesonline.com/images/pictures/shapes/rec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14" y="1454638"/>
            <a:ext cx="2828925" cy="17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2.bp.blogspot.com/-s1NYRGi9x_s/UDLmhegu5tI/AAAAAAAAAmY/AVCApaUX3Ow/s1600/IMG_0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10" y="5671745"/>
            <a:ext cx="1351517" cy="10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898" y="3136900"/>
            <a:ext cx="149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Parenchyma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78" y="3435075"/>
            <a:ext cx="1121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common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3228" y="3946464"/>
            <a:ext cx="921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variety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9076" y="428062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thin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4570" y="4803683"/>
            <a:ext cx="969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storage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23" y="5345360"/>
            <a:ext cx="180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photosynthesis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5804" y="5941710"/>
            <a:ext cx="151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differentiate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119" y="3195515"/>
            <a:ext cx="154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Collenchyma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628" y="3462137"/>
            <a:ext cx="966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flexible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547" y="4529154"/>
            <a:ext cx="978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corners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340" y="5078738"/>
            <a:ext cx="81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stems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0598" y="5345360"/>
            <a:ext cx="736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veins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91291" y="3195515"/>
            <a:ext cx="165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Sclerenchyma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3057" y="3462137"/>
            <a:ext cx="648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very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53955" y="3706642"/>
            <a:ext cx="129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protection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36066" y="4280620"/>
            <a:ext cx="72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walls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5656" y="4803683"/>
            <a:ext cx="74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coats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88301" y="5100855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nuts</a:t>
            </a:r>
            <a:endParaRPr lang="en-US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53" y="355600"/>
            <a:ext cx="116205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3300"/>
                </a:solidFill>
                <a:latin typeface="Franklin Gothic Heavy" panose="020B0903020102020204" pitchFamily="34" charset="0"/>
              </a:rPr>
              <a:t>ROOT STRUCTURE &amp; FUNCTION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</a:t>
            </a:r>
            <a:r>
              <a:rPr lang="en-US" u="sng" dirty="0" smtClean="0">
                <a:latin typeface="Franklin Gothic Heavy" panose="020B0903020102020204" pitchFamily="34" charset="0"/>
              </a:rPr>
              <a:t>3 FUNCTIONS OF ROOTS</a:t>
            </a:r>
            <a:r>
              <a:rPr lang="en-US" dirty="0" smtClean="0">
                <a:latin typeface="Franklin Gothic Heavy" panose="020B0903020102020204" pitchFamily="34" charset="0"/>
              </a:rPr>
              <a:t>: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       (1) Absorb __________ and minerals (nutrients)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from the soil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(2)  ___________ the plant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(3) Store _______ products (sugar &amp; starch)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that were made in the __________</a:t>
            </a:r>
          </a:p>
          <a:p>
            <a:endParaRPr lang="en-US" dirty="0" smtClean="0"/>
          </a:p>
          <a:p>
            <a:r>
              <a:rPr lang="en-US" dirty="0" smtClean="0"/>
              <a:t>                   </a:t>
            </a:r>
            <a:r>
              <a:rPr lang="en-US" b="1" u="sng" dirty="0" smtClean="0"/>
              <a:t>When the Seed 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Germinates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__________                                           _____________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root		             Projections of epidermal</a:t>
            </a:r>
          </a:p>
          <a:p>
            <a:r>
              <a:rPr lang="en-US" dirty="0" smtClean="0"/>
              <a:t>                                                                  cells that provide ______</a:t>
            </a:r>
            <a:endParaRPr lang="en-US" dirty="0"/>
          </a:p>
          <a:p>
            <a:r>
              <a:rPr lang="en-US" dirty="0" smtClean="0"/>
              <a:t>                                                                  of the absorption</a:t>
            </a:r>
          </a:p>
          <a:p>
            <a:r>
              <a:rPr lang="en-US" dirty="0" smtClean="0"/>
              <a:t>     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Meristematic tissue behind a protective</a:t>
            </a:r>
          </a:p>
          <a:p>
            <a:r>
              <a:rPr lang="en-US" dirty="0"/>
              <a:t> </a:t>
            </a:r>
            <a:r>
              <a:rPr lang="en-US" dirty="0" smtClean="0"/>
              <a:t>    root ______.  This increases the _________ of the root.        </a:t>
            </a:r>
            <a:endParaRPr lang="en-US" dirty="0"/>
          </a:p>
        </p:txBody>
      </p:sp>
      <p:pic>
        <p:nvPicPr>
          <p:cNvPr id="1026" name="Picture 2" descr="https://s-media-cache-ak0.pinimg.com/originals/cb/33/68/cb3368b9b3359cfb0b4fdccd7e4f4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08" y="4343400"/>
            <a:ext cx="897466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ysolarpanelsv.com/images/arrows-clip-art-free-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386">
            <a:off x="1721194" y="4571999"/>
            <a:ext cx="77118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ysolarpanelsv.com/images/arrows-clip-art-free-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366">
            <a:off x="1985698" y="5381848"/>
            <a:ext cx="666218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t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684">
            <a:off x="2845379" y="4643176"/>
            <a:ext cx="933866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34" y="1651000"/>
            <a:ext cx="3343766" cy="4641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3" y="1295400"/>
            <a:ext cx="2813747" cy="203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585" y="165100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water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1206" y="2399824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Anchor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092" y="2948593"/>
            <a:ext cx="67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food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9939" y="3217922"/>
            <a:ext cx="85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leaves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266" y="4341574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Radicle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3477" y="4308227"/>
            <a:ext cx="126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Root hairs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3305" y="4858282"/>
            <a:ext cx="71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most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808" y="5454713"/>
            <a:ext cx="1034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Root tip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6017" y="5981358"/>
            <a:ext cx="55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cap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2244" y="6016575"/>
            <a:ext cx="86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length</a:t>
            </a:r>
            <a:endParaRPr lang="en-US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482600"/>
            <a:ext cx="116459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3300"/>
                </a:solidFill>
                <a:latin typeface="Franklin Gothic Heavy" panose="020B0903020102020204" pitchFamily="34" charset="0"/>
              </a:rPr>
              <a:t>TYPES OF ROOTS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>
                <a:latin typeface="Franklin Gothic Heavy" panose="020B0903020102020204" pitchFamily="34" charset="0"/>
              </a:rPr>
              <a:t>TAPROOTS</a:t>
            </a:r>
            <a:r>
              <a:rPr lang="en-US" dirty="0" smtClean="0"/>
              <a:t>		             </a:t>
            </a:r>
            <a:r>
              <a:rPr lang="en-US" dirty="0" smtClean="0">
                <a:latin typeface="Franklin Gothic Heavy" panose="020B0903020102020204" pitchFamily="34" charset="0"/>
              </a:rPr>
              <a:t>FIBROUS ROOTS</a:t>
            </a:r>
            <a:r>
              <a:rPr lang="en-US" dirty="0" smtClean="0"/>
              <a:t>		               </a:t>
            </a:r>
            <a:r>
              <a:rPr lang="en-US" dirty="0" smtClean="0">
                <a:latin typeface="Franklin Gothic Heavy" panose="020B0903020102020204" pitchFamily="34" charset="0"/>
              </a:rPr>
              <a:t>ADVENTITIOUS ROOTS</a:t>
            </a:r>
          </a:p>
          <a:p>
            <a:endParaRPr lang="en-US" dirty="0">
              <a:latin typeface="Franklin Gothic Heavy" panose="020B0903020102020204" pitchFamily="34" charset="0"/>
            </a:endParaRPr>
          </a:p>
          <a:p>
            <a:endParaRPr lang="en-US" dirty="0" smtClean="0">
              <a:latin typeface="Franklin Gothic Heavy" panose="020B0903020102020204" pitchFamily="34" charset="0"/>
            </a:endParaRPr>
          </a:p>
          <a:p>
            <a:endParaRPr lang="en-US" dirty="0">
              <a:latin typeface="Franklin Gothic Heavy" panose="020B0903020102020204" pitchFamily="34" charset="0"/>
            </a:endParaRPr>
          </a:p>
          <a:p>
            <a:endParaRPr lang="en-US" dirty="0" smtClean="0">
              <a:latin typeface="Franklin Gothic Heavy" panose="020B0903020102020204" pitchFamily="34" charset="0"/>
            </a:endParaRPr>
          </a:p>
          <a:p>
            <a:endParaRPr lang="en-US" dirty="0">
              <a:latin typeface="Franklin Gothic Heavy" panose="020B0903020102020204" pitchFamily="34" charset="0"/>
            </a:endParaRPr>
          </a:p>
          <a:p>
            <a:endParaRPr lang="en-US" dirty="0" smtClean="0">
              <a:latin typeface="Franklin Gothic Heavy" panose="020B0903020102020204" pitchFamily="34" charset="0"/>
            </a:endParaRPr>
          </a:p>
          <a:p>
            <a:r>
              <a:rPr lang="en-US" dirty="0" smtClean="0">
                <a:latin typeface="Franklin Gothic Heavy" panose="020B0903020102020204" pitchFamily="34" charset="0"/>
              </a:rPr>
              <a:t>                                                                                                                                     </a:t>
            </a:r>
            <a:r>
              <a:rPr lang="en-US" sz="1400" b="1" dirty="0" smtClean="0"/>
              <a:t>MANGROVE TREE                 BUTTRESS ROOTS (Old</a:t>
            </a:r>
            <a:endParaRPr lang="en-US" dirty="0">
              <a:latin typeface="Franklin Gothic Heavy" panose="020B0903020102020204" pitchFamily="34" charset="0"/>
            </a:endParaRPr>
          </a:p>
          <a:p>
            <a:r>
              <a:rPr lang="en-US" dirty="0" smtClean="0">
                <a:latin typeface="Franklin Gothic Heavy" panose="020B0903020102020204" pitchFamily="34" charset="0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en-US" sz="1400" b="1" dirty="0" smtClean="0"/>
              <a:t>Growth Tree)</a:t>
            </a:r>
            <a:endParaRPr lang="en-US" dirty="0" smtClean="0">
              <a:latin typeface="Franklin Gothic Heavy" panose="020B0903020102020204" pitchFamily="34" charset="0"/>
            </a:endParaRPr>
          </a:p>
          <a:p>
            <a:pPr marL="342900" indent="-342900">
              <a:buAutoNum type="alphaUcPeriod"/>
            </a:pPr>
            <a:r>
              <a:rPr lang="en-US" dirty="0" smtClean="0"/>
              <a:t>________ primary root and					A. Roots that grow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usually only ____ or ____	A. Roots are ______ &amp; __________	   from the ______        B. Absorb ________         </a:t>
            </a:r>
          </a:p>
          <a:p>
            <a:r>
              <a:rPr lang="en-US" dirty="0" smtClean="0"/>
              <a:t>B. Few _______________ roots	B. Most __________ root system               for support                   right out of the ____</a:t>
            </a:r>
          </a:p>
          <a:p>
            <a:r>
              <a:rPr lang="en-US" dirty="0" smtClean="0"/>
              <a:t>C. Draw from ________ water 	C. Absorb water ___________ as it</a:t>
            </a:r>
          </a:p>
          <a:p>
            <a:r>
              <a:rPr lang="en-US" dirty="0"/>
              <a:t> </a:t>
            </a:r>
            <a:r>
              <a:rPr lang="en-US" dirty="0" smtClean="0"/>
              <a:t>        supply			         ________ down into the soil</a:t>
            </a:r>
          </a:p>
          <a:p>
            <a:r>
              <a:rPr lang="en-US" dirty="0" smtClean="0"/>
              <a:t>D. Excellent ___________ for		D. Help prevent soil 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sandy or ________ locations	          due to the _________ amount</a:t>
            </a:r>
          </a:p>
          <a:p>
            <a:r>
              <a:rPr lang="en-US" dirty="0" smtClean="0"/>
              <a:t>E. Useful for food ___________                        of shallow roots</a:t>
            </a:r>
          </a:p>
          <a:p>
            <a:r>
              <a:rPr lang="en-US" dirty="0"/>
              <a:t> </a:t>
            </a:r>
            <a:r>
              <a:rPr lang="en-US" dirty="0" smtClean="0"/>
              <a:t>        ex. carrots, beets, radishes                                                                                                                                 </a:t>
            </a:r>
            <a:r>
              <a:rPr lang="en-US" dirty="0"/>
              <a:t>	</a:t>
            </a:r>
            <a:r>
              <a:rPr lang="en-US" dirty="0" smtClean="0"/>
              <a:t>						                                             </a:t>
            </a:r>
            <a:r>
              <a:rPr lang="en-US" sz="1400" b="1" dirty="0" smtClean="0"/>
              <a:t>CORN		            ORCHID AERIAL ROOTS</a:t>
            </a:r>
            <a:endParaRPr lang="en-US" sz="1400" b="1" dirty="0"/>
          </a:p>
        </p:txBody>
      </p:sp>
      <p:pic>
        <p:nvPicPr>
          <p:cNvPr id="2056" name="Picture 8" descr="http://3.bp.blogspot.com/-qT0GOkm1IdY/ToxpR3ZhJHI/AAAAAAAAAFg/wAYXqqqPXJo/s1600/carro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674118"/>
            <a:ext cx="1492250" cy="15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ent.ces.ncsu.edu/media/images/1-fiborous_roots_kathleen_moore_ccby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1801118"/>
            <a:ext cx="2184401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axpull-gdvuch3veo.netdna-ssl.com/wp-content/uploads/2015/05/mangrove-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6" y="1761693"/>
            <a:ext cx="2071918" cy="13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io.miami.edu/dana/pix/corn_p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55" y="4757937"/>
            <a:ext cx="1573519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ore_travel_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56" y="4757937"/>
            <a:ext cx="18542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18" y="1751414"/>
            <a:ext cx="1976038" cy="14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36449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Thick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6556" y="39497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5011" y="39497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2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227" y="4239971"/>
            <a:ext cx="127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secondary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0137" y="4530242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deep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248" y="5053152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anchor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9243" y="5307343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windy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3811" y="5576062"/>
            <a:ext cx="969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storage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6766" y="39497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thin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8678" y="3949700"/>
            <a:ext cx="121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abundant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8209" y="4239971"/>
            <a:ext cx="1121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common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9639" y="4459981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quickly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41" y="4800849"/>
            <a:ext cx="70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rains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1742" y="5023386"/>
            <a:ext cx="98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erosion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1361" y="5333612"/>
            <a:ext cx="71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large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7614" y="3949700"/>
            <a:ext cx="70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stem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27474" y="390127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water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90217" y="423997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air</a:t>
            </a:r>
            <a:endParaRPr lang="en-US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7" y="498868"/>
            <a:ext cx="11747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LEAVES</a:t>
            </a:r>
          </a:p>
          <a:p>
            <a:endParaRPr lang="en-US" dirty="0"/>
          </a:p>
          <a:p>
            <a:r>
              <a:rPr lang="en-US" dirty="0" smtClean="0"/>
              <a:t>       The leaves of a plant function in _______ production and gas exchange (carbon dioxide _____ and oxygen _____)</a:t>
            </a:r>
          </a:p>
          <a:p>
            <a:endParaRPr lang="en-US" i="1" dirty="0"/>
          </a:p>
          <a:p>
            <a:r>
              <a:rPr lang="en-US" dirty="0" smtClean="0"/>
              <a:t>					LEAF ANATOMY</a:t>
            </a:r>
          </a:p>
          <a:p>
            <a:r>
              <a:rPr lang="en-US" dirty="0" smtClean="0"/>
              <a:t>								     ____________ - Waxy layer to</a:t>
            </a:r>
            <a:endParaRPr lang="en-US" dirty="0"/>
          </a:p>
          <a:p>
            <a:r>
              <a:rPr lang="en-US" dirty="0" smtClean="0"/>
              <a:t>								       prevent ________ loss and to</a:t>
            </a:r>
          </a:p>
          <a:p>
            <a:r>
              <a:rPr lang="en-US" dirty="0" smtClean="0"/>
              <a:t>								       make leaves _____________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		      _______ - The _________ tissue to</a:t>
            </a:r>
          </a:p>
          <a:p>
            <a:r>
              <a:rPr lang="en-US" dirty="0"/>
              <a:t>	</a:t>
            </a:r>
            <a:r>
              <a:rPr lang="en-US" dirty="0" smtClean="0"/>
              <a:t>							         transport water, glucose, and minerals                                      								         The vein is made of xylem &amp; _________</a:t>
            </a:r>
          </a:p>
          <a:p>
            <a:endParaRPr lang="en-US" dirty="0"/>
          </a:p>
          <a:p>
            <a:r>
              <a:rPr lang="en-US" dirty="0" smtClean="0"/>
              <a:t>        ___________ - Leaf ______ that</a:t>
            </a:r>
          </a:p>
          <a:p>
            <a:r>
              <a:rPr lang="en-US" dirty="0"/>
              <a:t> </a:t>
            </a:r>
            <a:r>
              <a:rPr lang="en-US" dirty="0" smtClean="0"/>
              <a:t>         allow for _____ exchange.</a:t>
            </a:r>
          </a:p>
          <a:p>
            <a:r>
              <a:rPr lang="en-US" dirty="0"/>
              <a:t> </a:t>
            </a:r>
            <a:r>
              <a:rPr lang="en-US" dirty="0" smtClean="0"/>
              <a:t>         Water is lost during _______________.</a:t>
            </a:r>
          </a:p>
          <a:p>
            <a:r>
              <a:rPr lang="en-US" dirty="0"/>
              <a:t> </a:t>
            </a:r>
            <a:r>
              <a:rPr lang="en-US" dirty="0" smtClean="0"/>
              <a:t>         The </a:t>
            </a:r>
            <a:r>
              <a:rPr lang="en-US" dirty="0" err="1" smtClean="0"/>
              <a:t>stomates</a:t>
            </a:r>
            <a:r>
              <a:rPr lang="en-US" dirty="0" smtClean="0"/>
              <a:t> can _________ to diminish water loss.							</a:t>
            </a:r>
            <a:endParaRPr lang="en-US" dirty="0"/>
          </a:p>
        </p:txBody>
      </p:sp>
      <p:pic>
        <p:nvPicPr>
          <p:cNvPr id="3074" name="Picture 2" descr="http://www.digitalfrog.com/resources/archives/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6" y="2360613"/>
            <a:ext cx="3785861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s185.pbsrc.com/albums/x37/kristinamarie68/Icons%20-%20PC%20and%20Dock%20Icons/Pink%20Icons%20for%20PC%20or%20Dock/PC%20Dock%20Icons%20-%20Pink/Arrow-Up-Upload8.png~c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172">
            <a:off x="4528881" y="5626100"/>
            <a:ext cx="617794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s185.pbsrc.com/albums/x37/kristinamarie68/Icons%20-%20PC%20and%20Dock%20Icons/Pink%20Icons%20for%20PC%20or%20Dock/PC%20Dock%20Icons%20-%20Pink/Arrow-Up-Upload8.png~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0555">
            <a:off x="7238668" y="2030788"/>
            <a:ext cx="622437" cy="8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s185.pbsrc.com/albums/x37/kristinamarie68/Icons%20-%20PC%20and%20Dock%20Icons/Pink%20Icons%20for%20PC%20or%20Dock/PC%20Dock%20Icons%20-%20Pink/Arrow-Up-Upload8.png~c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2751" y="4203663"/>
            <a:ext cx="536814" cy="6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plantstomata.files.wordpress.com/2015/09/400ba40c937bce0d2766684aa3882c16.png?w=825&amp;h=466&amp;cro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2" y="3048000"/>
            <a:ext cx="3104045" cy="17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4026" y="1155700"/>
            <a:ext cx="67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food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12724" y="1108046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0654224" y="110804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92875" y="1978055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Cuticle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38557" y="2274738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40141" y="2510121"/>
            <a:ext cx="1386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</a:t>
            </a:r>
            <a:r>
              <a:rPr lang="en-US" sz="2000" b="1" dirty="0" smtClean="0"/>
              <a:t>aterproof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99" y="4177506"/>
            <a:ext cx="654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Vein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83455" y="4177506"/>
            <a:ext cx="105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vascular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58186" y="471241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phloem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4739" y="5277919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Stomate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01936" y="5277919"/>
            <a:ext cx="678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pore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97269" y="5830429"/>
            <a:ext cx="1562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transpiration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68655" y="612383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close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8794" y="5530346"/>
            <a:ext cx="53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11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508000"/>
            <a:ext cx="1148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LEAF PIGMENTS </a:t>
            </a:r>
            <a:r>
              <a:rPr lang="en-US" dirty="0" smtClean="0"/>
              <a:t>–  Leaf color is determined by ____________ located within the plant cells.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		       </a:t>
            </a:r>
            <a:r>
              <a:rPr lang="en-US" b="1" u="sng" dirty="0" smtClean="0"/>
              <a:t>COLOR</a:t>
            </a:r>
            <a:r>
              <a:rPr lang="en-US" dirty="0" smtClean="0"/>
              <a:t>                     </a:t>
            </a:r>
            <a:r>
              <a:rPr lang="en-US" b="1" u="sng" dirty="0" smtClean="0"/>
              <a:t>PIGMENT</a:t>
            </a:r>
          </a:p>
          <a:p>
            <a:r>
              <a:rPr lang="en-US" dirty="0"/>
              <a:t> </a:t>
            </a:r>
            <a:r>
              <a:rPr lang="en-US" dirty="0" smtClean="0"/>
              <a:t>    __________________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Contains the green 						       Green                __________________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pigment 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to perform photosynthesis						        Yellow               __________________</a:t>
            </a:r>
          </a:p>
          <a:p>
            <a:endParaRPr lang="en-US" dirty="0"/>
          </a:p>
          <a:p>
            <a:r>
              <a:rPr lang="en-US" dirty="0" smtClean="0"/>
              <a:t>                                        						        Orange  	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_________________</a:t>
            </a:r>
          </a:p>
          <a:p>
            <a:r>
              <a:rPr lang="en-US" dirty="0" smtClean="0"/>
              <a:t>   Contains yellow, orange, and					       Red/Blue/	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______ colored pigments.						          Purple</a:t>
            </a:r>
          </a:p>
          <a:p>
            <a:r>
              <a:rPr lang="en-US" dirty="0"/>
              <a:t> </a:t>
            </a:r>
            <a:r>
              <a:rPr lang="en-US" dirty="0" smtClean="0"/>
              <a:t>  These pigments are ____________ in the leaf in the fall when the plant</a:t>
            </a:r>
          </a:p>
          <a:p>
            <a:r>
              <a:rPr lang="en-US" dirty="0" smtClean="0"/>
              <a:t>   stops making _________ chlorophyll.  Some plant parts that have ______</a:t>
            </a:r>
          </a:p>
          <a:p>
            <a:r>
              <a:rPr lang="en-US" dirty="0" smtClean="0"/>
              <a:t>   colorful </a:t>
            </a:r>
            <a:r>
              <a:rPr lang="en-US" dirty="0" err="1" smtClean="0"/>
              <a:t>chromoplasts</a:t>
            </a:r>
            <a:r>
              <a:rPr lang="en-US" dirty="0" smtClean="0"/>
              <a:t> include _________, ________________, and __________.</a:t>
            </a:r>
            <a:endParaRPr lang="en-US" dirty="0"/>
          </a:p>
        </p:txBody>
      </p:sp>
      <p:pic>
        <p:nvPicPr>
          <p:cNvPr id="4100" name="Picture 4" descr="http://www.thinkscience.org/cellbook/cbimages/cell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9" y="1308220"/>
            <a:ext cx="45751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tickpng.com/assets/thumbs/580b57fcd9996e24bc43c4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59" y="1676400"/>
            <a:ext cx="1208116" cy="6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tickpng.com/assets/thumbs/580b57fcd9996e24bc43c4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2968">
            <a:off x="2854768" y="2956860"/>
            <a:ext cx="1279206" cy="6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harvesttotable.com/wp-content/uploads/2011/08/Vegeta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99" y="4306258"/>
            <a:ext cx="3501187" cy="23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fthmb.tqn.com/Ef5XLZ7op6QX4QWe59Tmft1-twk=/768x0/filters:no_upscale()/about/GettyImages-545856091-58e171905f9b58ef7e60ad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33" y="5186204"/>
            <a:ext cx="4867275" cy="16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2540" y="508000"/>
            <a:ext cx="117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pigments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043" y="1676400"/>
            <a:ext cx="1400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Chloroplast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433" y="2246937"/>
            <a:ext cx="137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chlorophyll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534" y="3282890"/>
            <a:ext cx="154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Chromoplast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616" y="3882252"/>
            <a:ext cx="540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102" y="4150251"/>
            <a:ext cx="1107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revealed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77" y="4468172"/>
            <a:ext cx="792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green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2540" y="4451010"/>
            <a:ext cx="77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many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0652" y="474747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fruits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6239" y="4728840"/>
            <a:ext cx="132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vegetables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6635" y="4746144"/>
            <a:ext cx="97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flowers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2930" y="1997562"/>
            <a:ext cx="1403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Chlorophyll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89683" y="2519105"/>
            <a:ext cx="1469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Xanthophyll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46425" y="3082530"/>
            <a:ext cx="1156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Carotene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9675" y="3555058"/>
            <a:ext cx="152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Anthocyanin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9100"/>
            <a:ext cx="115189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66FF"/>
                </a:solidFill>
                <a:latin typeface="Gill Sans Ultra Bold Condensed" panose="020B0A06020104020203" pitchFamily="34" charset="0"/>
              </a:rPr>
              <a:t>MAJOR PROCESSES IN PLANTS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0066FF"/>
                </a:solidFill>
                <a:latin typeface="Gill Sans Ultra Bold Condensed" panose="020B0A06020104020203" pitchFamily="34" charset="0"/>
              </a:rPr>
              <a:t>PHOTOSYNTHESIS  </a:t>
            </a:r>
            <a:r>
              <a:rPr lang="en-US" dirty="0" smtClean="0"/>
              <a:t>-  This is a ____ phase process in which plants use the energy of _______ to make their own food.</a:t>
            </a:r>
          </a:p>
          <a:p>
            <a:endParaRPr lang="en-US" dirty="0"/>
          </a:p>
          <a:p>
            <a:r>
              <a:rPr lang="en-US" dirty="0" smtClean="0"/>
              <a:t>					</a:t>
            </a:r>
            <a:r>
              <a:rPr lang="en-US" dirty="0" smtClean="0">
                <a:latin typeface="Gill Sans Ultra Bold Condensed" panose="020B0A06020104020203" pitchFamily="34" charset="0"/>
              </a:rPr>
              <a:t>OVERALL REACTION</a:t>
            </a:r>
          </a:p>
          <a:p>
            <a:endParaRPr lang="en-US" dirty="0"/>
          </a:p>
          <a:p>
            <a:r>
              <a:rPr lang="en-US" dirty="0" smtClean="0"/>
              <a:t>                    __________________   +   ________   --------&gt;   ___________   +   ___________   +   __________</a:t>
            </a:r>
          </a:p>
          <a:p>
            <a:r>
              <a:rPr lang="en-US" dirty="0" smtClean="0"/>
              <a:t>                               ( _____ )                       ( _____ )                  ( _________ )            ( _____ )                ( ____ )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smtClean="0">
                <a:latin typeface="Gill Sans Ultra Bold Condensed" panose="020B0A06020104020203" pitchFamily="34" charset="0"/>
              </a:rPr>
              <a:t>1</a:t>
            </a:r>
            <a:r>
              <a:rPr lang="en-US" baseline="30000" dirty="0" smtClean="0">
                <a:latin typeface="Gill Sans Ultra Bold Condensed" panose="020B0A06020104020203" pitchFamily="34" charset="0"/>
              </a:rPr>
              <a:t>st</a:t>
            </a:r>
            <a:r>
              <a:rPr lang="en-US" dirty="0" smtClean="0">
                <a:latin typeface="Gill Sans Ultra Bold Condensed" panose="020B0A06020104020203" pitchFamily="34" charset="0"/>
              </a:rPr>
              <a:t> PHASE:  </a:t>
            </a:r>
            <a:r>
              <a:rPr lang="en-US" dirty="0" smtClean="0"/>
              <a:t>__________________________ (“Light Phase”)  -  The energy of _________ is used to make two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high-energy molecules  ______ and _________.  Also, __________ is released in this step.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Gill Sans Ultra Bold Condensed" panose="020B0A06020104020203" pitchFamily="34" charset="0"/>
              </a:rPr>
              <a:t>2</a:t>
            </a:r>
            <a:r>
              <a:rPr lang="en-US" baseline="30000" dirty="0" smtClean="0">
                <a:latin typeface="Gill Sans Ultra Bold Condensed" panose="020B0A06020104020203" pitchFamily="34" charset="0"/>
              </a:rPr>
              <a:t>nd</a:t>
            </a:r>
            <a:r>
              <a:rPr lang="en-US" dirty="0" smtClean="0">
                <a:latin typeface="Gill Sans Ultra Bold Condensed" panose="020B0A06020104020203" pitchFamily="34" charset="0"/>
              </a:rPr>
              <a:t> PHASE:  </a:t>
            </a:r>
            <a:r>
              <a:rPr lang="en-US" dirty="0" smtClean="0"/>
              <a:t>__________________________ (“Dark Phase”)  -  The ATP and NADPH are ________ to convert</a:t>
            </a:r>
          </a:p>
          <a:p>
            <a:r>
              <a:rPr lang="en-US" dirty="0" smtClean="0"/>
              <a:t>                                                     carbon dioxide into ____________.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Plants can then use the glucose they make for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______________________.  Or the glucose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can be ____________ for later in the form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of glucose or ____________ . Root vegetables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like carrots and potatoes contain large amounts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or ___________ sugar and starch</a:t>
            </a:r>
            <a:endParaRPr lang="en-US" dirty="0"/>
          </a:p>
        </p:txBody>
      </p:sp>
      <p:pic>
        <p:nvPicPr>
          <p:cNvPr id="5122" name="Picture 2" descr="http://static.fastbleep.com/assets/notes/image/994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16" y="4202786"/>
            <a:ext cx="3337084" cy="2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itandawesome.com/wp-content/uploads/2013/03/suns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46594"/>
            <a:ext cx="1055537" cy="10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300" y="10535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10055" y="1053590"/>
            <a:ext cx="65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8648" y="2120390"/>
            <a:ext cx="176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arbon dioxide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9410" y="216388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49512" y="2163370"/>
            <a:ext cx="98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glucose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0764" y="2163370"/>
            <a:ext cx="94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oxygen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68387" y="216337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45478" y="2432096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8446" y="24248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18570" y="2432096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</a:t>
            </a:r>
            <a:r>
              <a:rPr lang="en-US" sz="2000" b="1" baseline="-25000" dirty="0" smtClean="0"/>
              <a:t>6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12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34747" y="24497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9366844" y="242448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26683" y="2998425"/>
            <a:ext cx="30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Light-dependent Reactions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93171" y="2983023"/>
            <a:ext cx="65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5590" y="3250644"/>
            <a:ext cx="58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ATP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21603" y="325649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NADPH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64459" y="3290571"/>
            <a:ext cx="94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oxygen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26683" y="3773253"/>
            <a:ext cx="3236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Light-independent Reactions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862660" y="380267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used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35438" y="4069192"/>
            <a:ext cx="98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glucose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62575" y="4899770"/>
            <a:ext cx="218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ellular respiration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45478" y="5182571"/>
            <a:ext cx="86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stored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40940" y="5474543"/>
            <a:ext cx="829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starch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60143" y="5999578"/>
            <a:ext cx="86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20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93509"/>
            <a:ext cx="115697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Gill Sans Ultra Bold Condensed" panose="020B0A06020104020203" pitchFamily="34" charset="0"/>
              </a:rPr>
              <a:t>(2) CELLULAR RESPIRATION  </a:t>
            </a:r>
            <a:r>
              <a:rPr lang="en-US" dirty="0" smtClean="0"/>
              <a:t>-  Glucose is broken down to make ______ energy</a:t>
            </a:r>
          </a:p>
          <a:p>
            <a:endParaRPr lang="en-US" dirty="0"/>
          </a:p>
          <a:p>
            <a:r>
              <a:rPr lang="en-US" dirty="0" smtClean="0"/>
              <a:t>					  OVERALL REACTION</a:t>
            </a:r>
          </a:p>
          <a:p>
            <a:endParaRPr lang="en-US" dirty="0"/>
          </a:p>
          <a:p>
            <a:r>
              <a:rPr lang="en-US" dirty="0" smtClean="0"/>
              <a:t>      ____________   +  ____________  --------&gt;     _______________   +   ___________________   +   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( _________ )              ( ___ )                                    ( ____ )                                ( ____ )                             ( ____ )</a:t>
            </a:r>
          </a:p>
          <a:p>
            <a:endParaRPr lang="en-US" dirty="0"/>
          </a:p>
          <a:p>
            <a:r>
              <a:rPr lang="en-US" dirty="0" smtClean="0"/>
              <a:t>	Plants use the high energy ATP created for __________, __________________, and cell 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66FF"/>
                </a:solidFill>
                <a:latin typeface="Gill Sans Ultra Bold Condensed" panose="020B0A06020104020203" pitchFamily="34" charset="0"/>
              </a:rPr>
              <a:t>(3) TRANSPIRATION  </a:t>
            </a:r>
            <a:r>
              <a:rPr lang="en-US" dirty="0" smtClean="0"/>
              <a:t>-  The evaporation of __________ from the _________.</a:t>
            </a:r>
          </a:p>
          <a:p>
            <a:r>
              <a:rPr lang="en-US" dirty="0"/>
              <a:t> </a:t>
            </a:r>
            <a:r>
              <a:rPr lang="en-US" dirty="0" smtClean="0"/>
              <a:t>          This moves water up from the ________ through the xylem tubes, out</a:t>
            </a:r>
          </a:p>
          <a:p>
            <a:r>
              <a:rPr lang="en-US" dirty="0"/>
              <a:t> </a:t>
            </a:r>
            <a:r>
              <a:rPr lang="en-US" dirty="0" smtClean="0"/>
              <a:t>          through the _____________.  Dissolved _____________ also move up</a:t>
            </a:r>
          </a:p>
          <a:p>
            <a:r>
              <a:rPr lang="en-US" dirty="0"/>
              <a:t> </a:t>
            </a:r>
            <a:r>
              <a:rPr lang="en-US" dirty="0" smtClean="0"/>
              <a:t>          the xylem tubes.  Transpiration </a:t>
            </a:r>
            <a:r>
              <a:rPr lang="en-US" u="sng" dirty="0" smtClean="0"/>
              <a:t>increases</a:t>
            </a:r>
            <a:r>
              <a:rPr lang="en-US" dirty="0" smtClean="0"/>
              <a:t> as air movement ____________,</a:t>
            </a:r>
          </a:p>
          <a:p>
            <a:r>
              <a:rPr lang="en-US" dirty="0" smtClean="0"/>
              <a:t>           temperature _____________, and humidity ______________.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66FF"/>
                </a:solidFill>
                <a:latin typeface="Gill Sans Ultra Bold Condensed" panose="020B0A06020104020203" pitchFamily="34" charset="0"/>
              </a:rPr>
              <a:t>(4) TRANSLOCATION  </a:t>
            </a:r>
            <a:r>
              <a:rPr lang="en-US" dirty="0" smtClean="0"/>
              <a:t>-  The movement of __________ from the leaves of the</a:t>
            </a:r>
          </a:p>
          <a:p>
            <a:r>
              <a:rPr lang="en-US" dirty="0"/>
              <a:t> </a:t>
            </a:r>
            <a:r>
              <a:rPr lang="en-US" dirty="0" smtClean="0"/>
              <a:t>          plant to other parts through the ___________ tubes.      </a:t>
            </a:r>
            <a:endParaRPr lang="en-US" dirty="0"/>
          </a:p>
        </p:txBody>
      </p:sp>
      <p:pic>
        <p:nvPicPr>
          <p:cNvPr id="6148" name="Picture 4" descr="http://www.chemistryland.com/CHM107Lab/Lab5/Soil/a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83166"/>
            <a:ext cx="2314574" cy="13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-media-cache-ak0.pinimg.com/originals/cd/88/39/cd8839949717d6b04f4fade2e6b0f7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02" y="3058656"/>
            <a:ext cx="2556772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8300" y="442709"/>
            <a:ext cx="58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ATP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200" y="1502473"/>
            <a:ext cx="98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glucose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2086" y="1502473"/>
            <a:ext cx="94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oxygen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01231" y="1502473"/>
            <a:ext cx="1370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ATP energy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27591" y="1502473"/>
            <a:ext cx="176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arbon dioxide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28608" y="1519046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10826" y="1812816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</a:t>
            </a:r>
            <a:r>
              <a:rPr lang="en-US" sz="2000" b="1" baseline="-25000" dirty="0" smtClean="0"/>
              <a:t>6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12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47507" y="181281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03374" y="1836972"/>
            <a:ext cx="58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ATP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3328" y="1812816"/>
            <a:ext cx="578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45871" y="181281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85924" y="2347370"/>
            <a:ext cx="94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growth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99861" y="2371526"/>
            <a:ext cx="157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reproduction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800016" y="2323214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maintenance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38886" y="3171165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99861" y="3171165"/>
            <a:ext cx="85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leaves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99516" y="3481508"/>
            <a:ext cx="73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roots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68502" y="3696465"/>
            <a:ext cx="115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stomates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94093" y="3712894"/>
            <a:ext cx="110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minerals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2210" y="4015418"/>
            <a:ext cx="117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increases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05425" y="4278505"/>
            <a:ext cx="117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increases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1497" y="4278505"/>
            <a:ext cx="123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decreases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97756" y="5063663"/>
            <a:ext cx="760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sugar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02240" y="5405337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phloem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07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1"/>
            <a:ext cx="116459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Rockwell" panose="02060603020205020403" pitchFamily="18" charset="0"/>
              </a:rPr>
              <a:t>OTHER REQUIREMENTS FOR PLANT GROWTH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663300"/>
                </a:solidFill>
                <a:latin typeface="Rockwell" panose="02060603020205020403" pitchFamily="18" charset="0"/>
              </a:rPr>
              <a:t>1. SOIL </a:t>
            </a:r>
            <a:r>
              <a:rPr lang="en-US" dirty="0" smtClean="0"/>
              <a:t>– Provides _____________, __________, and ____________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663300"/>
                </a:solidFill>
                <a:latin typeface="Rockwell" panose="02060603020205020403" pitchFamily="18" charset="0"/>
              </a:rPr>
              <a:t>2. LIGHT </a:t>
            </a:r>
            <a:r>
              <a:rPr lang="en-US" dirty="0" smtClean="0"/>
              <a:t>– While light is _____________ for photosynthesis, the amount and angle of light can also _________ growth.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663300"/>
                </a:solidFill>
              </a:rPr>
              <a:t>(A) Threshold Value </a:t>
            </a:r>
            <a:r>
              <a:rPr lang="en-US" dirty="0" smtClean="0"/>
              <a:t>– This is the ____________ amount			</a:t>
            </a:r>
            <a:r>
              <a:rPr lang="en-US" b="1" dirty="0" smtClean="0">
                <a:solidFill>
                  <a:srgbClr val="663300"/>
                </a:solidFill>
              </a:rPr>
              <a:t>(C) </a:t>
            </a:r>
            <a:r>
              <a:rPr lang="en-US" b="1" dirty="0" err="1" smtClean="0">
                <a:solidFill>
                  <a:srgbClr val="663300"/>
                </a:solidFill>
              </a:rPr>
              <a:t>Photoperiodism</a:t>
            </a:r>
            <a:r>
              <a:rPr lang="en-US" b="1" dirty="0" smtClean="0">
                <a:solidFill>
                  <a:srgbClr val="663300"/>
                </a:solidFill>
              </a:rPr>
              <a:t>  </a:t>
            </a:r>
            <a:r>
              <a:rPr lang="en-US" dirty="0" smtClean="0"/>
              <a:t>- The __________ of</a:t>
            </a:r>
          </a:p>
          <a:p>
            <a:r>
              <a:rPr lang="en-US" dirty="0"/>
              <a:t> </a:t>
            </a:r>
            <a:r>
              <a:rPr lang="en-US" dirty="0" smtClean="0"/>
              <a:t>             of light that is necessary to ____________ photosynthesis		        a plant to the _______ of daylight </a:t>
            </a:r>
          </a:p>
          <a:p>
            <a:r>
              <a:rPr lang="en-US" dirty="0" smtClean="0"/>
              <a:t>								        and darkness.  </a:t>
            </a:r>
            <a:r>
              <a:rPr lang="en-US" dirty="0" err="1" smtClean="0"/>
              <a:t>Photoperiodism</a:t>
            </a:r>
            <a:r>
              <a:rPr lang="en-US" dirty="0" smtClean="0"/>
              <a:t> can</a:t>
            </a:r>
            <a:endParaRPr lang="en-US" dirty="0"/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663300"/>
                </a:solidFill>
              </a:rPr>
              <a:t>(B) Phototropism </a:t>
            </a:r>
            <a:r>
              <a:rPr lang="en-US" dirty="0" smtClean="0"/>
              <a:t>– Plants will grow ___________ the light as		        impact ___________ , leaf color 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________ ( plant ____________ ) “tell” the cells on the		        and leaf _____________ (dropping).</a:t>
            </a:r>
          </a:p>
          <a:p>
            <a:r>
              <a:rPr lang="en-US" dirty="0"/>
              <a:t> </a:t>
            </a:r>
            <a:r>
              <a:rPr lang="en-US" dirty="0" smtClean="0"/>
              <a:t>             side of the shoot that is _______ from the light to elongate.</a:t>
            </a:r>
          </a:p>
          <a:p>
            <a:r>
              <a:rPr lang="en-US" dirty="0"/>
              <a:t>	</a:t>
            </a:r>
            <a:r>
              <a:rPr lang="en-US" dirty="0" smtClean="0"/>
              <a:t>							       </a:t>
            </a:r>
            <a:r>
              <a:rPr lang="en-US" u="sng" dirty="0" smtClean="0"/>
              <a:t>LONG DAY PLANTS</a:t>
            </a:r>
            <a:r>
              <a:rPr lang="en-US" dirty="0" smtClean="0"/>
              <a:t> – Will not flower </a:t>
            </a:r>
          </a:p>
          <a:p>
            <a:r>
              <a:rPr lang="en-US" dirty="0"/>
              <a:t>	</a:t>
            </a:r>
            <a:r>
              <a:rPr lang="en-US" dirty="0" smtClean="0"/>
              <a:t>								unless there are _________ hours</a:t>
            </a:r>
          </a:p>
          <a:p>
            <a:r>
              <a:rPr lang="en-US" dirty="0"/>
              <a:t>	</a:t>
            </a:r>
            <a:r>
              <a:rPr lang="en-US" dirty="0" smtClean="0"/>
              <a:t>								of daylight</a:t>
            </a:r>
          </a:p>
          <a:p>
            <a:endParaRPr lang="en-US" dirty="0"/>
          </a:p>
          <a:p>
            <a:r>
              <a:rPr lang="en-US" dirty="0" smtClean="0"/>
              <a:t>								        </a:t>
            </a:r>
            <a:r>
              <a:rPr lang="en-US" u="sng" dirty="0" smtClean="0"/>
              <a:t>SHORT DAY PLANTS</a:t>
            </a:r>
            <a:r>
              <a:rPr lang="en-US" dirty="0" smtClean="0"/>
              <a:t> – Will not flower</a:t>
            </a:r>
          </a:p>
          <a:p>
            <a:r>
              <a:rPr lang="en-US" dirty="0"/>
              <a:t>	</a:t>
            </a:r>
            <a:r>
              <a:rPr lang="en-US" dirty="0" smtClean="0"/>
              <a:t>							                  if there are too _______ hours</a:t>
            </a:r>
          </a:p>
          <a:p>
            <a:r>
              <a:rPr lang="en-US" dirty="0"/>
              <a:t>	</a:t>
            </a:r>
            <a:r>
              <a:rPr lang="en-US" dirty="0" smtClean="0"/>
              <a:t>								of daylight</a:t>
            </a:r>
          </a:p>
          <a:p>
            <a:endParaRPr lang="en-US" dirty="0"/>
          </a:p>
          <a:p>
            <a:r>
              <a:rPr lang="en-US" dirty="0" smtClean="0"/>
              <a:t>								         </a:t>
            </a:r>
            <a:r>
              <a:rPr lang="en-US" u="sng" dirty="0" smtClean="0"/>
              <a:t>DAY-NEUTRAL PLANTS</a:t>
            </a:r>
            <a:r>
              <a:rPr lang="en-US" dirty="0" smtClean="0"/>
              <a:t> – Length of</a:t>
            </a:r>
          </a:p>
          <a:p>
            <a:r>
              <a:rPr lang="en-US" dirty="0"/>
              <a:t>	</a:t>
            </a:r>
            <a:r>
              <a:rPr lang="en-US" dirty="0" smtClean="0"/>
              <a:t>								daylight does ____ impact 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75100"/>
            <a:ext cx="4711700" cy="2591435"/>
          </a:xfrm>
          <a:prstGeom prst="rect">
            <a:avLst/>
          </a:prstGeom>
        </p:spPr>
      </p:pic>
      <p:pic>
        <p:nvPicPr>
          <p:cNvPr id="1026" name="Picture 2" descr="http://urbanfarmcolorado.com/wp-content/uploads/2014/01/so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35" y="0"/>
            <a:ext cx="2359202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835" y="3784600"/>
            <a:ext cx="1422400" cy="142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952500"/>
            <a:ext cx="110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minerals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149" y="95250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water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8441" y="952500"/>
            <a:ext cx="94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oxygen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8128" y="1517708"/>
            <a:ext cx="123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necessary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2837" y="1517708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4272" y="20636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minimum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2879" y="2348400"/>
            <a:ext cx="937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initiate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377" y="2877040"/>
            <a:ext cx="94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toward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9524" y="318443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auxins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2524" y="3141147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hormones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1212" y="3458096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away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8100" y="2063690"/>
            <a:ext cx="115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response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9038" y="2329407"/>
            <a:ext cx="78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hours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5967" y="2877040"/>
            <a:ext cx="1198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flowering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62314" y="2877040"/>
            <a:ext cx="94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change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67836" y="3196152"/>
            <a:ext cx="1263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abscission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98100" y="4006613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enough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0322" y="5070762"/>
            <a:ext cx="77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many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75006" y="618448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71500"/>
            <a:ext cx="1155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Rockwell" panose="02060603020205020403" pitchFamily="18" charset="0"/>
              </a:rPr>
              <a:t>3. TEMPERATURE  </a:t>
            </a:r>
            <a:r>
              <a:rPr lang="en-US" dirty="0" smtClean="0"/>
              <a:t>-  The temperature of the ______ and _______ can impact seed __________________, flowering,</a:t>
            </a:r>
          </a:p>
          <a:p>
            <a:r>
              <a:rPr lang="en-US" dirty="0"/>
              <a:t>	</a:t>
            </a:r>
            <a:r>
              <a:rPr lang="en-US" dirty="0" smtClean="0"/>
              <a:t>	     transpiration, and shoot &amp; root __________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b="1" dirty="0" err="1" smtClean="0">
                <a:solidFill>
                  <a:srgbClr val="663300"/>
                </a:solidFill>
                <a:latin typeface="Rockwell" panose="02060603020205020403" pitchFamily="18" charset="0"/>
              </a:rPr>
              <a:t>Thermoperiodicity</a:t>
            </a:r>
            <a:r>
              <a:rPr lang="en-US" dirty="0" smtClean="0"/>
              <a:t> – The reaction of plants to _________________ in day and night temperatures</a:t>
            </a:r>
          </a:p>
          <a:p>
            <a:endParaRPr lang="en-US" dirty="0"/>
          </a:p>
          <a:p>
            <a:r>
              <a:rPr lang="en-US" dirty="0" smtClean="0"/>
              <a:t>	          Plant growers will use temperature to _________________ when plants will flower or produce _________</a:t>
            </a:r>
            <a:endParaRPr lang="en-US" dirty="0"/>
          </a:p>
        </p:txBody>
      </p:sp>
      <p:pic>
        <p:nvPicPr>
          <p:cNvPr id="2054" name="Picture 6" descr="http://www.gimim.com/files/products/images/60/69/testo-174H-In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52" y="2580373"/>
            <a:ext cx="2543539" cy="35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vpress.org/wp-content/uploads/2014/12/Poinsettias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01000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-media-cache-ak0.pinimg.com/736x/52/4d/51/524d51151e89a298a74ee870ae2afa46--juicy-fruit-apple-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25" y="2895599"/>
            <a:ext cx="3039775" cy="30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3566" y="5047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air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1" y="501830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soil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9734" y="501710"/>
            <a:ext cx="148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germination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8758" y="787122"/>
            <a:ext cx="94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growth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1" y="1369318"/>
            <a:ext cx="13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differences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187" y="1871028"/>
            <a:ext cx="1397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manipulate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4201" y="187102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fruit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249238"/>
            <a:ext cx="11557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Ultra Bold Condensed" panose="020B0A06020104020203" pitchFamily="34" charset="0"/>
              </a:rPr>
              <a:t>PLANT NAMING</a:t>
            </a:r>
          </a:p>
          <a:p>
            <a:endParaRPr lang="en-US" dirty="0"/>
          </a:p>
          <a:p>
            <a:r>
              <a:rPr lang="en-US" sz="2400" dirty="0" smtClean="0">
                <a:latin typeface="Gill Sans Ultra Bold Condensed" panose="020B0A06020104020203" pitchFamily="34" charset="0"/>
              </a:rPr>
              <a:t>COMMON NAMES </a:t>
            </a:r>
            <a:r>
              <a:rPr lang="en-US" dirty="0" smtClean="0"/>
              <a:t>– These are useful in identifying plants based upon ____________________ such as colors, </a:t>
            </a:r>
          </a:p>
          <a:p>
            <a:r>
              <a:rPr lang="en-US" dirty="0"/>
              <a:t>	</a:t>
            </a:r>
            <a:r>
              <a:rPr lang="en-US" dirty="0" smtClean="0"/>
              <a:t>		shapes, and other unique _______________.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latin typeface="Gill Sans Ultra Bold Condensed" panose="020B0A06020104020203" pitchFamily="34" charset="0"/>
              </a:rPr>
              <a:t>EXAMPLES:</a:t>
            </a:r>
            <a:r>
              <a:rPr lang="en-US" dirty="0" smtClean="0"/>
              <a:t>		</a:t>
            </a:r>
          </a:p>
          <a:p>
            <a:endParaRPr lang="en-US" dirty="0"/>
          </a:p>
          <a:p>
            <a:r>
              <a:rPr lang="en-US" dirty="0" smtClean="0"/>
              <a:t>		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     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</a:p>
          <a:p>
            <a:r>
              <a:rPr lang="en-US" dirty="0"/>
              <a:t>	</a:t>
            </a:r>
            <a:r>
              <a:rPr lang="en-US" b="1" dirty="0" smtClean="0"/>
              <a:t>   ______________</a:t>
            </a:r>
            <a:r>
              <a:rPr lang="en-US" dirty="0" smtClean="0"/>
              <a:t>		</a:t>
            </a:r>
            <a:r>
              <a:rPr lang="en-US" b="1" dirty="0" smtClean="0"/>
              <a:t>          ___________________</a:t>
            </a:r>
            <a:r>
              <a:rPr lang="en-US" dirty="0" smtClean="0"/>
              <a:t>	</a:t>
            </a:r>
            <a:r>
              <a:rPr lang="en-US" b="1" dirty="0" smtClean="0"/>
              <a:t>                     _________________________</a:t>
            </a:r>
          </a:p>
          <a:p>
            <a:endParaRPr lang="en-US" b="1" dirty="0"/>
          </a:p>
          <a:p>
            <a:r>
              <a:rPr lang="en-US" dirty="0" smtClean="0"/>
              <a:t>               The difficulty with common names is </a:t>
            </a:r>
          </a:p>
          <a:p>
            <a:r>
              <a:rPr lang="en-US" dirty="0"/>
              <a:t>	</a:t>
            </a:r>
            <a:r>
              <a:rPr lang="en-US" dirty="0" smtClean="0"/>
              <a:t>that _________ than one plant may                                                          </a:t>
            </a:r>
            <a:r>
              <a:rPr lang="en-US" b="1" dirty="0" smtClean="0"/>
              <a:t>“_____</a:t>
            </a:r>
            <a:r>
              <a:rPr lang="en-US" dirty="0" smtClean="0"/>
              <a:t>                                               </a:t>
            </a:r>
            <a:r>
              <a:rPr lang="en-US" b="1" dirty="0" smtClean="0"/>
              <a:t>“_____</a:t>
            </a:r>
          </a:p>
          <a:p>
            <a:r>
              <a:rPr lang="en-US" dirty="0"/>
              <a:t>	</a:t>
            </a:r>
            <a:r>
              <a:rPr lang="en-US" dirty="0" smtClean="0"/>
              <a:t>have the ________ common name.			                 </a:t>
            </a:r>
            <a:r>
              <a:rPr lang="en-US" b="1" dirty="0" smtClean="0"/>
              <a:t>Maple”                                               Maple”</a:t>
            </a:r>
          </a:p>
          <a:p>
            <a:endParaRPr lang="en-US" dirty="0"/>
          </a:p>
          <a:p>
            <a:r>
              <a:rPr lang="en-US" dirty="0" smtClean="0"/>
              <a:t>	Which plant is your customer asking for?                                                  </a:t>
            </a:r>
            <a:r>
              <a:rPr lang="en-US" sz="1200" i="1" dirty="0" smtClean="0"/>
              <a:t>Acer </a:t>
            </a:r>
            <a:r>
              <a:rPr lang="en-US" sz="1200" i="1" dirty="0" err="1" smtClean="0"/>
              <a:t>rubrum</a:t>
            </a:r>
            <a:r>
              <a:rPr lang="en-US" sz="1200" i="1" dirty="0" smtClean="0"/>
              <a:t>                                                                  Acer </a:t>
            </a:r>
            <a:r>
              <a:rPr lang="en-US" sz="1200" i="1" dirty="0" err="1" smtClean="0"/>
              <a:t>palmatum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AutoShape 4" descr="Image result for catta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blueplanetgreenliving.com/wp-content/uploads/2009/08/cattails-g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4" y="2282178"/>
            <a:ext cx="2722453" cy="15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heprairieecologist.files.wordpress.com/2010/11/enpo100910_d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08" y="2218789"/>
            <a:ext cx="2336801" cy="1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nhgardensolutions.files.wordpress.com/2016/02/3-shagbark-hickory-b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58" y="2073809"/>
            <a:ext cx="2211749" cy="18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dendro.cnre.vt.edu/dendrology/images/Carya%20ovata/lea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07" y="2334421"/>
            <a:ext cx="1365468" cy="13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fast-growing-trees.com/images/P/Brandywine_Maple_4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05" y="4634393"/>
            <a:ext cx="2002853" cy="20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-media-cache-ak0.pinimg.com/originals/6f/c7/3b/6fc73b0d08e9afb9b57661124f0c2cd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20" y="4686300"/>
            <a:ext cx="1698773" cy="19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7000" y="970200"/>
            <a:ext cx="145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observation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3226" y="1265424"/>
            <a:ext cx="106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features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3400" y="3957308"/>
            <a:ext cx="93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cattails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0842" y="3989778"/>
            <a:ext cx="1273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goldenrod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7479" y="3958626"/>
            <a:ext cx="198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</a:rPr>
              <a:t>s</a:t>
            </a:r>
            <a:r>
              <a:rPr lang="en-US" sz="2000" b="1" dirty="0" smtClean="0">
                <a:solidFill>
                  <a:srgbClr val="990033"/>
                </a:solidFill>
              </a:rPr>
              <a:t>hagbark hickory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093" y="4793066"/>
            <a:ext cx="74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more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5405" y="5111585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same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4040" y="4793066"/>
            <a:ext cx="592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</a:rPr>
              <a:t>R</a:t>
            </a:r>
            <a:r>
              <a:rPr lang="en-US" sz="2000" b="1" dirty="0" smtClean="0">
                <a:solidFill>
                  <a:srgbClr val="990033"/>
                </a:solidFill>
              </a:rPr>
              <a:t>ed</a:t>
            </a:r>
            <a:endParaRPr lang="en-US" sz="2000" b="1" dirty="0">
              <a:solidFill>
                <a:srgbClr val="99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2747" y="4785219"/>
            <a:ext cx="592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</a:rPr>
              <a:t>Red</a:t>
            </a:r>
            <a:endParaRPr lang="en-US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71700"/>
            <a:ext cx="1158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NOT poison ivy               POISON IVY</a:t>
            </a:r>
          </a:p>
          <a:p>
            <a:r>
              <a:rPr lang="en-US" sz="1200" dirty="0" smtClean="0"/>
              <a:t> 									         (Toothed &amp; thorns)               (lobed)</a:t>
            </a:r>
            <a:endParaRPr lang="en-US" sz="1200" dirty="0"/>
          </a:p>
          <a:p>
            <a:endParaRPr lang="en-US" dirty="0" smtClean="0"/>
          </a:p>
          <a:p>
            <a:r>
              <a:rPr lang="en-US" dirty="0" smtClean="0"/>
              <a:t>Poison ivy, </a:t>
            </a:r>
            <a:r>
              <a:rPr lang="en-US" i="1" dirty="0" err="1" smtClean="0"/>
              <a:t>Toxicodendron</a:t>
            </a:r>
            <a:r>
              <a:rPr lang="en-US" i="1" dirty="0" smtClean="0"/>
              <a:t> </a:t>
            </a:r>
            <a:r>
              <a:rPr lang="en-US" i="1" dirty="0" err="1" smtClean="0"/>
              <a:t>radicans</a:t>
            </a:r>
            <a:r>
              <a:rPr lang="en-US" dirty="0"/>
              <a:t>,</a:t>
            </a:r>
            <a:r>
              <a:rPr lang="en-US" dirty="0" smtClean="0"/>
              <a:t> is an angiosperm that is well-known for its ability to produce </a:t>
            </a:r>
          </a:p>
          <a:p>
            <a:r>
              <a:rPr lang="en-US" dirty="0" smtClean="0"/>
              <a:t> _____________ (you-ROO-</a:t>
            </a:r>
            <a:r>
              <a:rPr lang="en-US" dirty="0" err="1" smtClean="0"/>
              <a:t>shee</a:t>
            </a:r>
            <a:r>
              <a:rPr lang="en-US" dirty="0" smtClean="0"/>
              <a:t>-</a:t>
            </a:r>
            <a:r>
              <a:rPr lang="en-US" dirty="0" err="1" smtClean="0"/>
              <a:t>ol</a:t>
            </a:r>
            <a:r>
              <a:rPr lang="en-US" dirty="0" smtClean="0"/>
              <a:t>), a ________ irritant that causes a painful, itchy _______ for 9 out of 10 people.                The symptoms of this ______________ reaction include itching, reddish inflammation, and _____________ that may _________ a clear fluid.  Poison ivy leaves are shiny ________ in the spring then turn yellow, orange, or ______ in the fall.</a:t>
            </a:r>
          </a:p>
          <a:p>
            <a:r>
              <a:rPr lang="en-US" dirty="0" smtClean="0"/>
              <a:t>Also characteristic of poison ivy are the reddish ____________ that attach to _________, but poison ivy can also grow</a:t>
            </a:r>
          </a:p>
          <a:p>
            <a:r>
              <a:rPr lang="en-US" dirty="0" smtClean="0"/>
              <a:t>in patches on the ground.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</a:t>
            </a:r>
            <a:r>
              <a:rPr lang="en-US" sz="1200" b="1" dirty="0" smtClean="0"/>
              <a:t>Skin 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                                                                                                                                        rash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80445" y="478135"/>
            <a:ext cx="3945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POISON IVY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8" name="Picture 4" descr="http://www.poison-ivy.org/sites/default/files/quiz-epi-thorns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77" y="195673"/>
            <a:ext cx="3241039" cy="21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5485" y="1463417"/>
            <a:ext cx="43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LEAVES OF _____, LET THEM _____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http://www2.sluh.org/bioweb/nh/leaves/poisoni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6" y="316416"/>
            <a:ext cx="2495550" cy="23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dupic.net/Images/Other/arrow25_red_b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876">
            <a:off x="1604023" y="1327215"/>
            <a:ext cx="1017780" cy="5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3067" y="478135"/>
            <a:ext cx="154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Longer petiole or</a:t>
            </a:r>
          </a:p>
          <a:p>
            <a:r>
              <a:rPr lang="en-US" sz="1200" dirty="0"/>
              <a:t>l</a:t>
            </a:r>
            <a:r>
              <a:rPr lang="en-US" sz="1200" dirty="0" smtClean="0"/>
              <a:t>eaf stalk on the __________ leaf</a:t>
            </a:r>
            <a:endParaRPr lang="en-US" sz="1200" dirty="0"/>
          </a:p>
        </p:txBody>
      </p:sp>
      <p:pic>
        <p:nvPicPr>
          <p:cNvPr id="10" name="Picture 8" descr="http://edupic.net/Images/Other/arrow25_red_b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45">
            <a:off x="2488591" y="2278543"/>
            <a:ext cx="1017780" cy="5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7967" y="2356366"/>
            <a:ext cx="16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Edges are ___________</a:t>
            </a:r>
          </a:p>
          <a:p>
            <a:r>
              <a:rPr lang="en-US" sz="1200" dirty="0"/>
              <a:t>b</a:t>
            </a:r>
            <a:r>
              <a:rPr lang="en-US" sz="1200" dirty="0" smtClean="0"/>
              <a:t>ut never toothed</a:t>
            </a:r>
            <a:endParaRPr lang="en-US" sz="1200" dirty="0"/>
          </a:p>
        </p:txBody>
      </p:sp>
      <p:pic>
        <p:nvPicPr>
          <p:cNvPr id="19" name="Picture 8" descr="http://edupic.net/Images/Other/arrow25_red_b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5938">
            <a:off x="9238027" y="2091436"/>
            <a:ext cx="538652" cy="3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edupic.net/Images/Other/arrow25_red_b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5938">
            <a:off x="10343200" y="2085605"/>
            <a:ext cx="538652" cy="3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static.ladepeche.fr/content/media/image/zoom/2016/03/18/20160318145425259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78" y="4730881"/>
            <a:ext cx="2822575" cy="19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www.aad.org/Image%20Library/Main%20navigation/Public%20and%20patients/Diseases%20and%20treatments/Itchy%20skin/poison-ivy-lan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03" y="4826797"/>
            <a:ext cx="2660964" cy="17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3815" y="13790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747" y="1378107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BE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7745" y="745423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middle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395" y="2233035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lobed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247" y="334534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urushiol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4969" y="32896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skin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3183" y="3289690"/>
            <a:ext cx="63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rash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2896" y="3602294"/>
            <a:ext cx="94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allergic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00375" y="3570611"/>
            <a:ext cx="95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blisters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302" y="3884346"/>
            <a:ext cx="685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ooze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9639" y="3860498"/>
            <a:ext cx="792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green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53328" y="3884346"/>
            <a:ext cx="540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red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9845" y="4167986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tendrils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5757" y="4136225"/>
            <a:ext cx="72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trees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1500"/>
            <a:ext cx="1148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</a:t>
            </a:r>
            <a:r>
              <a:rPr lang="en-US" dirty="0" smtClean="0">
                <a:latin typeface="Arial Black" panose="020B0A04020102020204" pitchFamily="34" charset="0"/>
              </a:rPr>
              <a:t>YOU DRAW IT!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b="1" dirty="0" smtClean="0"/>
              <a:t>                                     </a:t>
            </a:r>
            <a:r>
              <a:rPr lang="en-US" sz="1200" b="1" dirty="0" smtClean="0"/>
              <a:t>Vine with</a:t>
            </a:r>
            <a:r>
              <a:rPr lang="en-US" dirty="0" smtClean="0"/>
              <a:t>			       </a:t>
            </a:r>
            <a:r>
              <a:rPr lang="en-US" sz="1400" dirty="0" smtClean="0"/>
              <a:t>Draw your best “Leaves of 3”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                                              </a:t>
            </a:r>
            <a:r>
              <a:rPr lang="en-US" sz="1200" b="1" dirty="0" smtClean="0"/>
              <a:t>hairy tendrils</a:t>
            </a:r>
            <a:r>
              <a:rPr lang="en-US" sz="1400" dirty="0" smtClean="0"/>
              <a:t>			                in the box below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					     (HINT: Give the middle leaflet a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						                    longer petiole)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			          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			               </a:t>
            </a:r>
            <a:r>
              <a:rPr lang="en-US" sz="1200" b="1" dirty="0" smtClean="0"/>
              <a:t>Poison ivy 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                                                                                  I           the fall</a:t>
            </a:r>
            <a:endParaRPr lang="en-US" sz="1200" b="1" dirty="0"/>
          </a:p>
        </p:txBody>
      </p:sp>
      <p:pic>
        <p:nvPicPr>
          <p:cNvPr id="2050" name="Picture 2" descr="http://faculty.etsu.edu/mcdowelt/images%20used%202001%5CPoison%20i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23" y="346511"/>
            <a:ext cx="3788251" cy="28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urelwilko.files.wordpress.com/2013/11/maria-rect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968500"/>
            <a:ext cx="2235199" cy="41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oison-ivy.org/sites/default/files/poison-ivy-fall-_MG_0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412689"/>
            <a:ext cx="3263900" cy="31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minnesotawildflowers.info/udata/r9ndp23q/pd/toxicodendron-rydbergii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71" y="3610227"/>
            <a:ext cx="3620558" cy="27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1315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Ultra Bold Condensed" panose="020B0A06020104020203" pitchFamily="34" charset="0"/>
              </a:rPr>
              <a:t>SCIENTIFIC NAMES </a:t>
            </a:r>
            <a:r>
              <a:rPr lang="en-US" dirty="0" smtClean="0"/>
              <a:t>– In the science of ________________ nomenclature, each plant has a unique</a:t>
            </a:r>
          </a:p>
          <a:p>
            <a:r>
              <a:rPr lang="en-US" dirty="0"/>
              <a:t>	</a:t>
            </a:r>
            <a:r>
              <a:rPr lang="en-US" dirty="0" smtClean="0"/>
              <a:t>	      	 two word name based on its _____________________.</a:t>
            </a:r>
          </a:p>
          <a:p>
            <a:endParaRPr lang="en-US" dirty="0"/>
          </a:p>
          <a:p>
            <a:r>
              <a:rPr lang="en-US" dirty="0" smtClean="0"/>
              <a:t>			         </a:t>
            </a:r>
            <a:r>
              <a:rPr lang="en-US" u="sng" dirty="0" smtClean="0"/>
              <a:t>CORN</a:t>
            </a:r>
            <a:r>
              <a:rPr lang="en-US" dirty="0" smtClean="0"/>
              <a:t>		  </a:t>
            </a:r>
            <a:r>
              <a:rPr lang="en-US" u="sng" dirty="0" smtClean="0"/>
              <a:t>OAK TREE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Kingdom</a:t>
            </a:r>
            <a:r>
              <a:rPr lang="en-US" dirty="0" smtClean="0"/>
              <a:t>		      Plant			Plant		</a:t>
            </a:r>
            <a:r>
              <a:rPr lang="en-US" b="1" dirty="0" smtClean="0"/>
              <a:t>The “scientific name” of the</a:t>
            </a:r>
          </a:p>
          <a:p>
            <a:r>
              <a:rPr lang="en-US" dirty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Phylum</a:t>
            </a:r>
            <a:r>
              <a:rPr lang="en-US" dirty="0" smtClean="0"/>
              <a:t>		      </a:t>
            </a:r>
            <a:r>
              <a:rPr lang="en-US" dirty="0" err="1" smtClean="0"/>
              <a:t>Anthophyta</a:t>
            </a:r>
            <a:r>
              <a:rPr lang="en-US" dirty="0" smtClean="0"/>
              <a:t>		</a:t>
            </a:r>
            <a:r>
              <a:rPr lang="en-US" dirty="0" err="1" smtClean="0"/>
              <a:t>Tracheophyta</a:t>
            </a:r>
            <a:r>
              <a:rPr lang="en-US" dirty="0" smtClean="0"/>
              <a:t>	</a:t>
            </a:r>
            <a:r>
              <a:rPr lang="en-US" b="1" dirty="0" smtClean="0"/>
              <a:t>plant is composed of its</a:t>
            </a:r>
          </a:p>
          <a:p>
            <a:r>
              <a:rPr lang="en-US" dirty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Class</a:t>
            </a:r>
            <a:r>
              <a:rPr lang="en-US" dirty="0" smtClean="0"/>
              <a:t>		      Monocotyledons	</a:t>
            </a:r>
            <a:r>
              <a:rPr lang="en-US" dirty="0" err="1" smtClean="0"/>
              <a:t>Angiospermae</a:t>
            </a:r>
            <a:r>
              <a:rPr lang="en-US" dirty="0" smtClean="0"/>
              <a:t>	</a:t>
            </a:r>
            <a:r>
              <a:rPr lang="en-US" b="1" dirty="0" smtClean="0"/>
              <a:t>_________ and __________________</a:t>
            </a:r>
          </a:p>
          <a:p>
            <a:r>
              <a:rPr lang="en-US" dirty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Order</a:t>
            </a:r>
            <a:r>
              <a:rPr lang="en-US" dirty="0" smtClean="0"/>
              <a:t>		      </a:t>
            </a:r>
            <a:r>
              <a:rPr lang="en-US" dirty="0" err="1" smtClean="0"/>
              <a:t>Poales</a:t>
            </a:r>
            <a:r>
              <a:rPr lang="en-US" dirty="0" smtClean="0"/>
              <a:t>			</a:t>
            </a:r>
            <a:r>
              <a:rPr lang="en-US" dirty="0" err="1" smtClean="0"/>
              <a:t>Fagales</a:t>
            </a:r>
            <a:r>
              <a:rPr lang="en-US" dirty="0" smtClean="0"/>
              <a:t>		</a:t>
            </a:r>
            <a:r>
              <a:rPr lang="en-US" b="1" dirty="0" smtClean="0"/>
              <a:t>or “species.”</a:t>
            </a:r>
          </a:p>
          <a:p>
            <a:r>
              <a:rPr lang="en-US" dirty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Family</a:t>
            </a:r>
            <a:r>
              <a:rPr lang="en-US" dirty="0" smtClean="0"/>
              <a:t> 		      </a:t>
            </a:r>
            <a:r>
              <a:rPr lang="en-US" dirty="0" err="1" smtClean="0"/>
              <a:t>Poaceae</a:t>
            </a:r>
            <a:r>
              <a:rPr lang="en-US" dirty="0" smtClean="0"/>
              <a:t>		</a:t>
            </a:r>
            <a:r>
              <a:rPr lang="en-US" dirty="0" err="1"/>
              <a:t>F</a:t>
            </a:r>
            <a:r>
              <a:rPr lang="en-US" dirty="0" err="1" smtClean="0"/>
              <a:t>agaceae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Genus</a:t>
            </a:r>
            <a:r>
              <a:rPr lang="en-US" dirty="0" smtClean="0"/>
              <a:t>		      </a:t>
            </a:r>
            <a:r>
              <a:rPr lang="en-US" dirty="0" err="1" smtClean="0"/>
              <a:t>Zea</a:t>
            </a:r>
            <a:r>
              <a:rPr lang="en-US" dirty="0" smtClean="0"/>
              <a:t>			</a:t>
            </a:r>
            <a:r>
              <a:rPr lang="en-US" dirty="0" err="1" smtClean="0"/>
              <a:t>Quercus</a:t>
            </a:r>
            <a:r>
              <a:rPr lang="en-US" dirty="0" smtClean="0"/>
              <a:t>		   </a:t>
            </a:r>
            <a:r>
              <a:rPr lang="en-US" b="1" dirty="0" smtClean="0"/>
              <a:t>Ex. Corn =  </a:t>
            </a:r>
          </a:p>
          <a:p>
            <a:r>
              <a:rPr lang="en-US" dirty="0"/>
              <a:t>	</a:t>
            </a:r>
            <a:r>
              <a:rPr lang="en-US" sz="1600" dirty="0" smtClean="0">
                <a:latin typeface="Gill Sans Ultra Bold Condensed" panose="020B0A06020104020203" pitchFamily="34" charset="0"/>
              </a:rPr>
              <a:t>Specific Epithet</a:t>
            </a:r>
            <a:r>
              <a:rPr lang="en-US" dirty="0" smtClean="0"/>
              <a:t>	      mays			alba</a:t>
            </a:r>
          </a:p>
          <a:p>
            <a:r>
              <a:rPr lang="en-US" dirty="0"/>
              <a:t>	</a:t>
            </a:r>
            <a:r>
              <a:rPr lang="en-US" dirty="0" smtClean="0"/>
              <a:t>							   </a:t>
            </a:r>
            <a:r>
              <a:rPr lang="en-US" b="1" dirty="0" smtClean="0"/>
              <a:t>Oak Tree  = </a:t>
            </a:r>
          </a:p>
          <a:p>
            <a:endParaRPr lang="en-US" dirty="0"/>
          </a:p>
          <a:p>
            <a:r>
              <a:rPr lang="en-US" dirty="0" smtClean="0"/>
              <a:t>		Remember to ______________ the genus and ________________ the specific epithet, and</a:t>
            </a:r>
          </a:p>
          <a:p>
            <a:r>
              <a:rPr lang="en-US" dirty="0"/>
              <a:t>	</a:t>
            </a:r>
            <a:r>
              <a:rPr lang="en-US" dirty="0" smtClean="0"/>
              <a:t>	        _________________ or </a:t>
            </a:r>
            <a:r>
              <a:rPr lang="en-US" i="1" dirty="0" smtClean="0"/>
              <a:t>italicize</a:t>
            </a:r>
            <a:r>
              <a:rPr lang="en-US" dirty="0" smtClean="0"/>
              <a:t> both.</a:t>
            </a:r>
          </a:p>
          <a:p>
            <a:endParaRPr lang="en-US" dirty="0" smtClean="0"/>
          </a:p>
          <a:p>
            <a:r>
              <a:rPr lang="en-US" dirty="0" smtClean="0"/>
              <a:t>OTHER EXAMPLES:   </a:t>
            </a:r>
            <a:r>
              <a:rPr lang="en-US" i="1" dirty="0" err="1" smtClean="0"/>
              <a:t>Malus</a:t>
            </a:r>
            <a:r>
              <a:rPr lang="en-US" i="1" dirty="0" smtClean="0"/>
              <a:t> </a:t>
            </a:r>
            <a:r>
              <a:rPr lang="en-US" i="1" dirty="0" err="1" smtClean="0"/>
              <a:t>domestica</a:t>
            </a:r>
            <a:r>
              <a:rPr lang="en-US" i="1" dirty="0" smtClean="0"/>
              <a:t>  </a:t>
            </a:r>
            <a:r>
              <a:rPr lang="en-US" dirty="0" smtClean="0"/>
              <a:t>=  _______________	</a:t>
            </a:r>
            <a:r>
              <a:rPr lang="en-US" i="1" dirty="0" err="1" smtClean="0"/>
              <a:t>Rubus</a:t>
            </a:r>
            <a:r>
              <a:rPr lang="en-US" i="1" dirty="0" smtClean="0"/>
              <a:t> </a:t>
            </a:r>
            <a:r>
              <a:rPr lang="en-US" i="1" dirty="0" err="1" smtClean="0"/>
              <a:t>fruticosis</a:t>
            </a:r>
            <a:r>
              <a:rPr lang="en-US" i="1" dirty="0" smtClean="0"/>
              <a:t>  </a:t>
            </a:r>
            <a:r>
              <a:rPr lang="en-US" dirty="0" smtClean="0"/>
              <a:t>=  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(To remember the classification list use the sentence:  King Philip Came Over Fearing Green Snakes EEK!)</a:t>
            </a:r>
            <a:endParaRPr lang="en-US" dirty="0"/>
          </a:p>
        </p:txBody>
      </p:sp>
      <p:pic>
        <p:nvPicPr>
          <p:cNvPr id="3074" name="Picture 2" descr="Image result for corn s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29" y="152400"/>
            <a:ext cx="1170471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45720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binomial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2100" y="787460"/>
            <a:ext cx="154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classification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600" y="242570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Genus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9106" y="2425700"/>
            <a:ext cx="180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s</a:t>
            </a:r>
            <a:r>
              <a:rPr lang="en-US" sz="2000" b="1" dirty="0" smtClean="0">
                <a:solidFill>
                  <a:srgbClr val="008000"/>
                </a:solidFill>
              </a:rPr>
              <a:t>pecific epithet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292600"/>
            <a:ext cx="121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Capitalize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1063" y="4292600"/>
            <a:ext cx="1317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l</a:t>
            </a:r>
            <a:r>
              <a:rPr lang="en-US" sz="2000" b="1" dirty="0" smtClean="0">
                <a:solidFill>
                  <a:srgbClr val="008000"/>
                </a:solidFill>
              </a:rPr>
              <a:t>ower case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5080" y="5175666"/>
            <a:ext cx="127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</a:rPr>
              <a:t>pple tree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674" y="5175666"/>
            <a:ext cx="131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blackberry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4700" y="461645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underline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1674" y="3257966"/>
            <a:ext cx="11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rgbClr val="008000"/>
                </a:solidFill>
              </a:rPr>
              <a:t>Zea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u="sng" dirty="0" smtClean="0">
                <a:solidFill>
                  <a:srgbClr val="008000"/>
                </a:solidFill>
              </a:rPr>
              <a:t>mays</a:t>
            </a:r>
            <a:endParaRPr lang="en-US" sz="2000" b="1" u="sng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1674" y="3810356"/>
            <a:ext cx="157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rgbClr val="008000"/>
                </a:solidFill>
              </a:rPr>
              <a:t>Quercus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u="sng" dirty="0" smtClean="0">
                <a:solidFill>
                  <a:srgbClr val="008000"/>
                </a:solidFill>
              </a:rPr>
              <a:t>alba</a:t>
            </a:r>
            <a:endParaRPr lang="en-US" sz="20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387666"/>
            <a:ext cx="11404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Ultra Bold Condensed" panose="020B0A06020104020203" pitchFamily="34" charset="0"/>
              </a:rPr>
              <a:t>FURTHER DIVISIONS</a:t>
            </a:r>
          </a:p>
          <a:p>
            <a:pPr algn="ctr"/>
            <a:endParaRPr lang="en-US" dirty="0"/>
          </a:p>
          <a:p>
            <a:r>
              <a:rPr lang="en-US" dirty="0" smtClean="0">
                <a:latin typeface="Gill Sans Ultra Bold Condensed" panose="020B0A06020104020203" pitchFamily="34" charset="0"/>
              </a:rPr>
              <a:t>VARIETY</a:t>
            </a:r>
            <a:r>
              <a:rPr lang="en-US" dirty="0" smtClean="0"/>
              <a:t> – These are plants with the _________ specific epithet, but small consistent _________________ in nature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For example:	</a:t>
            </a:r>
            <a:r>
              <a:rPr lang="en-US" dirty="0" err="1" smtClean="0"/>
              <a:t>Rudbeckia</a:t>
            </a:r>
            <a:r>
              <a:rPr lang="en-US" dirty="0" smtClean="0"/>
              <a:t> </a:t>
            </a:r>
            <a:r>
              <a:rPr lang="en-US" dirty="0" err="1" smtClean="0"/>
              <a:t>fulgida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__________________              </a:t>
            </a:r>
            <a:r>
              <a:rPr lang="en-US" dirty="0" err="1" smtClean="0"/>
              <a:t>Rudbeckia</a:t>
            </a:r>
            <a:r>
              <a:rPr lang="en-US" dirty="0" smtClean="0"/>
              <a:t> </a:t>
            </a:r>
            <a:r>
              <a:rPr lang="en-US" dirty="0" err="1" smtClean="0"/>
              <a:t>fulgida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</a:t>
            </a:r>
            <a:r>
              <a:rPr lang="en-US" b="1" dirty="0" smtClean="0"/>
              <a:t>Black Eyed </a:t>
            </a:r>
            <a:r>
              <a:rPr lang="en-US" b="1" dirty="0" err="1" smtClean="0"/>
              <a:t>Susans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Gill Sans Ultra Bold Condensed" panose="020B0A06020104020203" pitchFamily="34" charset="0"/>
              </a:rPr>
              <a:t>CULTIVAR</a:t>
            </a:r>
            <a:r>
              <a:rPr lang="en-US" dirty="0" smtClean="0"/>
              <a:t> – Differences that are ________________, or propagated by humans, and do not occur in nature</a:t>
            </a:r>
          </a:p>
          <a:p>
            <a:endParaRPr lang="en-US" dirty="0"/>
          </a:p>
          <a:p>
            <a:r>
              <a:rPr lang="en-US" dirty="0" smtClean="0"/>
              <a:t>       For example:</a:t>
            </a:r>
          </a:p>
          <a:p>
            <a:r>
              <a:rPr lang="en-US" dirty="0"/>
              <a:t>	</a:t>
            </a:r>
            <a:r>
              <a:rPr lang="en-US" dirty="0" smtClean="0"/>
              <a:t>		              Autumn Blaze Maple                                                                   </a:t>
            </a:r>
            <a:r>
              <a:rPr lang="en-US" dirty="0" err="1" smtClean="0"/>
              <a:t>Macoun</a:t>
            </a:r>
            <a:r>
              <a:rPr lang="en-US" dirty="0" smtClean="0"/>
              <a:t> Apples</a:t>
            </a:r>
          </a:p>
          <a:p>
            <a:r>
              <a:rPr lang="en-US" dirty="0"/>
              <a:t>	</a:t>
            </a:r>
            <a:r>
              <a:rPr lang="en-US" dirty="0" smtClean="0"/>
              <a:t>		              </a:t>
            </a:r>
            <a:r>
              <a:rPr lang="en-US" sz="1400" dirty="0" smtClean="0"/>
              <a:t>(Silver maple x Red Maple)                                                                                     (McIntosh x Jersey Black)</a:t>
            </a:r>
          </a:p>
          <a:p>
            <a:endParaRPr lang="en-US" sz="1400" dirty="0"/>
          </a:p>
          <a:p>
            <a:r>
              <a:rPr lang="en-US" sz="1400" dirty="0" smtClean="0"/>
              <a:t>                                                                                        Has the beautiful _________			              Produces a _________ crunchy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                   of the red maple and grows				              apple that tastes like _________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			                   ________ like a silver maple			              </a:t>
            </a:r>
            <a:endParaRPr lang="en-US" sz="1400" dirty="0"/>
          </a:p>
        </p:txBody>
      </p:sp>
      <p:pic>
        <p:nvPicPr>
          <p:cNvPr id="4100" name="Picture 4" descr="https://cdn.shopify.com/s/files/1/1069/2032/products/Rudbeckia_fulgida_var._speciosa_2_nbrcg_wi_2x3_1024x1024.jpg?v=14564157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15" y="2032000"/>
            <a:ext cx="267013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7/7b/Rudbeckia_fulgida_var_sullivantii_Goldstu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41" y="2032000"/>
            <a:ext cx="2681276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gardentodoorstep.com/wp-content/uploads/2016/01/autumn-blaze-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63" y="4470636"/>
            <a:ext cx="1580363" cy="21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eatlikenoone.com/wp-content/uploads/2014/09/Macoun-Apples-Up-Clo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53" y="4556957"/>
            <a:ext cx="1976921" cy="19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1473" y="880329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same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6217" y="880329"/>
            <a:ext cx="136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differences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4510" y="1456543"/>
            <a:ext cx="120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sullivantii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4491" y="1456543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speciosa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9263" y="3923268"/>
            <a:ext cx="123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cultivated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9950" y="5459097"/>
            <a:ext cx="72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color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9929" y="5923131"/>
            <a:ext cx="57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fast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0417" y="5459097"/>
            <a:ext cx="82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sweet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41283" y="572307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cider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06400"/>
            <a:ext cx="115062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DICHOTOMOUS KEYS</a:t>
            </a:r>
          </a:p>
          <a:p>
            <a:endParaRPr lang="en-US" dirty="0"/>
          </a:p>
          <a:p>
            <a:r>
              <a:rPr lang="en-US" dirty="0" smtClean="0"/>
              <a:t>Dichotomous keys are tools used by horticulturalists to</a:t>
            </a:r>
          </a:p>
          <a:p>
            <a:r>
              <a:rPr lang="en-US" dirty="0" smtClean="0"/>
              <a:t>_______________ unknown plants.  A dichotomous key</a:t>
            </a:r>
          </a:p>
          <a:p>
            <a:r>
              <a:rPr lang="en-US" dirty="0" smtClean="0"/>
              <a:t>is a step-by-step key in which a ____________________</a:t>
            </a:r>
          </a:p>
          <a:p>
            <a:r>
              <a:rPr lang="en-US" dirty="0" smtClean="0"/>
              <a:t>of the plants falls into one of ______ categories.  Each</a:t>
            </a:r>
          </a:p>
          <a:p>
            <a:r>
              <a:rPr lang="en-US" dirty="0"/>
              <a:t>c</a:t>
            </a:r>
            <a:r>
              <a:rPr lang="en-US" dirty="0" smtClean="0"/>
              <a:t>hoice then leads to the next step until the identity of the</a:t>
            </a:r>
          </a:p>
          <a:p>
            <a:r>
              <a:rPr lang="en-US" dirty="0" smtClean="0"/>
              <a:t>plant is _________________.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Using the dichotomous key on the right,</a:t>
            </a:r>
          </a:p>
          <a:p>
            <a:r>
              <a:rPr lang="en-US" dirty="0"/>
              <a:t>	</a:t>
            </a:r>
            <a:r>
              <a:rPr lang="en-US" dirty="0" smtClean="0"/>
              <a:t>identify the 3 “unknown” trees.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dirty="0" smtClean="0"/>
              <a:t>  =  ____________________</a:t>
            </a:r>
          </a:p>
          <a:p>
            <a:endParaRPr lang="en-US" dirty="0"/>
          </a:p>
          <a:p>
            <a:r>
              <a:rPr lang="en-US" dirty="0" smtClean="0"/>
              <a:t>	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r>
              <a:rPr lang="en-US" dirty="0" smtClean="0"/>
              <a:t>  =  ____________________</a:t>
            </a:r>
          </a:p>
          <a:p>
            <a:endParaRPr lang="en-US" dirty="0"/>
          </a:p>
          <a:p>
            <a:r>
              <a:rPr lang="en-US" dirty="0" smtClean="0"/>
              <a:t>	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en-US" dirty="0" smtClean="0"/>
              <a:t>  =  ____________________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      A            B            C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dichotomous key to 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301999"/>
            <a:ext cx="3959225" cy="6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600" y="1333500"/>
            <a:ext cx="9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identify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400" y="1635155"/>
            <a:ext cx="158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characteristic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1612" y="1904680"/>
            <a:ext cx="58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two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445" y="2460655"/>
            <a:ext cx="108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revealed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8619" y="4324114"/>
            <a:ext cx="75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OAKS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229" y="4845158"/>
            <a:ext cx="103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MAPLES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0914" y="5395767"/>
            <a:ext cx="85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ASHES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1800"/>
            <a:ext cx="11595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CLASSIFICATION OF PLANTS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The plant kingdom has 2 major branches:    </a:t>
            </a:r>
            <a:r>
              <a:rPr lang="en-US" sz="20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Plants</a:t>
            </a:r>
            <a:r>
              <a:rPr lang="en-US" sz="2000" dirty="0" smtClean="0"/>
              <a:t>   </a:t>
            </a:r>
            <a:r>
              <a:rPr lang="en-US" dirty="0" smtClean="0"/>
              <a:t>&amp;    </a:t>
            </a:r>
            <a:r>
              <a:rPr lang="en-US" sz="20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 Plants</a:t>
            </a:r>
          </a:p>
          <a:p>
            <a:endParaRPr lang="en-US" dirty="0" smtClean="0"/>
          </a:p>
          <a:p>
            <a:r>
              <a:rPr lang="en-US" dirty="0" smtClean="0"/>
              <a:t>				</a:t>
            </a:r>
          </a:p>
          <a:p>
            <a:r>
              <a:rPr lang="en-US" dirty="0"/>
              <a:t>	</a:t>
            </a:r>
            <a:r>
              <a:rPr lang="en-US" dirty="0" smtClean="0"/>
              <a:t>			It is the ______ plants that make up the vast ______________ of plant ______</a:t>
            </a:r>
          </a:p>
          <a:p>
            <a:r>
              <a:rPr lang="en-US" dirty="0" smtClean="0"/>
              <a:t>				      on earth.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Ferns and moss are examples of ______________ plants, plants that reproduce</a:t>
            </a:r>
          </a:p>
          <a:p>
            <a:r>
              <a:rPr lang="en-US" dirty="0"/>
              <a:t>	</a:t>
            </a:r>
            <a:r>
              <a:rPr lang="en-US" dirty="0" smtClean="0"/>
              <a:t>			      by _________ and not by seeds.  Both ferns and moss are used in</a:t>
            </a:r>
            <a:endParaRPr lang="en-US" dirty="0"/>
          </a:p>
          <a:p>
            <a:r>
              <a:rPr lang="en-US" dirty="0" smtClean="0"/>
              <a:t>				      ___________________, </a:t>
            </a:r>
            <a:r>
              <a:rPr lang="en-US" smtClean="0"/>
              <a:t>___________ arrangements </a:t>
            </a:r>
            <a:r>
              <a:rPr lang="en-US" dirty="0" smtClean="0"/>
              <a:t>and planters.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CC0066"/>
                </a:solidFill>
              </a:rPr>
              <a:t>                                            </a:t>
            </a:r>
            <a:r>
              <a:rPr lang="en-US" sz="2400" b="1" dirty="0" smtClean="0">
                <a:solidFill>
                  <a:srgbClr val="CC0066"/>
                </a:solidFill>
              </a:rPr>
              <a:t>FERNS				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</a:rPr>
              <a:t>                    MOSS</a:t>
            </a:r>
            <a:endParaRPr lang="en-US" sz="2400" b="1" dirty="0">
              <a:solidFill>
                <a:srgbClr val="CC0066"/>
              </a:solidFill>
            </a:endParaRPr>
          </a:p>
        </p:txBody>
      </p:sp>
      <p:pic>
        <p:nvPicPr>
          <p:cNvPr id="1026" name="Picture 2" descr="http://images.slideplayer.com/1/277085/slides/slid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" y="1464319"/>
            <a:ext cx="3890434" cy="2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ader21.docslide.net/store21/html5/202016/563db828550346aa9a9113c2/bg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464319"/>
            <a:ext cx="2460624" cy="6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ader21.docslide.net/store21/html5/202016/563db828550346aa9a9113c2/bg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92" y="4165409"/>
            <a:ext cx="2384424" cy="3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lirtyfleurs.com/wp-content/uploads/2014/03/Emily-Herzig-Floral-Studio-New-Hampshire-Wedding-flor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4112497"/>
            <a:ext cx="1380699" cy="20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andscape-america.com/art/ferns_ben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165409"/>
            <a:ext cx="2397125" cy="19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inelivingadvice.com/wp-content/uploads/2015/09/15ve85vv.bmp?x296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32" y="4066403"/>
            <a:ext cx="2759077" cy="207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todayshomeowner.com/images/article/how-dress-up-houseplants-with-mulch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28" y="4140378"/>
            <a:ext cx="3420247" cy="19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8832" y="106420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Seed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0164" y="1087018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Seedless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9126" y="190718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C0066"/>
                </a:solidFill>
              </a:rPr>
              <a:t>s</a:t>
            </a:r>
            <a:r>
              <a:rPr lang="en-US" sz="2000" b="1" dirty="0" smtClean="0">
                <a:solidFill>
                  <a:srgbClr val="CC0066"/>
                </a:solidFill>
              </a:rPr>
              <a:t>eed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4573" y="1942291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majority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5832" y="1907183"/>
            <a:ext cx="516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life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225" y="274103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seedless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198" y="3009840"/>
            <a:ext cx="88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spores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9694" y="3338066"/>
            <a:ext cx="144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landscaping</a:t>
            </a:r>
            <a:endParaRPr lang="en-US" sz="20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5499" y="3302125"/>
            <a:ext cx="741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floral</a:t>
            </a:r>
            <a:endParaRPr lang="en-US" sz="2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5600"/>
            <a:ext cx="11455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TYPES OF SEED PLANTS</a:t>
            </a:r>
          </a:p>
          <a:p>
            <a:endParaRPr lang="en-US" dirty="0"/>
          </a:p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ANGIOSPERMS</a:t>
            </a:r>
            <a:r>
              <a:rPr lang="en-US" sz="20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smtClean="0"/>
              <a:t>(_________________)   	“</a:t>
            </a:r>
            <a:r>
              <a:rPr lang="en-US" dirty="0" err="1" smtClean="0"/>
              <a:t>angio</a:t>
            </a:r>
            <a:r>
              <a:rPr lang="en-US" dirty="0" smtClean="0"/>
              <a:t>”  =  _______________      “sperm”  =  _________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lvl="1"/>
            <a:r>
              <a:rPr lang="en-US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A. ______________ are the reproductive structures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B. ________________ type of plant life on ________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C. Great _______________ of sizes, shapes, and _________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A. ________ plants that are grown for food  Ex. Tomatoes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B. Floral arrangements and _____________</a:t>
            </a:r>
          </a:p>
          <a:p>
            <a:pPr lvl="1"/>
            <a:r>
              <a:rPr lang="en-US" dirty="0" smtClean="0"/>
              <a:t>     C. ____________________                                                               </a:t>
            </a:r>
            <a:r>
              <a:rPr lang="en-US" sz="1200" b="1" dirty="0" smtClean="0"/>
              <a:t>Lily ovary with enclosed ovules (seeds)                Daffodil ovules (seeds)</a:t>
            </a:r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  <a:p>
            <a:pPr lvl="1"/>
            <a:r>
              <a:rPr lang="en-US" sz="1200" b="1" dirty="0" smtClean="0"/>
              <a:t>													</a:t>
            </a:r>
          </a:p>
          <a:p>
            <a:pPr lvl="1"/>
            <a:r>
              <a:rPr lang="en-US" sz="1200" b="1" dirty="0"/>
              <a:t>	</a:t>
            </a:r>
            <a:r>
              <a:rPr lang="en-US" sz="1200" b="1" dirty="0" smtClean="0"/>
              <a:t>								          Landscaping</a:t>
            </a:r>
            <a:endParaRPr lang="en-US" sz="1200" b="1" dirty="0"/>
          </a:p>
          <a:p>
            <a:pPr lvl="1"/>
            <a:endParaRPr lang="en-US" sz="1200" b="1" dirty="0" smtClean="0"/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  <a:p>
            <a:pPr lvl="1"/>
            <a:r>
              <a:rPr lang="en-US" sz="1200" b="1" dirty="0" smtClean="0"/>
              <a:t>									                           Bouquet</a:t>
            </a:r>
            <a:endParaRPr lang="en-US" sz="1200" b="1" dirty="0"/>
          </a:p>
          <a:p>
            <a:pPr lvl="1"/>
            <a:endParaRPr lang="en-US" sz="1200" b="1" dirty="0" smtClean="0"/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  <a:p>
            <a:pPr lvl="1"/>
            <a:r>
              <a:rPr lang="en-US" sz="1200" b="1" dirty="0" smtClean="0"/>
              <a:t>“Female” pumpkin          “Male” pumpkin                          Tomato flowers &amp; fruit with seeds</a:t>
            </a:r>
            <a:endParaRPr lang="en-US" sz="1200" b="1" dirty="0"/>
          </a:p>
        </p:txBody>
      </p:sp>
      <p:pic>
        <p:nvPicPr>
          <p:cNvPr id="1026" name="Picture 2" descr="http://4.bp.blogspot.com/-Too27hzZW2c/TuTIshyltpI/AAAAAAAAAz0/YPtoSUMmcwQ/s1600/20111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368800"/>
            <a:ext cx="2870199" cy="18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acificbulbsociety.org/pbswiki/files/Lilium/Lilium_flower_anther_D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705111"/>
            <a:ext cx="2451101" cy="21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s.ubc.ca/biol343/files/2014/08/6lily-daffodial-long-s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1664962"/>
            <a:ext cx="1749424" cy="21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gardeningblog.co.za/wp-content/uploads/2011/11/day-16-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99" y="3984363"/>
            <a:ext cx="2289175" cy="22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youcanlearnseries.com/Landscape/Images/PurpleConeflowers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59" y="4344487"/>
            <a:ext cx="1699489" cy="22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hopwithmemama.com/wp-content/uploads/2012/04/bouquet-of-flowers-for-mom-256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799" y="4636224"/>
            <a:ext cx="1704975" cy="19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3031" y="1054100"/>
            <a:ext cx="1233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Flowering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24560" y="1079500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enclosed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55036" y="106680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seed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8908" y="1962090"/>
            <a:ext cx="101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Flowers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92509" y="2200866"/>
            <a:ext cx="124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Dominant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36231" y="2182175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earth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92735" y="2466498"/>
            <a:ext cx="921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variety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94645" y="2466498"/>
            <a:ext cx="819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colors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77877" y="3291547"/>
            <a:ext cx="68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Crop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1311" y="3545657"/>
            <a:ext cx="119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bouquets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92509" y="3864392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Landscaping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90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419100"/>
            <a:ext cx="11861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GYMNOSPERMS </a:t>
            </a:r>
            <a:r>
              <a:rPr lang="en-US" dirty="0" smtClean="0"/>
              <a:t>(____________________) 	“ </a:t>
            </a:r>
            <a:r>
              <a:rPr lang="en-US" dirty="0" err="1" smtClean="0"/>
              <a:t>gymno</a:t>
            </a:r>
            <a:r>
              <a:rPr lang="en-US" dirty="0" smtClean="0"/>
              <a:t>” = __________        “sperm” = ________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			</a:t>
            </a:r>
            <a:r>
              <a:rPr lang="en-US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</a:t>
            </a:r>
          </a:p>
          <a:p>
            <a:r>
              <a:rPr lang="en-US" dirty="0"/>
              <a:t> </a:t>
            </a:r>
            <a:r>
              <a:rPr lang="en-US" dirty="0" smtClean="0"/>
              <a:t>           			      A. _________ are the reproductive structures, therefore, referred to as 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			      B. Needle-like ____________</a:t>
            </a:r>
          </a:p>
          <a:p>
            <a:r>
              <a:rPr lang="en-US" dirty="0" smtClean="0"/>
              <a:t>             			      C. Most are “evergreens” that do ____________________ all year</a:t>
            </a:r>
          </a:p>
          <a:p>
            <a:endParaRPr lang="en-US" dirty="0"/>
          </a:p>
          <a:p>
            <a:r>
              <a:rPr lang="en-US" dirty="0" smtClean="0"/>
              <a:t>      			 </a:t>
            </a:r>
            <a:r>
              <a:rPr lang="en-US" b="1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</a:t>
            </a:r>
          </a:p>
          <a:p>
            <a:r>
              <a:rPr lang="en-US" dirty="0"/>
              <a:t> </a:t>
            </a:r>
            <a:r>
              <a:rPr lang="en-US" dirty="0" smtClean="0"/>
              <a:t>            			      A. Provide ____________ for the building industry                                            </a:t>
            </a:r>
            <a:r>
              <a:rPr lang="en-US" sz="1200" b="1" dirty="0" smtClean="0"/>
              <a:t>Pine lumber</a:t>
            </a:r>
            <a:endParaRPr lang="en-US" dirty="0" smtClean="0"/>
          </a:p>
          <a:p>
            <a:r>
              <a:rPr lang="en-US" dirty="0" smtClean="0"/>
              <a:t>             			      B. 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sz="1200" b="1" dirty="0" smtClean="0"/>
              <a:t>Seeds “naked” in cone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                      Shaking seeds out of a cone                                                             Needle-like leaves &amp; cones                                                     Landscaping with spruce trees (conifers)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125537"/>
            <a:ext cx="2390775" cy="1914525"/>
          </a:xfrm>
          <a:prstGeom prst="rect">
            <a:avLst/>
          </a:prstGeom>
        </p:spPr>
      </p:pic>
      <p:pic>
        <p:nvPicPr>
          <p:cNvPr id="2052" name="Picture 4" descr="http://bonsaitonight.com/wp-content/uploads/2016/08/removing-seeds-from-pine-c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843689"/>
            <a:ext cx="3622273" cy="240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rrow up and to the 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46822"/>
            <a:ext cx="1485900" cy="15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wconifers.com/nwhi/WWhitePineC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56" y="3570960"/>
            <a:ext cx="2074307" cy="25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otanical-journeys-plant-guides.com/images/xblue-spruce-tree-front-yard-landscape.jpg.pagespeed.ic.xdtG6Gay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39" y="3843689"/>
            <a:ext cx="3198660" cy="24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ulplumber.com/wp-content/uploads/2014/06/pinelumb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32" y="2179644"/>
            <a:ext cx="1717674" cy="13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5473" y="41910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Cone-bearing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18402" y="444500"/>
            <a:ext cx="833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naked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43058" y="44450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seed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80887" y="127796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Cones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0209" y="1546712"/>
            <a:ext cx="85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leaves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5947" y="1794975"/>
            <a:ext cx="180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photosynthesis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95957" y="1258584"/>
            <a:ext cx="1026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conifers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09960" y="263995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lumber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73551" y="2946937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Landscaping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1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00" y="492154"/>
            <a:ext cx="11303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         </a:t>
            </a:r>
            <a:r>
              <a:rPr lang="en-US" sz="2800" dirty="0" smtClean="0">
                <a:solidFill>
                  <a:srgbClr val="008000"/>
                </a:solidFill>
                <a:latin typeface="Cooper Black" panose="0208090404030B020404" pitchFamily="18" charset="0"/>
              </a:rPr>
              <a:t>PARTS OF A PLANT</a:t>
            </a:r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dirty="0" smtClean="0">
                <a:latin typeface="Cooper Black" panose="0208090404030B020404" pitchFamily="18" charset="0"/>
              </a:rPr>
              <a:t>SHOOTS</a:t>
            </a:r>
            <a:r>
              <a:rPr lang="en-US" dirty="0" smtClean="0"/>
              <a:t> -  Stems, ___________, flowers and cones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latin typeface="Cooper Black" panose="0208090404030B020404" pitchFamily="18" charset="0"/>
              </a:rPr>
              <a:t>ROOTS</a:t>
            </a:r>
            <a:r>
              <a:rPr lang="en-US" dirty="0" smtClean="0"/>
              <a:t> – Below _________ portion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All plant parts are ________ of </a:t>
            </a:r>
            <a:r>
              <a:rPr lang="en-US" dirty="0" smtClean="0">
                <a:latin typeface="Cooper Black" panose="0208090404030B020404" pitchFamily="18" charset="0"/>
              </a:rPr>
              <a:t>CELLS</a:t>
            </a:r>
          </a:p>
          <a:p>
            <a:endParaRPr lang="en-US" dirty="0"/>
          </a:p>
          <a:p>
            <a:r>
              <a:rPr lang="en-US" dirty="0" smtClean="0"/>
              <a:t>				          Groups of cells working together</a:t>
            </a:r>
          </a:p>
          <a:p>
            <a:r>
              <a:rPr lang="en-US" dirty="0"/>
              <a:t>	</a:t>
            </a:r>
            <a:r>
              <a:rPr lang="en-US" dirty="0" smtClean="0"/>
              <a:t>				are called ____________</a:t>
            </a:r>
          </a:p>
          <a:p>
            <a:endParaRPr lang="en-US" dirty="0"/>
          </a:p>
          <a:p>
            <a:r>
              <a:rPr lang="en-US" dirty="0" smtClean="0"/>
              <a:t>				          The 4 major plant</a:t>
            </a:r>
            <a:r>
              <a:rPr lang="en-US" dirty="0" smtClean="0">
                <a:latin typeface="Cooper Black" panose="0208090404030B020404" pitchFamily="18" charset="0"/>
              </a:rPr>
              <a:t> TISSUES </a:t>
            </a:r>
            <a:r>
              <a:rPr lang="en-US" dirty="0" smtClean="0"/>
              <a:t>are:</a:t>
            </a:r>
          </a:p>
          <a:p>
            <a:endParaRPr lang="en-US" dirty="0"/>
          </a:p>
          <a:p>
            <a:r>
              <a:rPr lang="en-US" dirty="0" smtClean="0"/>
              <a:t>					(1) __________________</a:t>
            </a:r>
          </a:p>
          <a:p>
            <a:endParaRPr lang="en-US" dirty="0"/>
          </a:p>
          <a:p>
            <a:r>
              <a:rPr lang="en-US" dirty="0" smtClean="0"/>
              <a:t>					(2) __________________</a:t>
            </a:r>
          </a:p>
          <a:p>
            <a:endParaRPr lang="en-US" dirty="0"/>
          </a:p>
          <a:p>
            <a:r>
              <a:rPr lang="en-US" dirty="0" smtClean="0"/>
              <a:t>					(3) __________________</a:t>
            </a:r>
          </a:p>
          <a:p>
            <a:endParaRPr lang="en-US" dirty="0"/>
          </a:p>
          <a:p>
            <a:r>
              <a:rPr lang="en-US" dirty="0" smtClean="0"/>
              <a:t>					(4) __________________</a:t>
            </a:r>
            <a:endParaRPr lang="en-US" dirty="0"/>
          </a:p>
        </p:txBody>
      </p:sp>
      <p:pic>
        <p:nvPicPr>
          <p:cNvPr id="1028" name="Picture 4" descr="https://farm9.staticflickr.com/8090/8426533092_8e9e3cd3f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09" y="762000"/>
            <a:ext cx="331219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924293"/>
            <a:ext cx="4122966" cy="3206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716" y="4102297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DERMAL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4" y="1389454"/>
            <a:ext cx="94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ground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100" y="220980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made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842" y="306438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tissues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320" y="1092199"/>
            <a:ext cx="85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leaves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9370" y="4599607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VASCULAR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7470" y="5168001"/>
            <a:ext cx="1159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GROUND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4509" y="5736395"/>
            <a:ext cx="180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MERISTEMATIC</a:t>
            </a:r>
            <a:endParaRPr lang="en-US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668</Words>
  <Application>Microsoft Office PowerPoint</Application>
  <PresentationFormat>Widescreen</PresentationFormat>
  <Paragraphs>685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Cooper Black</vt:lpstr>
      <vt:lpstr>Courier New</vt:lpstr>
      <vt:lpstr>Franklin Gothic Heavy</vt:lpstr>
      <vt:lpstr>Gill Sans Ultra Bold Condensed</vt:lpstr>
      <vt:lpstr>Rockwell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144</cp:revision>
  <cp:lastPrinted>2017-08-03T16:40:42Z</cp:lastPrinted>
  <dcterms:created xsi:type="dcterms:W3CDTF">2017-06-13T16:34:24Z</dcterms:created>
  <dcterms:modified xsi:type="dcterms:W3CDTF">2017-08-10T19:54:34Z</dcterms:modified>
</cp:coreProperties>
</file>