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00"/>
    <a:srgbClr val="009900"/>
    <a:srgbClr val="008080"/>
    <a:srgbClr val="663300"/>
    <a:srgbClr val="0033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075D-7F41-4B2F-AACE-F789171783F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3759-CA89-4777-A8CC-1AF2AD1A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6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075D-7F41-4B2F-AACE-F789171783F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3759-CA89-4777-A8CC-1AF2AD1A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6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075D-7F41-4B2F-AACE-F789171783F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3759-CA89-4777-A8CC-1AF2AD1A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4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075D-7F41-4B2F-AACE-F789171783F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3759-CA89-4777-A8CC-1AF2AD1A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5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075D-7F41-4B2F-AACE-F789171783F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3759-CA89-4777-A8CC-1AF2AD1A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075D-7F41-4B2F-AACE-F789171783F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3759-CA89-4777-A8CC-1AF2AD1A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5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075D-7F41-4B2F-AACE-F789171783F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3759-CA89-4777-A8CC-1AF2AD1A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075D-7F41-4B2F-AACE-F789171783F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3759-CA89-4777-A8CC-1AF2AD1A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5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075D-7F41-4B2F-AACE-F789171783F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3759-CA89-4777-A8CC-1AF2AD1A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1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075D-7F41-4B2F-AACE-F789171783F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3759-CA89-4777-A8CC-1AF2AD1A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6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075D-7F41-4B2F-AACE-F789171783F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3759-CA89-4777-A8CC-1AF2AD1A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8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D075D-7F41-4B2F-AACE-F789171783F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E3759-CA89-4777-A8CC-1AF2AD1A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7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495300"/>
            <a:ext cx="115443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  </a:t>
            </a:r>
            <a:r>
              <a:rPr lang="en-US" sz="2800" dirty="0" smtClean="0">
                <a:solidFill>
                  <a:srgbClr val="663300"/>
                </a:solidFill>
                <a:latin typeface="Cooper Black" panose="0208090404030B020404" pitchFamily="18" charset="0"/>
              </a:rPr>
              <a:t>WHAT IS SOIL?</a:t>
            </a:r>
          </a:p>
          <a:p>
            <a:endParaRPr lang="en-US" dirty="0" smtClean="0"/>
          </a:p>
          <a:p>
            <a:r>
              <a:rPr lang="en-US" dirty="0" smtClean="0">
                <a:latin typeface="Cooper Black" panose="0208090404030B020404" pitchFamily="18" charset="0"/>
              </a:rPr>
              <a:t>Soil</a:t>
            </a:r>
            <a:r>
              <a:rPr lang="en-US" dirty="0" smtClean="0"/>
              <a:t> is the ______ outer layer of the earth’s crust, </a:t>
            </a:r>
          </a:p>
          <a:p>
            <a:r>
              <a:rPr lang="en-US" dirty="0" smtClean="0"/>
              <a:t>made up of weathered ____________, living </a:t>
            </a:r>
          </a:p>
          <a:p>
            <a:r>
              <a:rPr lang="en-US" dirty="0" smtClean="0"/>
              <a:t>_____________, __________, _________, and ______.                                                                                                  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											       _______</a:t>
            </a:r>
            <a:endParaRPr lang="en-US" dirty="0"/>
          </a:p>
          <a:p>
            <a:r>
              <a:rPr lang="en-US" dirty="0" smtClean="0">
                <a:solidFill>
                  <a:srgbClr val="663300"/>
                </a:solidFill>
                <a:latin typeface="Cooper Black" panose="0208090404030B020404" pitchFamily="18" charset="0"/>
              </a:rPr>
              <a:t>TOPSOIL</a:t>
            </a:r>
            <a:r>
              <a:rPr lang="en-US" dirty="0" smtClean="0"/>
              <a:t> is the _____________ soil layer. It is finely </a:t>
            </a:r>
          </a:p>
          <a:p>
            <a:r>
              <a:rPr lang="en-US" dirty="0" smtClean="0"/>
              <a:t>weathered (has the ___________ particles in it) and  </a:t>
            </a:r>
          </a:p>
          <a:p>
            <a:r>
              <a:rPr lang="en-US" dirty="0" smtClean="0"/>
              <a:t>Is the richest in ___________ matter.  Topsoil is the</a:t>
            </a:r>
          </a:p>
          <a:p>
            <a:r>
              <a:rPr lang="en-US" dirty="0" smtClean="0"/>
              <a:t>_____________ layer and must be preserved and </a:t>
            </a:r>
          </a:p>
          <a:p>
            <a:r>
              <a:rPr lang="en-US" dirty="0" smtClean="0"/>
              <a:t>____________. The _______ </a:t>
            </a:r>
            <a:r>
              <a:rPr lang="en-US" dirty="0"/>
              <a:t>	</a:t>
            </a:r>
            <a:r>
              <a:rPr lang="en-US" dirty="0" smtClean="0"/>
              <a:t>of plants flourish in the </a:t>
            </a:r>
          </a:p>
          <a:p>
            <a:r>
              <a:rPr lang="en-US" dirty="0" smtClean="0"/>
              <a:t>topsoil and ______ </a:t>
            </a:r>
            <a:r>
              <a:rPr lang="en-US" dirty="0"/>
              <a:t>	</a:t>
            </a:r>
            <a:r>
              <a:rPr lang="en-US" dirty="0" smtClean="0"/>
              <a:t>on it for nutrients, water, and air.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663300"/>
                </a:solidFill>
                <a:latin typeface="Cooper Black" panose="0208090404030B020404" pitchFamily="18" charset="0"/>
              </a:rPr>
              <a:t>ORGANIC MATTER </a:t>
            </a:r>
            <a:r>
              <a:rPr lang="en-US" dirty="0" smtClean="0"/>
              <a:t>is the remains of once living</a:t>
            </a:r>
          </a:p>
          <a:p>
            <a:r>
              <a:rPr lang="en-US" dirty="0" smtClean="0"/>
              <a:t>_________ and _________ tissues.  It ___________ the</a:t>
            </a:r>
          </a:p>
          <a:p>
            <a:r>
              <a:rPr lang="en-US" dirty="0"/>
              <a:t>m</a:t>
            </a:r>
            <a:r>
              <a:rPr lang="en-US" dirty="0" smtClean="0"/>
              <a:t>ineral content and the water-holding __________ of</a:t>
            </a:r>
          </a:p>
          <a:p>
            <a:r>
              <a:rPr lang="en-US" dirty="0" smtClean="0"/>
              <a:t>the soil.  Naturally occurring organic matter is called</a:t>
            </a:r>
          </a:p>
          <a:p>
            <a:r>
              <a:rPr lang="en-US" dirty="0" smtClean="0"/>
              <a:t>________ and includes ______________ leaves, twigs,</a:t>
            </a:r>
          </a:p>
          <a:p>
            <a:r>
              <a:rPr lang="en-US" dirty="0" smtClean="0"/>
              <a:t>animal waste, and feathers.  (__________ works like</a:t>
            </a:r>
          </a:p>
          <a:p>
            <a:r>
              <a:rPr lang="en-US" dirty="0" smtClean="0"/>
              <a:t>humus to enrich the soil.)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0" y="738588"/>
            <a:ext cx="3429656" cy="5576621"/>
          </a:xfrm>
          <a:prstGeom prst="rect">
            <a:avLst/>
          </a:prstGeom>
        </p:spPr>
      </p:pic>
      <p:pic>
        <p:nvPicPr>
          <p:cNvPr id="1026" name="Picture 2" descr="Image result for arrow down to the lef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75" y="24130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5481" y="1127275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thin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422400"/>
            <a:ext cx="110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minerals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933" y="1682870"/>
            <a:ext cx="1268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organisms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1446" y="1701860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humus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8551" y="1682870"/>
            <a:ext cx="80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water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2512" y="1682870"/>
            <a:ext cx="611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air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93425" y="1963515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humus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6665" y="2244755"/>
            <a:ext cx="1353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uppermost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3489" y="2524215"/>
            <a:ext cx="106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smallest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1405" y="2813050"/>
            <a:ext cx="962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organic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396" y="3070495"/>
            <a:ext cx="1320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shallowest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396" y="3326843"/>
            <a:ext cx="1223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protected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9715" y="3355945"/>
            <a:ext cx="739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roots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3991" y="3632380"/>
            <a:ext cx="587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rely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396" y="4458120"/>
            <a:ext cx="735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plant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8877" y="4427718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animal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2297" y="4429546"/>
            <a:ext cx="1172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increases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40584" y="4685942"/>
            <a:ext cx="1061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capacity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3449" y="5249714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humus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12787" y="5249714"/>
            <a:ext cx="1605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decomposing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2777" y="5565551"/>
            <a:ext cx="1130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Compost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6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11607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FERTILIZERS</a:t>
            </a:r>
          </a:p>
          <a:p>
            <a:endParaRPr lang="en-US" dirty="0"/>
          </a:p>
          <a:p>
            <a:r>
              <a:rPr lang="en-US" dirty="0" smtClean="0"/>
              <a:t>Fertilizers are ____________ boosts _________ to the soil to enhance crop productivity.</a:t>
            </a:r>
          </a:p>
          <a:p>
            <a:endParaRPr lang="en-US" dirty="0"/>
          </a:p>
          <a:p>
            <a:r>
              <a:rPr lang="en-US" dirty="0" smtClean="0"/>
              <a:t>The _____ macronutrients needed in ____________ quantity by the plant are:	             _______________   _____</a:t>
            </a:r>
          </a:p>
          <a:p>
            <a:endParaRPr lang="en-US" dirty="0"/>
          </a:p>
          <a:p>
            <a:r>
              <a:rPr lang="en-US" dirty="0" smtClean="0"/>
              <a:t>	A fertilizer that provides ______ three of these			             _______________   _____</a:t>
            </a:r>
          </a:p>
          <a:p>
            <a:r>
              <a:rPr lang="en-US" dirty="0" smtClean="0"/>
              <a:t>	elements is called a ____________ fertilizer</a:t>
            </a:r>
            <a:endParaRPr lang="en-US" dirty="0"/>
          </a:p>
          <a:p>
            <a:r>
              <a:rPr lang="en-US" dirty="0" smtClean="0"/>
              <a:t>								             _______________   _____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						On a fertilizer ______________ you will see three numbers</a:t>
            </a:r>
          </a:p>
          <a:p>
            <a:r>
              <a:rPr lang="en-US" dirty="0"/>
              <a:t>	</a:t>
            </a:r>
            <a:r>
              <a:rPr lang="en-US" dirty="0" smtClean="0"/>
              <a:t>					    listed on the front in a _________ font size.</a:t>
            </a:r>
          </a:p>
          <a:p>
            <a:endParaRPr lang="en-US" dirty="0"/>
          </a:p>
          <a:p>
            <a:r>
              <a:rPr lang="en-US" dirty="0" smtClean="0"/>
              <a:t>						These numbers represent the __________ by _________ of</a:t>
            </a:r>
          </a:p>
          <a:p>
            <a:r>
              <a:rPr lang="en-US" dirty="0"/>
              <a:t>	</a:t>
            </a:r>
            <a:r>
              <a:rPr lang="en-US" dirty="0" smtClean="0"/>
              <a:t>					    the three nutrients (Ex. </a:t>
            </a:r>
            <a:r>
              <a:rPr lang="en-US" b="1" dirty="0" smtClean="0"/>
              <a:t>10% N   6% P   4% K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						The nutrients are in the form:  </a:t>
            </a:r>
            <a:r>
              <a:rPr lang="en-US" b="1" dirty="0" smtClean="0"/>
              <a:t>N      P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baseline="-25000" dirty="0" smtClean="0"/>
              <a:t>5 </a:t>
            </a:r>
            <a:r>
              <a:rPr lang="en-US" b="1" dirty="0" smtClean="0"/>
              <a:t>(phosphoric acid)</a:t>
            </a:r>
          </a:p>
          <a:p>
            <a:r>
              <a:rPr lang="en-US" b="1" dirty="0"/>
              <a:t>	</a:t>
            </a:r>
            <a:r>
              <a:rPr lang="en-US" b="1" dirty="0" smtClean="0"/>
              <a:t>								           K</a:t>
            </a:r>
            <a:r>
              <a:rPr lang="en-US" b="1" baseline="-25000" dirty="0" smtClean="0"/>
              <a:t>2</a:t>
            </a:r>
            <a:r>
              <a:rPr lang="en-US" b="1" dirty="0" smtClean="0"/>
              <a:t>O (potash)</a:t>
            </a:r>
          </a:p>
          <a:p>
            <a:r>
              <a:rPr lang="en-US" b="1" dirty="0"/>
              <a:t>	</a:t>
            </a:r>
            <a:r>
              <a:rPr lang="en-US" b="1" dirty="0" smtClean="0"/>
              <a:t>					</a:t>
            </a:r>
            <a:r>
              <a:rPr lang="en-US" b="1" dirty="0"/>
              <a:t> </a:t>
            </a:r>
            <a:r>
              <a:rPr lang="en-US" dirty="0" smtClean="0"/>
              <a:t>(so the __________ of P and K is actually ______ than the</a:t>
            </a:r>
          </a:p>
          <a:p>
            <a:r>
              <a:rPr lang="en-US" b="1" dirty="0"/>
              <a:t>	</a:t>
            </a:r>
            <a:r>
              <a:rPr lang="en-US" b="1" dirty="0" smtClean="0"/>
              <a:t>					          </a:t>
            </a:r>
            <a:r>
              <a:rPr lang="en-US" dirty="0" smtClean="0"/>
              <a:t>analysis really says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80" y="3136900"/>
            <a:ext cx="4544219" cy="290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2300" y="952500"/>
            <a:ext cx="1055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nutrient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990600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added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9160" y="155889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080"/>
                </a:solidFill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2100" y="1574800"/>
            <a:ext cx="1051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greatest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61400" y="1574800"/>
            <a:ext cx="1116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Nitrogen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10819" y="158750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N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9198" y="2108200"/>
            <a:ext cx="1444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Phosphorus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39673" y="210820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P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61047" y="2654300"/>
            <a:ext cx="1280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Potassium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39673" y="2654300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080"/>
                </a:solidFill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81178" y="3501559"/>
            <a:ext cx="1198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container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19723" y="3803094"/>
            <a:ext cx="711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large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9172" y="4330144"/>
            <a:ext cx="1000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percent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04957" y="4323794"/>
            <a:ext cx="911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weight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1252" y="5645090"/>
            <a:ext cx="1019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amount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82576" y="571764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less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68031" y="2147843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all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61611" y="2404988"/>
            <a:ext cx="1180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complete</a:t>
            </a:r>
            <a:endParaRPr lang="en-US" sz="20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00" y="1282700"/>
            <a:ext cx="1158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If you have 100 lbs. of a 5-10-5 fertilizer, how many pounds of each do you have?</a:t>
            </a:r>
          </a:p>
          <a:p>
            <a:endParaRPr lang="en-US" dirty="0"/>
          </a:p>
          <a:p>
            <a:r>
              <a:rPr lang="en-US" dirty="0" smtClean="0"/>
              <a:t>		________	________	________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N                              P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en-US" dirty="0" smtClean="0"/>
              <a:t>                            K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Why don’t the 3 numbers add up to 100 pounds?  Because the balance is ____________ and possibly _______ minerals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2. If you have 50 lbs. of a 20-5-20 fertilizer, how many pounds of each do you have?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_______		_______		________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N                               P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en-US" dirty="0" smtClean="0"/>
              <a:t>                           K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78971" y="338435"/>
            <a:ext cx="444217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 do the Math!</a:t>
            </a:r>
            <a:endParaRPr lang="en-US" sz="4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157" y="242759"/>
            <a:ext cx="3051616" cy="183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158" y="3334211"/>
            <a:ext cx="3283615" cy="328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49500" y="1765300"/>
            <a:ext cx="731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5 lbs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93946" y="1757558"/>
            <a:ext cx="731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5 lbs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64178" y="1757558"/>
            <a:ext cx="86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10 lbs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98522" y="2599472"/>
            <a:ext cx="774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fillers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014965" y="2578101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some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19657" y="4216400"/>
            <a:ext cx="86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10 lbs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95249" y="4216400"/>
            <a:ext cx="930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2.5 lbs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64103" y="4216400"/>
            <a:ext cx="86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10 lbs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7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00" y="254000"/>
            <a:ext cx="115443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sz="2800" b="1" dirty="0" smtClean="0">
                <a:solidFill>
                  <a:srgbClr val="009900"/>
                </a:solidFill>
                <a:latin typeface="Palatino Linotype" panose="02040502050505030304" pitchFamily="18" charset="0"/>
              </a:rPr>
              <a:t>PROFESSIONS IN HORTICULTURE</a:t>
            </a:r>
          </a:p>
          <a:p>
            <a:endParaRPr lang="en-US" dirty="0"/>
          </a:p>
          <a:p>
            <a:r>
              <a:rPr lang="en-US" dirty="0" smtClean="0"/>
              <a:t>	Some of the benefits of a ___________ in horticulture are:</a:t>
            </a:r>
          </a:p>
          <a:p>
            <a:endParaRPr lang="en-US" dirty="0"/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Wide __________ of careers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Work indoors or __________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Help ___________ the community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Relaxing &amp; ______________ work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r>
              <a:rPr lang="en-US" dirty="0" smtClean="0"/>
              <a:t>Jobs in horticulture can be classified as _____________ labor, ____________ labor, middle management,</a:t>
            </a:r>
          </a:p>
          <a:p>
            <a:r>
              <a:rPr lang="en-US" dirty="0"/>
              <a:t>	</a:t>
            </a:r>
            <a:r>
              <a:rPr lang="en-US" dirty="0" smtClean="0"/>
              <a:t>owner/operator, educator, and ______________.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sz="2000" b="1" dirty="0" smtClean="0">
                <a:solidFill>
                  <a:srgbClr val="FF0066"/>
                </a:solidFill>
                <a:latin typeface="Palatino Linotype" panose="02040502050505030304" pitchFamily="18" charset="0"/>
              </a:rPr>
              <a:t>FLORICULTURE</a:t>
            </a:r>
          </a:p>
          <a:p>
            <a:endParaRPr lang="en-US" dirty="0"/>
          </a:p>
          <a:p>
            <a:r>
              <a:rPr lang="en-US" dirty="0" smtClean="0"/>
              <a:t>       The _________________ industry is involved</a:t>
            </a:r>
          </a:p>
          <a:p>
            <a:r>
              <a:rPr lang="en-US" dirty="0"/>
              <a:t> </a:t>
            </a:r>
            <a:r>
              <a:rPr lang="en-US" dirty="0" smtClean="0"/>
              <a:t>      with the ______________, distribution, and</a:t>
            </a:r>
          </a:p>
          <a:p>
            <a:r>
              <a:rPr lang="en-US" dirty="0"/>
              <a:t> </a:t>
            </a:r>
            <a:r>
              <a:rPr lang="en-US" dirty="0" smtClean="0"/>
              <a:t>      utilization of __________ products.  Its businesses</a:t>
            </a:r>
          </a:p>
          <a:p>
            <a:r>
              <a:rPr lang="en-US" dirty="0"/>
              <a:t> </a:t>
            </a:r>
            <a:r>
              <a:rPr lang="en-US" dirty="0" smtClean="0"/>
              <a:t>      range in _______ from small shops to international</a:t>
            </a:r>
          </a:p>
          <a:p>
            <a:r>
              <a:rPr lang="en-US" dirty="0"/>
              <a:t> </a:t>
            </a:r>
            <a:r>
              <a:rPr lang="en-US" dirty="0" smtClean="0"/>
              <a:t>      companies.</a:t>
            </a:r>
          </a:p>
        </p:txBody>
      </p:sp>
      <p:pic>
        <p:nvPicPr>
          <p:cNvPr id="1028" name="Picture 4" descr="Image result for lab tech working with p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30" y="1041400"/>
            <a:ext cx="3184477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0" y="3911600"/>
            <a:ext cx="3265641" cy="25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60800" y="841345"/>
            <a:ext cx="856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</a:rPr>
              <a:t>career</a:t>
            </a:r>
            <a:endParaRPr lang="en-US" sz="2000" b="1" dirty="0">
              <a:solidFill>
                <a:srgbClr val="00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7800" y="1425545"/>
            <a:ext cx="921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</a:rPr>
              <a:t>variety</a:t>
            </a:r>
            <a:endParaRPr lang="en-US" sz="2000" b="1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9142" y="1745953"/>
            <a:ext cx="1150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</a:rPr>
              <a:t>outdoors</a:t>
            </a:r>
            <a:endParaRPr lang="en-US" sz="2000" b="1" dirty="0">
              <a:solidFill>
                <a:srgbClr val="00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2266" y="1999716"/>
            <a:ext cx="1072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</a:rPr>
              <a:t>beautify</a:t>
            </a:r>
            <a:endParaRPr lang="en-US" sz="2000" b="1" dirty="0">
              <a:solidFill>
                <a:srgbClr val="00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6176" y="2266416"/>
            <a:ext cx="1229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</a:rPr>
              <a:t>enjoyable</a:t>
            </a:r>
            <a:endParaRPr lang="en-US" sz="2000" b="1" dirty="0">
              <a:solidFill>
                <a:srgbClr val="00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2744" y="3126967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</a:rPr>
              <a:t>unskilled</a:t>
            </a:r>
            <a:endParaRPr lang="en-US" sz="2000" b="1" dirty="0">
              <a:solidFill>
                <a:srgbClr val="00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8887" y="3085544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</a:rPr>
              <a:t>skilled</a:t>
            </a:r>
            <a:endParaRPr lang="en-US" sz="2000" b="1" dirty="0">
              <a:solidFill>
                <a:srgbClr val="00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6102" y="3380730"/>
            <a:ext cx="1316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</a:rPr>
              <a:t>researcher</a:t>
            </a:r>
            <a:endParaRPr lang="en-US" sz="2000" b="1" dirty="0">
              <a:solidFill>
                <a:srgbClr val="0099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5900" y="4767996"/>
            <a:ext cx="1372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</a:rPr>
              <a:t>floriculture</a:t>
            </a:r>
            <a:endParaRPr lang="en-US" sz="2000" b="1" dirty="0">
              <a:solidFill>
                <a:srgbClr val="0099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5019" y="5021759"/>
            <a:ext cx="1358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</a:rPr>
              <a:t>production</a:t>
            </a:r>
            <a:endParaRPr lang="en-US" sz="2000" b="1" dirty="0">
              <a:solidFill>
                <a:srgbClr val="0099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7034" y="5342542"/>
            <a:ext cx="741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</a:rPr>
              <a:t>floral</a:t>
            </a:r>
            <a:endParaRPr lang="en-US" sz="2000" b="1" dirty="0">
              <a:solidFill>
                <a:srgbClr val="0099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6417" y="5629815"/>
            <a:ext cx="577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</a:rPr>
              <a:t>size</a:t>
            </a:r>
            <a:endParaRPr lang="en-US" sz="20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5600" y="215900"/>
            <a:ext cx="4150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latin typeface="Palatino Linotype" panose="02040502050505030304" pitchFamily="18" charset="0"/>
              </a:rPr>
              <a:t>FLORICULTURE CAREERS</a:t>
            </a:r>
            <a:endParaRPr lang="en-US" sz="2400" b="1" dirty="0">
              <a:solidFill>
                <a:srgbClr val="FF0066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302308"/>
              </p:ext>
            </p:extLst>
          </p:nvPr>
        </p:nvGraphicFramePr>
        <p:xfrm>
          <a:off x="762000" y="872066"/>
          <a:ext cx="10642600" cy="56297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321300">
                  <a:extLst>
                    <a:ext uri="{9D8B030D-6E8A-4147-A177-3AD203B41FA5}">
                      <a16:colId xmlns:a16="http://schemas.microsoft.com/office/drawing/2014/main" val="3790290476"/>
                    </a:ext>
                  </a:extLst>
                </a:gridCol>
                <a:gridCol w="5321300">
                  <a:extLst>
                    <a:ext uri="{9D8B030D-6E8A-4147-A177-3AD203B41FA5}">
                      <a16:colId xmlns:a16="http://schemas.microsoft.com/office/drawing/2014/main" val="511407194"/>
                    </a:ext>
                  </a:extLst>
                </a:gridCol>
              </a:tblGrid>
              <a:tr h="18090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GROWERS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Floriculture</a:t>
                      </a:r>
                      <a:r>
                        <a:rPr lang="en-US" b="0" baseline="0" dirty="0" smtClean="0"/>
                        <a:t> crops may be grown outdoors or in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0" dirty="0" smtClean="0"/>
                        <a:t>          ____________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Growers can start as</a:t>
                      </a:r>
                      <a:r>
                        <a:rPr lang="en-US" b="0" baseline="0" dirty="0" smtClean="0"/>
                        <a:t> _____________ labor and</a:t>
                      </a:r>
                      <a:endParaRPr lang="en-US" b="0" dirty="0" smtClean="0"/>
                    </a:p>
                    <a:p>
                      <a:r>
                        <a:rPr lang="en-US" dirty="0" smtClean="0"/>
                        <a:t>          </a:t>
                      </a:r>
                      <a:r>
                        <a:rPr lang="en-US" b="0" dirty="0" smtClean="0"/>
                        <a:t>______</a:t>
                      </a:r>
                      <a:r>
                        <a:rPr lang="en-US" b="0" baseline="0" dirty="0" smtClean="0"/>
                        <a:t> experience to become skilled labor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Most</a:t>
                      </a:r>
                      <a:r>
                        <a:rPr lang="en-US" b="0" baseline="0" dirty="0" smtClean="0"/>
                        <a:t> growing operations are ___________ firms</a:t>
                      </a:r>
                      <a:endParaRPr lang="en-US" b="0" dirty="0" smtClean="0"/>
                    </a:p>
                    <a:p>
                      <a:r>
                        <a:rPr lang="en-US" dirty="0" smtClean="0"/>
                        <a:t>          </a:t>
                      </a:r>
                      <a:r>
                        <a:rPr lang="en-US" b="0" dirty="0" smtClean="0"/>
                        <a:t>selling</a:t>
                      </a:r>
                      <a:r>
                        <a:rPr lang="en-US" b="0" baseline="0" dirty="0" smtClean="0"/>
                        <a:t> to __________ garden centers &amp; florists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LANDSCAPE FLORICULTURE</a:t>
                      </a:r>
                      <a:r>
                        <a:rPr lang="en-US" baseline="0" dirty="0" smtClean="0"/>
                        <a:t> SPECIALIST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/>
                        <a:t>Work for large _________ or property management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0" baseline="0" dirty="0" smtClean="0"/>
                        <a:t>         companies using flowers to help _________ their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0" baseline="0" dirty="0" smtClean="0"/>
                        <a:t>         properties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/>
                        <a:t>The crew _________ will design the layout of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0" baseline="0" dirty="0" smtClean="0"/>
                        <a:t>         flower beds, prepare __________, and _______ &amp;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0" baseline="0" dirty="0" smtClean="0"/>
                        <a:t>         supervise the crew members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462273"/>
                  </a:ext>
                </a:extLst>
              </a:tr>
              <a:tr h="180904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FLOWER</a:t>
                      </a:r>
                      <a:r>
                        <a:rPr lang="en-US" b="1" baseline="0" dirty="0" smtClean="0"/>
                        <a:t> SHOPS</a:t>
                      </a:r>
                      <a:endParaRPr lang="en-US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Small businesses</a:t>
                      </a:r>
                      <a:r>
                        <a:rPr lang="en-US" baseline="0" dirty="0" smtClean="0"/>
                        <a:t> where the ________ is directly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          involved with the ______ and services offered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Products offered include _________ plants, floral</a:t>
                      </a:r>
                    </a:p>
                    <a:p>
                      <a:r>
                        <a:rPr lang="en-US" dirty="0" smtClean="0"/>
                        <a:t>           arrangements,</a:t>
                      </a:r>
                      <a:r>
                        <a:rPr lang="en-US" baseline="0" dirty="0" smtClean="0"/>
                        <a:t> and _____ flowers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Requires _____________ &amp; _______________ skills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TEACHER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Teach students ____________ in horticulture and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0" dirty="0" smtClean="0"/>
                        <a:t>          foster their careers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Masters</a:t>
                      </a:r>
                      <a:r>
                        <a:rPr lang="en-US" b="0" baseline="0" dirty="0" smtClean="0"/>
                        <a:t> __________ are required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/>
                        <a:t>Can teach at the ____________ or college level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675075"/>
                  </a:ext>
                </a:extLst>
              </a:tr>
              <a:tr h="180904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FLORAL DESIGN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 artistic craft of ____________ floral</a:t>
                      </a:r>
                      <a:r>
                        <a:rPr lang="en-US" baseline="0" dirty="0" smtClean="0"/>
                        <a:t> designs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          by __________ and assembling colors, _______,</a:t>
                      </a:r>
                    </a:p>
                    <a:p>
                      <a:r>
                        <a:rPr lang="en-US" dirty="0" smtClean="0"/>
                        <a:t>          textures, and materials for ______ arrangements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May design arrangements for __________, proms,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/>
                        <a:t>           funerals, ___________, and special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RESEARCHER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Researchers seek ways to ___________ crops and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0" dirty="0" smtClean="0"/>
                        <a:t>           production methods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Their research may include selectively</a:t>
                      </a:r>
                      <a:r>
                        <a:rPr lang="en-US" b="0" baseline="0" dirty="0" smtClean="0"/>
                        <a:t> __________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0" baseline="0" dirty="0" smtClean="0"/>
                        <a:t>            plants to develop _____ and better varieties.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0" baseline="0" dirty="0" smtClean="0"/>
                        <a:t>            They also research ways to _________ pests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9748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3500" y="1346200"/>
            <a:ext cx="1541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greenhouses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89300" y="1635155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unskilled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96503" y="1887955"/>
            <a:ext cx="629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gain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60129" y="2229766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wholesale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05328" y="2435887"/>
            <a:ext cx="738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retail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29679" y="3102810"/>
            <a:ext cx="871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owner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82523" y="3409757"/>
            <a:ext cx="820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goods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41279" y="3659106"/>
            <a:ext cx="898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potted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43928" y="3935345"/>
            <a:ext cx="518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cut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18719" y="4215402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salesmanship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46694" y="4215402"/>
            <a:ext cx="1612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interpersonal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18764" y="4904979"/>
            <a:ext cx="1045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creating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42554" y="5158564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selecting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30382" y="5158564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shapes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46694" y="5461275"/>
            <a:ext cx="741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floral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92902" y="5750742"/>
            <a:ext cx="1203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weddings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381935" y="6004117"/>
            <a:ext cx="106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holidays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852923" y="1054100"/>
            <a:ext cx="92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resorts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739583" y="1346200"/>
            <a:ext cx="943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market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452973" y="1893276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leader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602796" y="2220444"/>
            <a:ext cx="1162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contracts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340582" y="2183087"/>
            <a:ext cx="685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train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968648" y="3114541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interested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340442" y="3667244"/>
            <a:ext cx="1024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degrees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017961" y="3920809"/>
            <a:ext cx="1388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high school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872458" y="4904979"/>
            <a:ext cx="1068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improve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0036796" y="5449682"/>
            <a:ext cx="1130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breeding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420447" y="5754794"/>
            <a:ext cx="641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new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9406482" y="6022320"/>
            <a:ext cx="940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control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528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06400"/>
            <a:ext cx="115443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  <a:latin typeface="Century Schoolbook" panose="02040604050505020304" pitchFamily="18" charset="0"/>
              </a:rPr>
              <a:t>CAREERS IN THE NURSERY INDUSTRY</a:t>
            </a:r>
          </a:p>
          <a:p>
            <a:endParaRPr lang="en-US" dirty="0"/>
          </a:p>
          <a:p>
            <a:r>
              <a:rPr lang="en-US" dirty="0" smtClean="0"/>
              <a:t>               Nurseries deal largely with ________ plants </a:t>
            </a:r>
          </a:p>
          <a:p>
            <a:r>
              <a:rPr lang="en-US" dirty="0" smtClean="0"/>
              <a:t>               such as ________, shrubs, and vines.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b="1" u="sng" dirty="0" smtClean="0">
                <a:solidFill>
                  <a:srgbClr val="006600"/>
                </a:solidFill>
                <a:latin typeface="Century Schoolbook" panose="02040604050505020304" pitchFamily="18" charset="0"/>
              </a:rPr>
              <a:t>DIFFERENT TYPES OF NURSERIES</a:t>
            </a:r>
          </a:p>
          <a:p>
            <a:endParaRPr lang="en-US" dirty="0" smtClean="0"/>
          </a:p>
          <a:p>
            <a:pPr lvl="8"/>
            <a:endParaRPr lang="en-US" dirty="0" smtClean="0"/>
          </a:p>
          <a:p>
            <a:pPr lvl="8"/>
            <a:r>
              <a:rPr lang="en-US" sz="2000" b="1" dirty="0" smtClean="0">
                <a:solidFill>
                  <a:srgbClr val="006600"/>
                </a:solidFill>
                <a:latin typeface="Century Schoolbook" panose="02040604050505020304" pitchFamily="18" charset="0"/>
              </a:rPr>
              <a:t>    (1)  PROPAGATION NURSERIES</a:t>
            </a:r>
          </a:p>
          <a:p>
            <a:pPr marL="342900" indent="-342900">
              <a:buAutoNum type="arabicParenBoth"/>
            </a:pPr>
            <a:endParaRPr lang="en-US" dirty="0" smtClean="0"/>
          </a:p>
          <a:p>
            <a:pPr marL="3943350" lvl="8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Initiate plant production using ________, cuttings,</a:t>
            </a:r>
          </a:p>
          <a:p>
            <a:r>
              <a:rPr lang="en-US" dirty="0"/>
              <a:t> </a:t>
            </a:r>
            <a:r>
              <a:rPr lang="en-US" dirty="0" smtClean="0"/>
              <a:t>       				</a:t>
            </a:r>
            <a:r>
              <a:rPr lang="en-US" dirty="0"/>
              <a:t> </a:t>
            </a:r>
            <a:r>
              <a:rPr lang="en-US" dirty="0" smtClean="0"/>
              <a:t>         or other types of vegetative _______________</a:t>
            </a:r>
          </a:p>
          <a:p>
            <a:pPr marL="3943350" lvl="8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Introduce new varieties and ___________ to the</a:t>
            </a:r>
          </a:p>
          <a:p>
            <a:r>
              <a:rPr lang="en-US" dirty="0"/>
              <a:t> </a:t>
            </a:r>
            <a:r>
              <a:rPr lang="en-US" dirty="0" smtClean="0"/>
              <a:t>       				</a:t>
            </a:r>
            <a:r>
              <a:rPr lang="en-US" dirty="0"/>
              <a:t> </a:t>
            </a:r>
            <a:r>
              <a:rPr lang="en-US" dirty="0" smtClean="0"/>
              <a:t>         nursery industry as a whole</a:t>
            </a:r>
          </a:p>
          <a:p>
            <a:pPr marL="3943350" lvl="8" indent="-285750">
              <a:buFont typeface="Wingdings" panose="05000000000000000000" pitchFamily="2" charset="2"/>
              <a:buChar char="§"/>
            </a:pPr>
            <a:r>
              <a:rPr lang="en-US" dirty="0" smtClean="0"/>
              <a:t>Key _________ of ____________ stock</a:t>
            </a:r>
            <a:endParaRPr lang="en-US" dirty="0"/>
          </a:p>
          <a:p>
            <a:endParaRPr lang="en-US" dirty="0"/>
          </a:p>
        </p:txBody>
      </p:sp>
      <p:pic>
        <p:nvPicPr>
          <p:cNvPr id="1028" name="Picture 4" descr="nursery tr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198437"/>
            <a:ext cx="3089275" cy="223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637" y="3696880"/>
            <a:ext cx="2492939" cy="1658938"/>
          </a:xfrm>
          <a:prstGeom prst="rect">
            <a:avLst/>
          </a:prstGeom>
        </p:spPr>
      </p:pic>
      <p:pic>
        <p:nvPicPr>
          <p:cNvPr id="1032" name="Picture 8" descr="GrowEase Seed Starter K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1" y="3559175"/>
            <a:ext cx="3344696" cy="193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54804" y="1002799"/>
            <a:ext cx="908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woody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9183" y="1283787"/>
            <a:ext cx="723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trees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3445" y="3818647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seeds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2130" y="4072266"/>
            <a:ext cx="1481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propagation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8406" y="4386371"/>
            <a:ext cx="1078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cultivars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801" y="4900531"/>
            <a:ext cx="990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sources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5963" y="4900531"/>
            <a:ext cx="1143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pest-free</a:t>
            </a:r>
            <a:endParaRPr lang="en-US" sz="20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368300"/>
            <a:ext cx="117348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Century Schoolbook" panose="02040604050505020304" pitchFamily="18" charset="0"/>
              </a:rPr>
              <a:t>(2) WHOLESALE NURSERIES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Grow plants in a _______ that can be sold for</a:t>
            </a:r>
          </a:p>
          <a:p>
            <a:r>
              <a:rPr lang="en-US" dirty="0"/>
              <a:t> </a:t>
            </a:r>
            <a:r>
              <a:rPr lang="en-US" dirty="0" smtClean="0"/>
              <a:t>         landscape installation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Plants may spend from ___ to 5 years here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To hold down production costs, they may</a:t>
            </a:r>
          </a:p>
          <a:p>
            <a:r>
              <a:rPr lang="en-US" dirty="0"/>
              <a:t> </a:t>
            </a:r>
            <a:r>
              <a:rPr lang="en-US" dirty="0" smtClean="0"/>
              <a:t>         ________ the number of varieties to those</a:t>
            </a:r>
          </a:p>
          <a:p>
            <a:r>
              <a:rPr lang="en-US" dirty="0"/>
              <a:t> </a:t>
            </a:r>
            <a:r>
              <a:rPr lang="en-US" dirty="0" smtClean="0"/>
              <a:t>         requiring __________ growing requirements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</a:t>
            </a:r>
            <a:r>
              <a:rPr lang="en-US" b="1" dirty="0" smtClean="0">
                <a:solidFill>
                  <a:srgbClr val="006600"/>
                </a:solidFill>
                <a:latin typeface="Century Schoolbook" panose="02040604050505020304" pitchFamily="18" charset="0"/>
              </a:rPr>
              <a:t>(3)  RETAIL NURSERIES &amp; GARDEN CENTERS</a:t>
            </a:r>
          </a:p>
          <a:p>
            <a:pPr lvl="8" algn="ctr"/>
            <a:endParaRPr lang="en-US" dirty="0" smtClean="0"/>
          </a:p>
          <a:p>
            <a:pPr marL="3943350" lvl="8" indent="-285750">
              <a:buFont typeface="Wingdings" panose="05000000000000000000" pitchFamily="2" charset="2"/>
              <a:buChar char="§"/>
            </a:pPr>
            <a:r>
              <a:rPr lang="en-US" dirty="0" smtClean="0"/>
              <a:t>Where the ____________ buys trees, shrubs, _____________, fertilizers,</a:t>
            </a:r>
          </a:p>
          <a:p>
            <a:pPr lvl="8"/>
            <a:r>
              <a:rPr lang="en-US" dirty="0"/>
              <a:t> </a:t>
            </a:r>
            <a:r>
              <a:rPr lang="en-US" dirty="0" smtClean="0"/>
              <a:t>         grass seed and tools</a:t>
            </a:r>
          </a:p>
          <a:p>
            <a:pPr marL="3943350" lvl="8" indent="-285750">
              <a:buFont typeface="Wingdings" panose="05000000000000000000" pitchFamily="2" charset="2"/>
              <a:buChar char="§"/>
            </a:pPr>
            <a:r>
              <a:rPr lang="en-US" dirty="0" smtClean="0"/>
              <a:t>Might also have _______ items, pet supplies, bird food, firewood, and</a:t>
            </a:r>
          </a:p>
          <a:p>
            <a:pPr lvl="8"/>
            <a:r>
              <a:rPr lang="en-US" dirty="0"/>
              <a:t> </a:t>
            </a:r>
            <a:r>
              <a:rPr lang="en-US" dirty="0" smtClean="0"/>
              <a:t>         _____________ items</a:t>
            </a:r>
          </a:p>
          <a:p>
            <a:pPr marL="3943350" lvl="8" indent="-285750">
              <a:buFont typeface="Wingdings" panose="05000000000000000000" pitchFamily="2" charset="2"/>
              <a:buChar char="§"/>
            </a:pPr>
            <a:r>
              <a:rPr lang="en-US" dirty="0" smtClean="0"/>
              <a:t>No real growing areas, instead plants are ____________ in sales yards</a:t>
            </a:r>
          </a:p>
          <a:p>
            <a:pPr marL="3943350" lvl="8" indent="-285750">
              <a:buFont typeface="Wingdings" panose="05000000000000000000" pitchFamily="2" charset="2"/>
              <a:buChar char="§"/>
            </a:pPr>
            <a:r>
              <a:rPr lang="en-US" dirty="0" smtClean="0"/>
              <a:t>Workers in retail nurseries must have a thorough _______________ of plants</a:t>
            </a:r>
          </a:p>
          <a:p>
            <a:pPr lvl="8"/>
            <a:r>
              <a:rPr lang="en-US" dirty="0"/>
              <a:t> </a:t>
            </a:r>
            <a:r>
              <a:rPr lang="en-US" dirty="0" smtClean="0"/>
              <a:t>          as well as good ______________ skills and ______ working with the public</a:t>
            </a:r>
          </a:p>
        </p:txBody>
      </p:sp>
      <p:pic>
        <p:nvPicPr>
          <p:cNvPr id="2054" name="Picture 6" descr="Image result for wholesale nurs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99" y="368300"/>
            <a:ext cx="5946775" cy="216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2060" name="Picture 12" descr="https://www.countrymax.com/skin/common_files/images/spac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lh5.googleusercontent.com/-xJB3CuoSyUk/WX7yZuNznuI/AAAAAAAAAv4/KSID8Fl0F5s1y_4EcBQSx_DfAfP3N5SngCLIBGAYYCw/w284-h160-k-no/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7" y="3501377"/>
            <a:ext cx="3732343" cy="210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menne nurse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4" y="5604107"/>
            <a:ext cx="1975551" cy="8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1931" y="918132"/>
            <a:ext cx="577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size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6030" y="14351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7734" y="2001484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limit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4821" y="2268183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similar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8599" y="3881231"/>
            <a:ext cx="1485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homeowner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2319" y="3895372"/>
            <a:ext cx="1242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pesticides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9596" y="4440531"/>
            <a:ext cx="538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gift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3276" y="4747972"/>
            <a:ext cx="1306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decorative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81986" y="4964614"/>
            <a:ext cx="1196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displayed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72083" y="5297946"/>
            <a:ext cx="1726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understanding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2449" y="5575364"/>
            <a:ext cx="1840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communication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91590" y="5589298"/>
            <a:ext cx="776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enjoy</a:t>
            </a:r>
            <a:endParaRPr lang="en-US" sz="20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292100"/>
            <a:ext cx="11430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CAREERS IN LANDSCAPE                    </a:t>
            </a:r>
          </a:p>
          <a:p>
            <a:endParaRPr lang="en-US" dirty="0"/>
          </a:p>
          <a:p>
            <a:r>
              <a:rPr lang="en-US" dirty="0" smtClean="0"/>
              <a:t>A landscaper ___________ and __________ the spaces </a:t>
            </a:r>
          </a:p>
          <a:p>
            <a:r>
              <a:rPr lang="en-US" dirty="0"/>
              <a:t> </a:t>
            </a:r>
            <a:r>
              <a:rPr lang="en-US" dirty="0" smtClean="0"/>
              <a:t>    outside of buildings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		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	                 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(1) LANDSCAPE ARCHITECTS AND DESIGNERS</a:t>
            </a:r>
          </a:p>
          <a:p>
            <a:endParaRPr lang="en-US" dirty="0"/>
          </a:p>
          <a:p>
            <a:pPr lvl="7" algn="ctr"/>
            <a:r>
              <a:rPr lang="en-US" dirty="0" smtClean="0"/>
              <a:t>   		- Conceive ______ that become the landscape</a:t>
            </a:r>
          </a:p>
          <a:p>
            <a:pPr lvl="8"/>
            <a:r>
              <a:rPr lang="en-US" dirty="0"/>
              <a:t> </a:t>
            </a:r>
            <a:r>
              <a:rPr lang="en-US" dirty="0" smtClean="0"/>
              <a:t> 		     - Identify client ______ and match them with</a:t>
            </a:r>
          </a:p>
          <a:p>
            <a:pPr lvl="8"/>
            <a:r>
              <a:rPr lang="en-US" dirty="0"/>
              <a:t> </a:t>
            </a:r>
            <a:r>
              <a:rPr lang="en-US" dirty="0" smtClean="0"/>
              <a:t>			the ______________ and ___________ of the site</a:t>
            </a:r>
          </a:p>
          <a:p>
            <a:pPr lvl="8"/>
            <a:r>
              <a:rPr lang="en-US" dirty="0"/>
              <a:t>	</a:t>
            </a:r>
            <a:r>
              <a:rPr lang="en-US" dirty="0" smtClean="0"/>
              <a:t>	     - Makes graphic _______and models to communicate </a:t>
            </a:r>
          </a:p>
          <a:p>
            <a:pPr lvl="8"/>
            <a:r>
              <a:rPr lang="en-US" dirty="0"/>
              <a:t>	</a:t>
            </a:r>
            <a:r>
              <a:rPr lang="en-US" dirty="0" smtClean="0"/>
              <a:t>		ideas</a:t>
            </a:r>
          </a:p>
          <a:p>
            <a:pPr lvl="8"/>
            <a:r>
              <a:rPr lang="en-US" dirty="0"/>
              <a:t>	</a:t>
            </a:r>
            <a:r>
              <a:rPr lang="en-US" dirty="0" smtClean="0"/>
              <a:t>	     - In New York State, landscape _______________ must</a:t>
            </a:r>
          </a:p>
          <a:p>
            <a:pPr lvl="8"/>
            <a:r>
              <a:rPr lang="en-US" dirty="0"/>
              <a:t> </a:t>
            </a:r>
            <a:r>
              <a:rPr lang="en-US" dirty="0" smtClean="0"/>
              <a:t>			have the correct _____________ and be</a:t>
            </a:r>
          </a:p>
          <a:p>
            <a:pPr lvl="8"/>
            <a:r>
              <a:rPr lang="en-US" dirty="0"/>
              <a:t>	</a:t>
            </a:r>
            <a:r>
              <a:rPr lang="en-US" dirty="0" smtClean="0"/>
              <a:t>		certified; _____________ do not have this</a:t>
            </a:r>
          </a:p>
          <a:p>
            <a:pPr lvl="8"/>
            <a:r>
              <a:rPr lang="en-US" dirty="0"/>
              <a:t> </a:t>
            </a:r>
            <a:r>
              <a:rPr lang="en-US" dirty="0" smtClean="0"/>
              <a:t>                                                    requirement</a:t>
            </a:r>
          </a:p>
          <a:p>
            <a:pPr marL="3943350" lvl="8" indent="-285750" algn="ctr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1" y="292100"/>
            <a:ext cx="4625974" cy="27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46" y="2111375"/>
            <a:ext cx="4626803" cy="422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0710" y="895906"/>
            <a:ext cx="1139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develops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1925" y="895906"/>
            <a:ext cx="1043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controls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5984" y="3913127"/>
            <a:ext cx="74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ideas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8041" y="4142110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needs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0775" y="4426933"/>
            <a:ext cx="163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opportunities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59819" y="4426933"/>
            <a:ext cx="1355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constraints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0772" y="4766454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plans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59819" y="5237227"/>
            <a:ext cx="1219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architects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2901" y="5536116"/>
            <a:ext cx="1246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education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78481" y="5835005"/>
            <a:ext cx="1197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designers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" y="469900"/>
            <a:ext cx="11493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       (2) LANDSCAPE CONTRACTORS</a:t>
            </a:r>
            <a:r>
              <a:rPr lang="en-US" dirty="0" smtClean="0"/>
              <a:t>		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                         (3) LANDSCAPE MAINTENANCE</a:t>
            </a:r>
          </a:p>
          <a:p>
            <a:endParaRPr lang="en-US" dirty="0"/>
          </a:p>
          <a:p>
            <a:r>
              <a:rPr lang="en-US" dirty="0" smtClean="0"/>
              <a:t>- Construct and __________ landscapes that			- Responsible for the ______ of landscapes ______</a:t>
            </a:r>
          </a:p>
          <a:p>
            <a:r>
              <a:rPr lang="en-US" dirty="0"/>
              <a:t> </a:t>
            </a:r>
            <a:r>
              <a:rPr lang="en-US" dirty="0" smtClean="0"/>
              <a:t>          were designed by the architect				         they have been installed by the contractor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High ______ of equipment				- Tasks such as _________, pruning, weeding,</a:t>
            </a:r>
          </a:p>
          <a:p>
            <a:r>
              <a:rPr lang="en-US" dirty="0" smtClean="0"/>
              <a:t>							          </a:t>
            </a:r>
            <a:r>
              <a:rPr lang="en-US" dirty="0" smtClean="0"/>
              <a:t>fertilizing</a:t>
            </a:r>
            <a:r>
              <a:rPr lang="en-US" dirty="0" smtClean="0"/>
              <a:t>, and __________</a:t>
            </a:r>
          </a:p>
          <a:p>
            <a:r>
              <a:rPr lang="en-US" dirty="0" smtClean="0"/>
              <a:t>							- Investment cost is ______ than contractors</a:t>
            </a:r>
            <a:endParaRPr lang="en-US" dirty="0"/>
          </a:p>
        </p:txBody>
      </p:sp>
      <p:pic>
        <p:nvPicPr>
          <p:cNvPr id="4104" name="Picture 8" descr="Image result for landscape installation with heavy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161837"/>
            <a:ext cx="5317968" cy="398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landscape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2754143"/>
            <a:ext cx="48006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4700" y="963225"/>
            <a:ext cx="822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install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6500" y="1538798"/>
            <a:ext cx="616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cost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42095" y="963225"/>
            <a:ext cx="635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care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0789" y="1532170"/>
            <a:ext cx="1043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mowing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42095" y="1800625"/>
            <a:ext cx="821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repair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2470" y="2101115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less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62227" y="942518"/>
            <a:ext cx="697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after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3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381000"/>
            <a:ext cx="115189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</a:t>
            </a:r>
            <a:r>
              <a:rPr lang="en-US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OTHER CAREERS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					                   </a:t>
            </a:r>
            <a:r>
              <a:rPr lang="en-US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(1) HORTICULTURE THERAPISTS</a:t>
            </a:r>
          </a:p>
          <a:p>
            <a:endParaRPr lang="en-US" dirty="0"/>
          </a:p>
          <a:p>
            <a:r>
              <a:rPr lang="en-US" dirty="0" smtClean="0"/>
              <a:t>					- Work with the ___________, physically or mentally ______________,</a:t>
            </a:r>
          </a:p>
          <a:p>
            <a:r>
              <a:rPr lang="en-US" dirty="0"/>
              <a:t>	</a:t>
            </a:r>
            <a:r>
              <a:rPr lang="en-US" dirty="0" smtClean="0"/>
              <a:t>					or imprisoned</a:t>
            </a:r>
          </a:p>
          <a:p>
            <a:r>
              <a:rPr lang="en-US" dirty="0"/>
              <a:t>	</a:t>
            </a:r>
            <a:r>
              <a:rPr lang="en-US" dirty="0" smtClean="0"/>
              <a:t>				- For the elderly, many have ______________ of plants &amp; gardening and</a:t>
            </a:r>
          </a:p>
          <a:p>
            <a:r>
              <a:rPr lang="en-US" dirty="0"/>
              <a:t>	</a:t>
            </a:r>
            <a:r>
              <a:rPr lang="en-US" dirty="0" smtClean="0"/>
              <a:t>					they ________ growing and nurturing living plants</a:t>
            </a:r>
          </a:p>
          <a:p>
            <a:r>
              <a:rPr lang="en-US" dirty="0"/>
              <a:t>	</a:t>
            </a:r>
            <a:r>
              <a:rPr lang="en-US" dirty="0" smtClean="0"/>
              <a:t>				- Disabled individuals can increase their ___________ dexterity and</a:t>
            </a:r>
          </a:p>
          <a:p>
            <a:r>
              <a:rPr lang="en-US" dirty="0"/>
              <a:t>	</a:t>
            </a:r>
            <a:r>
              <a:rPr lang="en-US" dirty="0" smtClean="0"/>
              <a:t>					self-confidence.  Working with plants is mentally</a:t>
            </a:r>
          </a:p>
          <a:p>
            <a:r>
              <a:rPr lang="en-US" dirty="0"/>
              <a:t>	</a:t>
            </a:r>
            <a:r>
              <a:rPr lang="en-US" dirty="0" smtClean="0"/>
              <a:t>					_______________ and gives them usable ______ skills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 </a:t>
            </a:r>
            <a:r>
              <a:rPr lang="en-US" dirty="0" smtClean="0"/>
              <a:t>            </a:t>
            </a:r>
            <a:r>
              <a:rPr lang="en-US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(2) ARBORISTS</a:t>
            </a:r>
          </a:p>
          <a:p>
            <a:endParaRPr lang="en-US" dirty="0"/>
          </a:p>
          <a:p>
            <a:r>
              <a:rPr lang="en-US" dirty="0" smtClean="0"/>
              <a:t>	- Tree _________________ specialists</a:t>
            </a:r>
          </a:p>
          <a:p>
            <a:r>
              <a:rPr lang="en-US" dirty="0"/>
              <a:t>	</a:t>
            </a:r>
            <a:r>
              <a:rPr lang="en-US" dirty="0" smtClean="0"/>
              <a:t>- Vigorous ___________ work that is</a:t>
            </a:r>
          </a:p>
          <a:p>
            <a:r>
              <a:rPr lang="en-US" dirty="0"/>
              <a:t>	</a:t>
            </a:r>
            <a:r>
              <a:rPr lang="en-US" dirty="0" smtClean="0"/>
              <a:t>         potentially dangerous</a:t>
            </a:r>
          </a:p>
          <a:p>
            <a:r>
              <a:rPr lang="en-US" dirty="0"/>
              <a:t>	</a:t>
            </a:r>
            <a:r>
              <a:rPr lang="en-US" dirty="0" smtClean="0"/>
              <a:t>- Services include tree __________,</a:t>
            </a:r>
          </a:p>
          <a:p>
            <a:r>
              <a:rPr lang="en-US" dirty="0"/>
              <a:t>	 </a:t>
            </a:r>
            <a:r>
              <a:rPr lang="en-US" dirty="0" smtClean="0"/>
              <a:t>        tree removal, fertilizing, and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______ treatment</a:t>
            </a:r>
            <a:endParaRPr lang="en-US" dirty="0"/>
          </a:p>
        </p:txBody>
      </p:sp>
      <p:pic>
        <p:nvPicPr>
          <p:cNvPr id="1026" name="Picture 2" descr="Image result for opportunities unlimited green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1094373"/>
            <a:ext cx="2727325" cy="231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pportunities unlimited green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6" y="1036111"/>
            <a:ext cx="1356443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tree trimm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299" y="4600972"/>
            <a:ext cx="5387975" cy="202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1562100"/>
            <a:ext cx="92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elderly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68100" y="156210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disabled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1600" y="2121763"/>
            <a:ext cx="1353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knowledge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0978" y="2401594"/>
            <a:ext cx="776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enjoy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1100" y="2681426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manual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1391" y="3241089"/>
            <a:ext cx="1378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stimulating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85665" y="3241089"/>
            <a:ext cx="725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work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0" y="4600972"/>
            <a:ext cx="1572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maintenance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3596" y="4889660"/>
            <a:ext cx="1050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outdoor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4205" y="5411162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pruning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87310" y="5988377"/>
            <a:ext cx="640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pest</a:t>
            </a:r>
            <a:endParaRPr lang="en-US" sz="2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9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381000"/>
            <a:ext cx="115391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	</a:t>
            </a:r>
          </a:p>
          <a:p>
            <a:r>
              <a:rPr lang="en-US" dirty="0">
                <a:solidFill>
                  <a:srgbClr val="00B0F0"/>
                </a:solidFill>
                <a:latin typeface="Arial Black" panose="020B0A04020102020204" pitchFamily="34" charset="0"/>
              </a:rPr>
              <a:t>	</a:t>
            </a:r>
            <a:r>
              <a:rPr lang="en-US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(3) TURF MANAGEMENT</a:t>
            </a:r>
          </a:p>
          <a:p>
            <a:endParaRPr lang="en-US" dirty="0" smtClean="0"/>
          </a:p>
          <a:p>
            <a:r>
              <a:rPr lang="en-US" dirty="0" smtClean="0"/>
              <a:t>- Install and maintain ______ courses, athletic fields,</a:t>
            </a:r>
          </a:p>
          <a:p>
            <a:r>
              <a:rPr lang="en-US" dirty="0"/>
              <a:t> </a:t>
            </a:r>
            <a:r>
              <a:rPr lang="en-US" dirty="0" smtClean="0"/>
              <a:t>          parks, residences, and _____________ land</a:t>
            </a:r>
          </a:p>
          <a:p>
            <a:r>
              <a:rPr lang="en-US" dirty="0" smtClean="0"/>
              <a:t>- Work involves __________, aerating, dethatching,</a:t>
            </a:r>
          </a:p>
          <a:p>
            <a:r>
              <a:rPr lang="en-US" dirty="0"/>
              <a:t> </a:t>
            </a:r>
            <a:r>
              <a:rPr lang="en-US" dirty="0" smtClean="0"/>
              <a:t>          and fertilizing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   (4) COOPERATIVE EXTENSION SPECIALIST</a:t>
            </a:r>
          </a:p>
          <a:p>
            <a:endParaRPr lang="en-US" dirty="0"/>
          </a:p>
          <a:p>
            <a:r>
              <a:rPr lang="en-US" dirty="0" smtClean="0"/>
              <a:t>- Process the latest _______________ from universities and research firms</a:t>
            </a:r>
          </a:p>
          <a:p>
            <a:r>
              <a:rPr lang="en-US" dirty="0" smtClean="0"/>
              <a:t>          and turn it into a form that the industry and _____________ can use</a:t>
            </a:r>
          </a:p>
          <a:p>
            <a:r>
              <a:rPr lang="en-US" dirty="0" smtClean="0"/>
              <a:t>- Affiliated with the state college of _______________</a:t>
            </a:r>
          </a:p>
          <a:p>
            <a:r>
              <a:rPr lang="en-US" dirty="0" smtClean="0"/>
              <a:t>- Works with growers, homeowners and _______ groups</a:t>
            </a:r>
          </a:p>
          <a:p>
            <a:r>
              <a:rPr lang="en-US" dirty="0" smtClean="0"/>
              <a:t>						      </a:t>
            </a:r>
            <a:r>
              <a:rPr lang="en-US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(5) COMMUNICATIONS SPECIALIST</a:t>
            </a:r>
          </a:p>
          <a:p>
            <a:endParaRPr lang="en-US" dirty="0"/>
          </a:p>
          <a:p>
            <a:r>
              <a:rPr lang="en-US" dirty="0" smtClean="0"/>
              <a:t>						     - ________ and speak about horticulture for newspapers,</a:t>
            </a:r>
          </a:p>
          <a:p>
            <a:r>
              <a:rPr lang="en-US" dirty="0"/>
              <a:t>	</a:t>
            </a:r>
            <a:r>
              <a:rPr lang="en-US" dirty="0" smtClean="0"/>
              <a:t>					              _____________, on-line, and live audiences</a:t>
            </a:r>
            <a:r>
              <a:rPr lang="en-US" dirty="0"/>
              <a:t>	</a:t>
            </a:r>
            <a:r>
              <a:rPr lang="en-US" dirty="0" smtClean="0"/>
              <a:t>						     - Career opportunities include _________, photographer,</a:t>
            </a:r>
          </a:p>
          <a:p>
            <a:r>
              <a:rPr lang="en-US" dirty="0"/>
              <a:t>	</a:t>
            </a:r>
            <a:r>
              <a:rPr lang="en-US" dirty="0" smtClean="0"/>
              <a:t>					            illustrator, __________ designer, and public speaker</a:t>
            </a:r>
            <a:endParaRPr lang="en-US" dirty="0"/>
          </a:p>
        </p:txBody>
      </p:sp>
      <p:pic>
        <p:nvPicPr>
          <p:cNvPr id="1026" name="Picture 2" descr="Image result for mowing baseball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400767"/>
            <a:ext cx="2802313" cy="210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832" y="240330"/>
            <a:ext cx="2414355" cy="323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39" y="4810264"/>
            <a:ext cx="2978827" cy="1480046"/>
          </a:xfrm>
          <a:prstGeom prst="rect">
            <a:avLst/>
          </a:prstGeom>
        </p:spPr>
      </p:pic>
      <p:pic>
        <p:nvPicPr>
          <p:cNvPr id="1034" name="Picture 10" descr="Image result for speaker talking about horticul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264" y="4810264"/>
            <a:ext cx="2366813" cy="148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9200" y="1143000"/>
            <a:ext cx="586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golf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783" y="1452712"/>
            <a:ext cx="1422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commercial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7518" y="1683780"/>
            <a:ext cx="1043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mowing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1281" y="3317634"/>
            <a:ext cx="1449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information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9860" y="3641741"/>
            <a:ext cx="1236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consumer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4264" y="3871658"/>
            <a:ext cx="133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agriculture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0777" y="4204619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4-H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96417" y="4959053"/>
            <a:ext cx="778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Write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77705" y="5275134"/>
            <a:ext cx="1299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magazines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51832" y="5550287"/>
            <a:ext cx="835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writer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02805" y="5830352"/>
            <a:ext cx="964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graphic</a:t>
            </a:r>
            <a:endParaRPr lang="en-US" sz="2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406400"/>
            <a:ext cx="115189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	       </a:t>
            </a:r>
            <a:r>
              <a:rPr lang="en-US" sz="24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WHY SOILS DIFFER</a:t>
            </a:r>
          </a:p>
          <a:p>
            <a:endParaRPr lang="en-US" dirty="0"/>
          </a:p>
          <a:p>
            <a:r>
              <a:rPr lang="en-US" dirty="0" smtClean="0"/>
              <a:t>	Even if the parent material (the bedrock) is the ________, topsoil &amp; subsoil can _________ due to: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			- The amount of ___________ matter</a:t>
            </a:r>
          </a:p>
          <a:p>
            <a:r>
              <a:rPr lang="en-US" dirty="0"/>
              <a:t>	</a:t>
            </a:r>
            <a:r>
              <a:rPr lang="en-US" dirty="0" smtClean="0"/>
              <a:t>						- Climate</a:t>
            </a:r>
          </a:p>
          <a:p>
            <a:r>
              <a:rPr lang="en-US" dirty="0"/>
              <a:t>	</a:t>
            </a:r>
            <a:r>
              <a:rPr lang="en-US" dirty="0" smtClean="0"/>
              <a:t>						- _________________ (Slopes, valleys, hills)</a:t>
            </a:r>
          </a:p>
          <a:p>
            <a:r>
              <a:rPr lang="en-US" dirty="0"/>
              <a:t>	</a:t>
            </a:r>
            <a:r>
              <a:rPr lang="en-US" dirty="0" smtClean="0"/>
              <a:t>						- Weathered elements</a:t>
            </a:r>
          </a:p>
          <a:p>
            <a:r>
              <a:rPr lang="en-US" dirty="0"/>
              <a:t>	</a:t>
            </a:r>
            <a:r>
              <a:rPr lang="en-US" dirty="0" smtClean="0"/>
              <a:t>						- Soil _____________</a:t>
            </a:r>
          </a:p>
          <a:p>
            <a:endParaRPr lang="en-US" dirty="0"/>
          </a:p>
          <a:p>
            <a:r>
              <a:rPr lang="en-US" dirty="0" smtClean="0"/>
              <a:t>								</a:t>
            </a:r>
            <a:r>
              <a:rPr lang="en-US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SEDENTARY SOIL </a:t>
            </a:r>
            <a:r>
              <a:rPr lang="en-US" dirty="0" smtClean="0"/>
              <a:t>– Created from</a:t>
            </a:r>
          </a:p>
          <a:p>
            <a:r>
              <a:rPr lang="en-US" dirty="0"/>
              <a:t>	</a:t>
            </a:r>
            <a:r>
              <a:rPr lang="en-US" dirty="0" smtClean="0"/>
              <a:t>							     ___________ and sits in place</a:t>
            </a:r>
          </a:p>
          <a:p>
            <a:endParaRPr lang="en-US" dirty="0"/>
          </a:p>
          <a:p>
            <a:r>
              <a:rPr lang="en-US" dirty="0" smtClean="0"/>
              <a:t>								</a:t>
            </a:r>
            <a:r>
              <a:rPr lang="en-US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TRANSPORTED SOIL </a:t>
            </a:r>
            <a:r>
              <a:rPr lang="en-US" dirty="0" smtClean="0"/>
              <a:t>– Soil that was</a:t>
            </a:r>
          </a:p>
          <a:p>
            <a:r>
              <a:rPr lang="en-US" dirty="0"/>
              <a:t>	</a:t>
            </a:r>
            <a:r>
              <a:rPr lang="en-US" dirty="0" smtClean="0"/>
              <a:t>							     created somewhere else and</a:t>
            </a:r>
          </a:p>
          <a:p>
            <a:r>
              <a:rPr lang="en-US" dirty="0"/>
              <a:t>	</a:t>
            </a:r>
            <a:r>
              <a:rPr lang="en-US" dirty="0" smtClean="0"/>
              <a:t>							     ________ to its current location </a:t>
            </a:r>
          </a:p>
          <a:p>
            <a:r>
              <a:rPr lang="en-US" dirty="0"/>
              <a:t>	</a:t>
            </a:r>
            <a:r>
              <a:rPr lang="en-US" dirty="0" smtClean="0"/>
              <a:t>							     by wind, glaciers, _______ deposition</a:t>
            </a:r>
          </a:p>
          <a:p>
            <a:r>
              <a:rPr lang="en-US" dirty="0"/>
              <a:t>	</a:t>
            </a:r>
            <a:r>
              <a:rPr lang="en-US" dirty="0" smtClean="0"/>
              <a:t>							     landslides, or mudslides</a:t>
            </a:r>
          </a:p>
          <a:p>
            <a:endParaRPr lang="en-US" dirty="0"/>
          </a:p>
          <a:p>
            <a:r>
              <a:rPr lang="en-US" dirty="0" smtClean="0"/>
              <a:t>	        </a:t>
            </a:r>
            <a:r>
              <a:rPr lang="en-US" dirty="0" smtClean="0">
                <a:latin typeface="Cooper Black" panose="0208090404030B020404" pitchFamily="18" charset="0"/>
              </a:rPr>
              <a:t>WATER &amp; AIR </a:t>
            </a:r>
            <a:r>
              <a:rPr lang="en-US" dirty="0" smtClean="0"/>
              <a:t>– Water and air exist __________ the soil particles.  As much as ____ % of the</a:t>
            </a:r>
          </a:p>
          <a:p>
            <a:r>
              <a:rPr lang="en-US" dirty="0"/>
              <a:t>		</a:t>
            </a:r>
            <a:r>
              <a:rPr lang="en-US" dirty="0" smtClean="0"/>
              <a:t>volume of topsoil may be water and air.  Water can exist in both _________ and _______ form.</a:t>
            </a:r>
          </a:p>
          <a:p>
            <a:r>
              <a:rPr lang="en-US" dirty="0"/>
              <a:t>	</a:t>
            </a:r>
            <a:r>
              <a:rPr lang="en-US" dirty="0" smtClean="0"/>
              <a:t>		      </a:t>
            </a:r>
            <a:endParaRPr lang="en-US" dirty="0"/>
          </a:p>
        </p:txBody>
      </p:sp>
      <p:pic>
        <p:nvPicPr>
          <p:cNvPr id="2050" name="Picture 2" descr="https://www.pioneer.com/CMRoot/pioneer/us/images/agronomy/agronomy_research_summary/2013/soil_water_mgm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930400"/>
            <a:ext cx="5480432" cy="283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rrow down and to the right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327" y="2661392"/>
            <a:ext cx="463873" cy="54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17167" y="968345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same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33933" y="968345"/>
            <a:ext cx="76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differ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4262" y="1530290"/>
            <a:ext cx="962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organic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4447" y="2092235"/>
            <a:ext cx="1429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Topography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8989" y="2654180"/>
            <a:ext cx="1341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movement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95117" y="3468485"/>
            <a:ext cx="1047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bedrock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99653" y="4566470"/>
            <a:ext cx="917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moved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99207" y="4856305"/>
            <a:ext cx="80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water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767" y="5629245"/>
            <a:ext cx="950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around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79209" y="56388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50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48506" y="5973053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liquid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01385" y="5957088"/>
            <a:ext cx="796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vapor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0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mic strip on soil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06" y="2194561"/>
            <a:ext cx="5740997" cy="255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49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900" y="406400"/>
            <a:ext cx="112522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          SOIL SEPARATES</a:t>
            </a:r>
          </a:p>
          <a:p>
            <a:r>
              <a:rPr lang="en-US" dirty="0" smtClean="0"/>
              <a:t>						</a:t>
            </a:r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COMPARISON OF SAND, SILT, &amp; CLAY</a:t>
            </a:r>
            <a:endParaRPr lang="en-US" u="sng" dirty="0">
              <a:solidFill>
                <a:schemeClr val="accent6">
                  <a:lumMod val="50000"/>
                </a:schemeClr>
              </a:solidFill>
              <a:latin typeface="Cooper Black" panose="0208090404030B020404" pitchFamily="18" charset="0"/>
            </a:endParaRPr>
          </a:p>
          <a:p>
            <a:r>
              <a:rPr lang="en-US" dirty="0" smtClean="0"/>
              <a:t>As the parent rock _____________ it forms</a:t>
            </a:r>
          </a:p>
          <a:p>
            <a:r>
              <a:rPr lang="en-US" dirty="0" smtClean="0"/>
              <a:t>particles of different ________.  Based on		 	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SAND</a:t>
            </a:r>
            <a:r>
              <a:rPr lang="en-US" dirty="0" smtClean="0"/>
              <a:t>   - Particles have assorted _______ &amp; sizes</a:t>
            </a:r>
          </a:p>
          <a:p>
            <a:r>
              <a:rPr lang="en-US" dirty="0" smtClean="0"/>
              <a:t>their _____________, these particles are			             - _________ between particles are large</a:t>
            </a:r>
          </a:p>
          <a:p>
            <a:r>
              <a:rPr lang="en-US" dirty="0" smtClean="0"/>
              <a:t>classified into ________ called SOIL SEPARATES:			             - Water passes through sand __________</a:t>
            </a:r>
          </a:p>
          <a:p>
            <a:r>
              <a:rPr lang="en-US" dirty="0" smtClean="0"/>
              <a:t>							             - Air is present in ___________ quantity</a:t>
            </a:r>
            <a:endParaRPr lang="en-US" dirty="0"/>
          </a:p>
          <a:p>
            <a:r>
              <a:rPr lang="en-US" dirty="0" smtClean="0"/>
              <a:t>1. ___________  -  2.0mm or more in diameter                                                    - Low in ___________ nutrients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2. ________  -  Ranges from very __________ (1.0 to 2.0 mm)	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SILT</a:t>
            </a:r>
            <a:r>
              <a:rPr lang="en-US" dirty="0" smtClean="0"/>
              <a:t>   - Irregularly __________</a:t>
            </a:r>
          </a:p>
          <a:p>
            <a:pPr lvl="1"/>
            <a:r>
              <a:rPr lang="en-US" dirty="0" smtClean="0"/>
              <a:t>                        to very _______ (0.05 mm - .1 mm)		              - Greater surface area than sand so holds 				 				      more ________			      </a:t>
            </a:r>
          </a:p>
          <a:p>
            <a:r>
              <a:rPr lang="en-US" dirty="0" smtClean="0"/>
              <a:t>3. ________  -  0.002 mm to 0.05 mm				              - Not as much space for _____</a:t>
            </a:r>
          </a:p>
          <a:p>
            <a:r>
              <a:rPr lang="en-US" dirty="0" smtClean="0"/>
              <a:t>							              - Low in ____________ nutrients</a:t>
            </a:r>
            <a:endParaRPr lang="en-US" dirty="0"/>
          </a:p>
          <a:p>
            <a:r>
              <a:rPr lang="en-US" dirty="0" smtClean="0"/>
              <a:t>4. ________  -  Less than 0.002 mm				</a:t>
            </a:r>
          </a:p>
          <a:p>
            <a:r>
              <a:rPr lang="en-US" dirty="0"/>
              <a:t>	</a:t>
            </a:r>
            <a:r>
              <a:rPr lang="en-US" dirty="0" smtClean="0"/>
              <a:t>						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CLAY</a:t>
            </a:r>
            <a:r>
              <a:rPr lang="en-US" dirty="0" smtClean="0"/>
              <a:t>   - Very _______ plate-like particles</a:t>
            </a:r>
          </a:p>
          <a:p>
            <a:r>
              <a:rPr lang="en-US" dirty="0"/>
              <a:t>	</a:t>
            </a:r>
            <a:r>
              <a:rPr lang="en-US" dirty="0" smtClean="0"/>
              <a:t>						            - Greatest surface area so water is held</a:t>
            </a:r>
          </a:p>
          <a:p>
            <a:r>
              <a:rPr lang="en-US" dirty="0"/>
              <a:t>	</a:t>
            </a:r>
            <a:r>
              <a:rPr lang="en-US" dirty="0" smtClean="0"/>
              <a:t>							__________ and passes through slowly</a:t>
            </a:r>
          </a:p>
          <a:p>
            <a:r>
              <a:rPr lang="en-US" dirty="0"/>
              <a:t>	</a:t>
            </a:r>
            <a:r>
              <a:rPr lang="en-US" dirty="0" smtClean="0"/>
              <a:t>						            - Air is in short _________</a:t>
            </a:r>
          </a:p>
          <a:p>
            <a:r>
              <a:rPr lang="en-US" dirty="0"/>
              <a:t>	</a:t>
            </a:r>
            <a:r>
              <a:rPr lang="en-US" dirty="0" smtClean="0"/>
              <a:t>						            - _______ mineral content</a:t>
            </a:r>
          </a:p>
          <a:p>
            <a:r>
              <a:rPr lang="en-US" dirty="0"/>
              <a:t>	</a:t>
            </a:r>
            <a:r>
              <a:rPr lang="en-US" dirty="0" smtClean="0"/>
              <a:t>						            - Adhesive quality when wet can create					                                                                       sticky hard to ______ fields</a:t>
            </a:r>
          </a:p>
        </p:txBody>
      </p:sp>
      <p:pic>
        <p:nvPicPr>
          <p:cNvPr id="3076" name="Picture 4" descr="Image result for sand silt and c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6" y="4711779"/>
            <a:ext cx="3444554" cy="19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clay so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00" y="5192036"/>
            <a:ext cx="1527019" cy="114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silt soil in h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00" y="3482874"/>
            <a:ext cx="1654175" cy="93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sandy soil in ha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00" y="1733947"/>
            <a:ext cx="1502304" cy="112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5700" y="977900"/>
            <a:ext cx="1174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weathers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0755" y="1277565"/>
            <a:ext cx="680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sizes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1281" y="1533892"/>
            <a:ext cx="1154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diameter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8490" y="1821458"/>
            <a:ext cx="90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groups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377" y="2372012"/>
            <a:ext cx="1021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GRAVEL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000" y="2896612"/>
            <a:ext cx="789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SAND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3132" y="2896612"/>
            <a:ext cx="875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coarse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2816" y="3204924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fine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377" y="3707277"/>
            <a:ext cx="592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SILT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377" y="4308586"/>
            <a:ext cx="697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CLAY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71100" y="1247865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shapes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01338" y="1533892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Spaces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82392" y="1821458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quickly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29497" y="2089330"/>
            <a:ext cx="1051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greatest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21924" y="2375357"/>
            <a:ext cx="998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mineral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22" name="TextBox 2"/>
          <p:cNvSpPr txBox="1"/>
          <p:nvPr/>
        </p:nvSpPr>
        <p:spPr>
          <a:xfrm>
            <a:off x="8813765" y="2896612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66"/>
                </a:solidFill>
              </a:rPr>
              <a:t>shaped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23" name="TextBox 2"/>
          <p:cNvSpPr txBox="1"/>
          <p:nvPr/>
        </p:nvSpPr>
        <p:spPr>
          <a:xfrm>
            <a:off x="8822486" y="3482874"/>
            <a:ext cx="80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66"/>
                </a:solidFill>
              </a:rPr>
              <a:t>water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24" name="TextBox 2"/>
          <p:cNvSpPr txBox="1"/>
          <p:nvPr/>
        </p:nvSpPr>
        <p:spPr>
          <a:xfrm>
            <a:off x="9955410" y="3758297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66"/>
                </a:solidFill>
              </a:rPr>
              <a:t>air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25" name="TextBox 2"/>
          <p:cNvSpPr txBox="1"/>
          <p:nvPr/>
        </p:nvSpPr>
        <p:spPr>
          <a:xfrm>
            <a:off x="8605967" y="4044117"/>
            <a:ext cx="998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66"/>
                </a:solidFill>
              </a:rPr>
              <a:t>mineral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26" name="TextBox 2"/>
          <p:cNvSpPr txBox="1"/>
          <p:nvPr/>
        </p:nvSpPr>
        <p:spPr>
          <a:xfrm>
            <a:off x="8395791" y="4544369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66"/>
                </a:solidFill>
              </a:rPr>
              <a:t>small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27" name="TextBox 2"/>
          <p:cNvSpPr txBox="1"/>
          <p:nvPr/>
        </p:nvSpPr>
        <p:spPr>
          <a:xfrm>
            <a:off x="7957313" y="5114453"/>
            <a:ext cx="865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66"/>
                </a:solidFill>
              </a:rPr>
              <a:t>tightly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28" name="TextBox 2"/>
          <p:cNvSpPr txBox="1"/>
          <p:nvPr/>
        </p:nvSpPr>
        <p:spPr>
          <a:xfrm>
            <a:off x="9077492" y="5385834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66"/>
                </a:solidFill>
              </a:rPr>
              <a:t>supply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29" name="TextBox 2"/>
          <p:cNvSpPr txBox="1"/>
          <p:nvPr/>
        </p:nvSpPr>
        <p:spPr>
          <a:xfrm>
            <a:off x="7799363" y="5660442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66"/>
                </a:solidFill>
              </a:rPr>
              <a:t>High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30" name="TextBox 2"/>
          <p:cNvSpPr txBox="1"/>
          <p:nvPr/>
        </p:nvSpPr>
        <p:spPr>
          <a:xfrm>
            <a:off x="9224070" y="6193116"/>
            <a:ext cx="713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66"/>
                </a:solidFill>
              </a:rPr>
              <a:t>plow</a:t>
            </a:r>
            <a:endParaRPr lang="en-US" sz="2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9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" y="419100"/>
            <a:ext cx="117221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	             </a:t>
            </a:r>
            <a:r>
              <a:rPr lang="en-US" sz="28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SOIL TEXTURE</a:t>
            </a:r>
          </a:p>
          <a:p>
            <a:endParaRPr lang="en-US" dirty="0"/>
          </a:p>
          <a:p>
            <a:r>
              <a:rPr lang="en-US" dirty="0" smtClean="0"/>
              <a:t>	The relative _______________ of sand, silt, and clay ________________ the soil texture</a:t>
            </a:r>
          </a:p>
          <a:p>
            <a:endParaRPr lang="en-US" dirty="0"/>
          </a:p>
          <a:p>
            <a:r>
              <a:rPr lang="en-US" dirty="0" smtClean="0"/>
              <a:t>			</a:t>
            </a:r>
          </a:p>
          <a:p>
            <a:r>
              <a:rPr lang="en-US" dirty="0"/>
              <a:t>	</a:t>
            </a:r>
            <a:r>
              <a:rPr lang="en-US" dirty="0" smtClean="0"/>
              <a:t>						   The best soil is</a:t>
            </a:r>
          </a:p>
          <a:p>
            <a:endParaRPr lang="en-US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							</a:t>
            </a:r>
            <a:r>
              <a:rPr lang="en-US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Loam</a:t>
            </a:r>
            <a:r>
              <a:rPr lang="en-US" dirty="0" smtClean="0"/>
              <a:t> is a soil that contains:</a:t>
            </a:r>
          </a:p>
          <a:p>
            <a:endParaRPr lang="en-US" dirty="0"/>
          </a:p>
          <a:p>
            <a:r>
              <a:rPr lang="en-US" dirty="0" smtClean="0"/>
              <a:t>									40%  ______											40%  ______</a:t>
            </a:r>
          </a:p>
          <a:p>
            <a:r>
              <a:rPr lang="en-US" dirty="0"/>
              <a:t>	</a:t>
            </a:r>
            <a:r>
              <a:rPr lang="en-US" dirty="0" smtClean="0"/>
              <a:t>								20%  ______</a:t>
            </a:r>
          </a:p>
          <a:p>
            <a:endParaRPr lang="en-US" dirty="0"/>
          </a:p>
          <a:p>
            <a:r>
              <a:rPr lang="en-US" dirty="0" smtClean="0"/>
              <a:t>							This is the _______ type of soil for horticultural use</a:t>
            </a:r>
          </a:p>
          <a:p>
            <a:r>
              <a:rPr lang="en-US" dirty="0"/>
              <a:t>	</a:t>
            </a:r>
            <a:r>
              <a:rPr lang="en-US" dirty="0" smtClean="0"/>
              <a:t>						because it has good ___________ and ___________</a:t>
            </a:r>
          </a:p>
          <a:p>
            <a:r>
              <a:rPr lang="en-US" dirty="0"/>
              <a:t>	</a:t>
            </a:r>
            <a:r>
              <a:rPr lang="en-US" dirty="0" smtClean="0"/>
              <a:t>						from the sand, yet it has enough silt and clay to</a:t>
            </a:r>
          </a:p>
          <a:p>
            <a:r>
              <a:rPr lang="en-US" dirty="0"/>
              <a:t>	</a:t>
            </a:r>
            <a:r>
              <a:rPr lang="en-US" dirty="0" smtClean="0"/>
              <a:t>						____________ water &amp; minerals</a:t>
            </a:r>
            <a:endParaRPr lang="en-US" dirty="0"/>
          </a:p>
        </p:txBody>
      </p:sp>
      <p:pic>
        <p:nvPicPr>
          <p:cNvPr id="4100" name="Picture 4" descr="Image result for soil texture tri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95" y="1834356"/>
            <a:ext cx="5783791" cy="433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98220" y="1677490"/>
            <a:ext cx="2231680" cy="9260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LOAM</a:t>
            </a:r>
            <a:endParaRPr lang="en-US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0" y="1018262"/>
            <a:ext cx="1444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proportions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2386" y="1026199"/>
            <a:ext cx="1398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determines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1286" y="350414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sand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25863" y="3803223"/>
            <a:ext cx="50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silt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6875" y="4109684"/>
            <a:ext cx="598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clay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7980" y="4615629"/>
            <a:ext cx="640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best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64373" y="4912399"/>
            <a:ext cx="1110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drainage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30525" y="4912399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aeration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38797" y="5450085"/>
            <a:ext cx="813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retain</a:t>
            </a:r>
            <a:endParaRPr lang="en-US" sz="2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8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406400"/>
            <a:ext cx="114935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ckwell Condensed" panose="02060603050405020104" pitchFamily="18" charset="0"/>
              </a:rPr>
              <a:t>                                  </a:t>
            </a:r>
            <a:r>
              <a:rPr lang="en-US" sz="2800" b="1" dirty="0" smtClean="0">
                <a:solidFill>
                  <a:srgbClr val="009900"/>
                </a:solidFill>
                <a:latin typeface="Rockwell Condensed" panose="02060603050405020104" pitchFamily="18" charset="0"/>
              </a:rPr>
              <a:t>ESSENTIAL ELEMENTS</a:t>
            </a:r>
          </a:p>
          <a:p>
            <a:endParaRPr lang="en-US" dirty="0"/>
          </a:p>
          <a:p>
            <a:r>
              <a:rPr lang="en-US" dirty="0" smtClean="0"/>
              <a:t>	      		 A rich loam soil will provide a balanced ___________ of the essential elements needed for</a:t>
            </a:r>
          </a:p>
          <a:p>
            <a:r>
              <a:rPr lang="en-US" dirty="0"/>
              <a:t>	</a:t>
            </a:r>
            <a:r>
              <a:rPr lang="en-US" dirty="0" smtClean="0"/>
              <a:t>			__________ and health of plants.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	Some elements are required in ________ amounts (macronutrients)</a:t>
            </a:r>
          </a:p>
          <a:p>
            <a:r>
              <a:rPr lang="en-US" dirty="0"/>
              <a:t>	</a:t>
            </a:r>
            <a:r>
              <a:rPr lang="en-US" dirty="0" smtClean="0"/>
              <a:t>				and some only in _______ amounts (micronutrients), but all are</a:t>
            </a:r>
          </a:p>
          <a:p>
            <a:r>
              <a:rPr lang="en-US" dirty="0"/>
              <a:t>	</a:t>
            </a:r>
            <a:r>
              <a:rPr lang="en-US" dirty="0" smtClean="0"/>
              <a:t>				essential for the plant to grow and develop.</a:t>
            </a:r>
          </a:p>
          <a:p>
            <a:endParaRPr lang="en-US" dirty="0"/>
          </a:p>
          <a:p>
            <a:r>
              <a:rPr lang="en-US" dirty="0" smtClean="0"/>
              <a:t>					             A catchy phrase to remember these 17 elements: </a:t>
            </a:r>
          </a:p>
          <a:p>
            <a:endParaRPr lang="en-US" dirty="0"/>
          </a:p>
          <a:p>
            <a:r>
              <a:rPr lang="en-US" dirty="0" smtClean="0"/>
              <a:t>					          </a:t>
            </a:r>
            <a:r>
              <a:rPr lang="en-US" b="1" dirty="0" smtClean="0">
                <a:solidFill>
                  <a:srgbClr val="009900"/>
                </a:solidFill>
              </a:rPr>
              <a:t>See Meg’s men mob Cousin Hopkins nice clean café</a:t>
            </a:r>
          </a:p>
          <a:p>
            <a:endParaRPr lang="en-US" b="1" dirty="0">
              <a:solidFill>
                <a:srgbClr val="009900"/>
              </a:solidFill>
            </a:endParaRPr>
          </a:p>
          <a:p>
            <a:r>
              <a:rPr lang="en-US" b="1" dirty="0" smtClean="0">
                <a:solidFill>
                  <a:srgbClr val="009900"/>
                </a:solidFill>
              </a:rPr>
              <a:t>					           C     Mg   </a:t>
            </a:r>
            <a:r>
              <a:rPr lang="en-US" b="1" dirty="0" err="1" smtClean="0">
                <a:solidFill>
                  <a:srgbClr val="009900"/>
                </a:solidFill>
              </a:rPr>
              <a:t>Mn</a:t>
            </a:r>
            <a:r>
              <a:rPr lang="en-US" b="1" dirty="0" smtClean="0">
                <a:solidFill>
                  <a:srgbClr val="009900"/>
                </a:solidFill>
              </a:rPr>
              <a:t>   Mo B   Cu Zn  H O P K N S   Ni  Cl  Ca Fe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	NUTRIENT DEFICIENCY – Plants may show deficiency ____________ for</a:t>
            </a:r>
          </a:p>
          <a:p>
            <a:r>
              <a:rPr lang="en-US" dirty="0"/>
              <a:t>	</a:t>
            </a:r>
            <a:r>
              <a:rPr lang="en-US" dirty="0" smtClean="0"/>
              <a:t>					several reasons:</a:t>
            </a:r>
          </a:p>
          <a:p>
            <a:endParaRPr lang="en-US" dirty="0"/>
          </a:p>
          <a:p>
            <a:r>
              <a:rPr lang="en-US" dirty="0" smtClean="0"/>
              <a:t>					       - The element is _____ in the soil, or there is not _________ of it</a:t>
            </a:r>
          </a:p>
          <a:p>
            <a:r>
              <a:rPr lang="en-US" dirty="0"/>
              <a:t>	</a:t>
            </a:r>
            <a:r>
              <a:rPr lang="en-US" dirty="0" smtClean="0"/>
              <a:t>				       - The element is in a _______ that the plant cannot use</a:t>
            </a:r>
          </a:p>
          <a:p>
            <a:r>
              <a:rPr lang="en-US" dirty="0"/>
              <a:t>	</a:t>
            </a:r>
            <a:r>
              <a:rPr lang="en-US" dirty="0" smtClean="0"/>
              <a:t>				       - There may be an _____________ of nutrients in the soil</a:t>
            </a:r>
            <a:endParaRPr lang="en-US" dirty="0"/>
          </a:p>
        </p:txBody>
      </p:sp>
      <p:pic>
        <p:nvPicPr>
          <p:cNvPr id="5124" name="Picture 4" descr="Image result for 17 macronutrients and micronutrients for p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28" y="1930400"/>
            <a:ext cx="3584871" cy="408440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plant growing in the so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88" y="11148"/>
            <a:ext cx="2621112" cy="17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8510" y="1028700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supply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7535" y="1332664"/>
            <a:ext cx="949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growth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3689" y="1843088"/>
            <a:ext cx="711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large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4850" y="2154298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small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96810" y="4610100"/>
            <a:ext cx="1284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symptoms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3622" y="5435600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not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82510" y="5435600"/>
            <a:ext cx="98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enough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3561" y="5745217"/>
            <a:ext cx="700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form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87896" y="6014804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imbalance</a:t>
            </a:r>
            <a:endParaRPr lang="en-US" sz="20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6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cidsandbasesassignment.weebly.com/uploads/2/4/6/5/24658807/5356367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09" y="2362200"/>
            <a:ext cx="76962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381001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Elephant" pitchFamily="18" charset="0"/>
              </a:rPr>
              <a:t>                           pH Scale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                                         </a:t>
            </a:r>
            <a:r>
              <a:rPr lang="en-US" sz="2000" b="1" dirty="0"/>
              <a:t>_________</a:t>
            </a:r>
          </a:p>
          <a:p>
            <a:r>
              <a:rPr lang="en-US" sz="2000" dirty="0"/>
              <a:t>		    </a:t>
            </a:r>
          </a:p>
          <a:p>
            <a:r>
              <a:rPr lang="en-US" sz="2000" b="1" dirty="0"/>
              <a:t>_______      ______             _______         _______                         _______</a:t>
            </a:r>
          </a:p>
          <a:p>
            <a:r>
              <a:rPr lang="en-US" sz="2000" b="1" dirty="0"/>
              <a:t>  _____         _____                 _____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                                                                                                       </a:t>
            </a:r>
            <a:r>
              <a:rPr lang="en-US" sz="2000" b="1" dirty="0"/>
              <a:t>( _______ )</a:t>
            </a:r>
          </a:p>
          <a:p>
            <a:r>
              <a:rPr lang="en-US" sz="2000" dirty="0"/>
              <a:t>                                                     </a:t>
            </a:r>
            <a:r>
              <a:rPr lang="en-US" sz="2000" b="1" dirty="0"/>
              <a:t>_____________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1200" y="1171546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fruits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0400" y="1806546"/>
            <a:ext cx="961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b</a:t>
            </a:r>
            <a:r>
              <a:rPr lang="en-US" sz="2000" b="1" dirty="0" smtClean="0">
                <a:solidFill>
                  <a:srgbClr val="7030A0"/>
                </a:solidFill>
              </a:rPr>
              <a:t>attery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 acid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9600" y="1806546"/>
            <a:ext cx="61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a</a:t>
            </a:r>
            <a:r>
              <a:rPr lang="en-US" sz="2000" b="1" dirty="0" smtClean="0">
                <a:solidFill>
                  <a:srgbClr val="7030A0"/>
                </a:solidFill>
              </a:rPr>
              <a:t>cid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rain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3600" y="1793846"/>
            <a:ext cx="979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normal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  rain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2814" y="1793846"/>
            <a:ext cx="79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soaps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20332" y="1766873"/>
            <a:ext cx="810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</a:rPr>
              <a:t>drano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3477" y="5178365"/>
            <a:ext cx="1354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pure water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8238" y="4826913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bases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0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93700"/>
            <a:ext cx="115951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			</a:t>
            </a:r>
            <a:r>
              <a:rPr lang="en-US" sz="2800" b="1" dirty="0" smtClean="0">
                <a:solidFill>
                  <a:srgbClr val="7030A0"/>
                </a:solidFill>
                <a:latin typeface="Rockwell Condensed" panose="02060603050405020104" pitchFamily="18" charset="0"/>
              </a:rPr>
              <a:t>SOIL pH</a:t>
            </a:r>
          </a:p>
          <a:p>
            <a:endParaRPr lang="en-US" dirty="0"/>
          </a:p>
          <a:p>
            <a:r>
              <a:rPr lang="en-US" dirty="0" smtClean="0"/>
              <a:t>		                        Certain plants grow better in ____________ soil pH ranges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7030A0"/>
                </a:solidFill>
              </a:rPr>
              <a:t>			          </a:t>
            </a:r>
            <a:r>
              <a:rPr lang="en-US" sz="2000" b="1" u="sng" dirty="0" smtClean="0"/>
              <a:t>PLANTS THAT PREFER </a:t>
            </a:r>
            <a:r>
              <a:rPr lang="en-US" sz="2800" b="1" u="sng" dirty="0" smtClean="0"/>
              <a:t>ACIDIC</a:t>
            </a:r>
            <a:r>
              <a:rPr lang="en-US" sz="2000" b="1" u="sng" dirty="0" smtClean="0"/>
              <a:t> SOIL (“sour soil”)</a:t>
            </a:r>
            <a:r>
              <a:rPr lang="en-US" dirty="0" smtClean="0"/>
              <a:t>				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_________________								________________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____________________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            ____________________                                      ____________________</a:t>
            </a:r>
          </a:p>
          <a:p>
            <a:endParaRPr lang="en-US" dirty="0"/>
          </a:p>
        </p:txBody>
      </p:sp>
      <p:pic>
        <p:nvPicPr>
          <p:cNvPr id="6146" name="Picture 2" descr="Image result for azalea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27" y="800873"/>
            <a:ext cx="2387601" cy="158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27" y="3467393"/>
            <a:ext cx="3086100" cy="1476375"/>
          </a:xfrm>
          <a:prstGeom prst="rect">
            <a:avLst/>
          </a:prstGeom>
        </p:spPr>
      </p:pic>
      <p:pic>
        <p:nvPicPr>
          <p:cNvPr id="6152" name="Picture 8" descr="Image result for colorado blue spru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444750"/>
            <a:ext cx="2449512" cy="352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hol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716" y="647853"/>
            <a:ext cx="2854211" cy="18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age result for rhododendron bu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799" y="3610769"/>
            <a:ext cx="3013075" cy="225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37300" y="1019115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specific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5471" y="2527947"/>
            <a:ext cx="987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Azaleas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1765" y="4943768"/>
            <a:ext cx="1845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Bleeding hearts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5662" y="6026989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Blue spruce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66336" y="2593559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Holly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79716" y="6122814"/>
            <a:ext cx="1890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Rhododendrons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355600"/>
            <a:ext cx="11861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                </a:t>
            </a:r>
            <a:r>
              <a:rPr lang="en-US" b="1" u="sng" dirty="0" smtClean="0"/>
              <a:t>PLANTS THAT PREFER </a:t>
            </a:r>
            <a:r>
              <a:rPr lang="en-US" sz="2400" b="1" u="sng" dirty="0" smtClean="0"/>
              <a:t>ALKALINE</a:t>
            </a:r>
            <a:r>
              <a:rPr lang="en-US" b="1" u="sng" dirty="0" smtClean="0"/>
              <a:t> SOIL (“sweet soil”)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_________________</a:t>
            </a:r>
          </a:p>
          <a:p>
            <a:endParaRPr lang="en-US" dirty="0"/>
          </a:p>
          <a:p>
            <a:r>
              <a:rPr lang="en-US" dirty="0" smtClean="0"/>
              <a:t>										       _______________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	_______________________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           __________________				</a:t>
            </a:r>
          </a:p>
          <a:p>
            <a:r>
              <a:rPr lang="en-US" dirty="0"/>
              <a:t>	</a:t>
            </a:r>
            <a:r>
              <a:rPr lang="en-US" dirty="0" smtClean="0"/>
              <a:t>							_____________</a:t>
            </a:r>
            <a:endParaRPr lang="en-US" dirty="0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247315"/>
            <a:ext cx="2914477" cy="303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yellow columbine 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467756"/>
            <a:ext cx="2758902" cy="197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ginkgo biloba tree lea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877" y="1194942"/>
            <a:ext cx="4129185" cy="26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clematis v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65" y="355601"/>
            <a:ext cx="2048571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daylil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087" y="40894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3627" y="2599704"/>
            <a:ext cx="1335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Columbine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8677" y="5308600"/>
            <a:ext cx="2456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“Autumn Joy” Sedum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5148" y="3963603"/>
            <a:ext cx="2177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Ginkgo </a:t>
            </a:r>
            <a:r>
              <a:rPr lang="en-US" sz="2000" b="1" dirty="0" err="1" smtClean="0">
                <a:solidFill>
                  <a:srgbClr val="7030A0"/>
                </a:solidFill>
              </a:rPr>
              <a:t>Biloba</a:t>
            </a:r>
            <a:r>
              <a:rPr lang="en-US" sz="2000" b="1" dirty="0" smtClean="0">
                <a:solidFill>
                  <a:srgbClr val="7030A0"/>
                </a:solidFill>
              </a:rPr>
              <a:t> Tree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54138" y="3109824"/>
            <a:ext cx="1639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Clematis Vine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6930" y="5579143"/>
            <a:ext cx="1072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Daylilies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9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220" y="557725"/>
            <a:ext cx="115951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				</a:t>
            </a:r>
            <a:r>
              <a:rPr lang="en-US" sz="2400" b="1" dirty="0" smtClean="0"/>
              <a:t>FUN FACT:  </a:t>
            </a:r>
          </a:p>
          <a:p>
            <a:endParaRPr lang="en-US" sz="2400" b="1" dirty="0"/>
          </a:p>
          <a:p>
            <a:r>
              <a:rPr lang="en-US" sz="2400" b="1" dirty="0" smtClean="0"/>
              <a:t>			    </a:t>
            </a:r>
            <a:r>
              <a:rPr lang="en-US" dirty="0" smtClean="0"/>
              <a:t>Hydrangeas grown in _________ soil will grow _______ flowers</a:t>
            </a:r>
          </a:p>
          <a:p>
            <a:r>
              <a:rPr lang="en-US" dirty="0"/>
              <a:t>	</a:t>
            </a:r>
            <a:r>
              <a:rPr lang="en-US" dirty="0" smtClean="0"/>
              <a:t>		     and those grown in __________ soil will grow ______ flowers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Blue hydrangea 								       Pink hydrangea</a:t>
            </a:r>
            <a:endParaRPr lang="en-US" dirty="0"/>
          </a:p>
          <a:p>
            <a:r>
              <a:rPr lang="en-US" dirty="0" smtClean="0"/>
              <a:t>		</a:t>
            </a:r>
            <a:endParaRPr lang="en-US" b="1" u="sng" dirty="0" smtClean="0"/>
          </a:p>
          <a:p>
            <a:endParaRPr lang="en-US" b="1" u="sng" dirty="0"/>
          </a:p>
          <a:p>
            <a:r>
              <a:rPr lang="en-US" b="1" dirty="0" smtClean="0"/>
              <a:t>				        </a:t>
            </a:r>
            <a:r>
              <a:rPr lang="en-US" b="1" u="sng" dirty="0" smtClean="0"/>
              <a:t>To shift the pH of your soil you can add</a:t>
            </a:r>
            <a:r>
              <a:rPr lang="en-US" b="1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_______________ like garden sulfur, aluminum sulfate, or</a:t>
            </a:r>
          </a:p>
          <a:p>
            <a:r>
              <a:rPr lang="en-US" dirty="0"/>
              <a:t>	</a:t>
            </a:r>
            <a:r>
              <a:rPr lang="en-US" dirty="0" smtClean="0"/>
              <a:t>			iron sulfate to ________ to pH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_______ like garden lime to ____________ the pH</a:t>
            </a:r>
            <a:endParaRPr lang="en-US" dirty="0"/>
          </a:p>
        </p:txBody>
      </p:sp>
      <p:pic>
        <p:nvPicPr>
          <p:cNvPr id="8194" name="Picture 2" descr="Image result for acidifi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3136900"/>
            <a:ext cx="1841499" cy="334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garden l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807" y="3136900"/>
            <a:ext cx="1968877" cy="275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blue hydrang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4" y="373533"/>
            <a:ext cx="2392495" cy="179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pink hydrange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293" y="466572"/>
            <a:ext cx="2187907" cy="1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0321" y="1270718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acidic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9021" y="1270718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blue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4728" y="1592082"/>
            <a:ext cx="1013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alkaline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56904" y="1592082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pink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4935" y="3774432"/>
            <a:ext cx="1175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Acidifiers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5353" y="4101926"/>
            <a:ext cx="794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lower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4121" y="490447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Base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19176" y="4904478"/>
            <a:ext cx="1069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increase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7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677</Words>
  <Application>Microsoft Office PowerPoint</Application>
  <PresentationFormat>Widescreen</PresentationFormat>
  <Paragraphs>605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Century Schoolbook</vt:lpstr>
      <vt:lpstr>Cooper Black</vt:lpstr>
      <vt:lpstr>Courier New</vt:lpstr>
      <vt:lpstr>Elephant</vt:lpstr>
      <vt:lpstr>Palatino Linotype</vt:lpstr>
      <vt:lpstr>Rockwell Condensed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ctraina</dc:creator>
  <cp:lastModifiedBy>ctraina</cp:lastModifiedBy>
  <cp:revision>108</cp:revision>
  <cp:lastPrinted>2017-10-30T15:36:16Z</cp:lastPrinted>
  <dcterms:created xsi:type="dcterms:W3CDTF">2017-10-26T19:04:00Z</dcterms:created>
  <dcterms:modified xsi:type="dcterms:W3CDTF">2017-11-07T19:49:46Z</dcterms:modified>
</cp:coreProperties>
</file>