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96" r:id="rId2"/>
  </p:sldMasterIdLst>
  <p:notesMasterIdLst>
    <p:notesMasterId r:id="rId47"/>
  </p:notesMasterIdLst>
  <p:sldIdLst>
    <p:sldId id="256" r:id="rId3"/>
    <p:sldId id="257" r:id="rId4"/>
    <p:sldId id="258" r:id="rId5"/>
    <p:sldId id="313" r:id="rId6"/>
    <p:sldId id="263" r:id="rId7"/>
    <p:sldId id="264" r:id="rId8"/>
    <p:sldId id="265" r:id="rId9"/>
    <p:sldId id="266" r:id="rId10"/>
    <p:sldId id="261" r:id="rId11"/>
    <p:sldId id="262" r:id="rId12"/>
    <p:sldId id="314" r:id="rId13"/>
    <p:sldId id="319" r:id="rId14"/>
    <p:sldId id="267" r:id="rId15"/>
    <p:sldId id="269" r:id="rId16"/>
    <p:sldId id="270" r:id="rId17"/>
    <p:sldId id="274" r:id="rId18"/>
    <p:sldId id="271" r:id="rId19"/>
    <p:sldId id="272" r:id="rId20"/>
    <p:sldId id="326" r:id="rId21"/>
    <p:sldId id="275" r:id="rId22"/>
    <p:sldId id="276" r:id="rId23"/>
    <p:sldId id="277" r:id="rId24"/>
    <p:sldId id="279" r:id="rId25"/>
    <p:sldId id="287" r:id="rId26"/>
    <p:sldId id="285" r:id="rId27"/>
    <p:sldId id="309" r:id="rId28"/>
    <p:sldId id="288" r:id="rId29"/>
    <p:sldId id="289" r:id="rId30"/>
    <p:sldId id="290" r:id="rId31"/>
    <p:sldId id="291" r:id="rId32"/>
    <p:sldId id="292" r:id="rId33"/>
    <p:sldId id="293" r:id="rId34"/>
    <p:sldId id="310" r:id="rId35"/>
    <p:sldId id="311" r:id="rId36"/>
    <p:sldId id="294" r:id="rId37"/>
    <p:sldId id="298" r:id="rId38"/>
    <p:sldId id="296" r:id="rId39"/>
    <p:sldId id="299" r:id="rId40"/>
    <p:sldId id="308" r:id="rId41"/>
    <p:sldId id="301" r:id="rId42"/>
    <p:sldId id="328" r:id="rId43"/>
    <p:sldId id="306" r:id="rId44"/>
    <p:sldId id="327" r:id="rId45"/>
    <p:sldId id="312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58DF0F-D774-4813-BEA3-3DD7F5498FD5}">
  <a:tblStyle styleId="{8258DF0F-D774-4813-BEA3-3DD7F5498FD5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959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 Species: HF, H</a:t>
            </a:r>
            <a:r>
              <a:rPr lang="en-US" sz="1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Possibilities for primary reaction: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HF(</a:t>
            </a:r>
            <a:r>
              <a:rPr lang="en-US" sz="1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H</a:t>
            </a:r>
            <a:r>
              <a:rPr lang="en-US" sz="1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 H</a:t>
            </a:r>
            <a:r>
              <a:rPr lang="en-US" sz="1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F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+ H</a:t>
            </a:r>
            <a:r>
              <a:rPr lang="en-US" sz="1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 H</a:t>
            </a:r>
            <a:r>
              <a:rPr lang="en-US" sz="1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OH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reaction is the primary reaction because the </a:t>
            </a:r>
            <a:r>
              <a:rPr lang="en-US" sz="1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value is significantly larger. Thus, it is the primary source of H</a:t>
            </a:r>
            <a:r>
              <a:rPr lang="en-US" sz="1200" b="0" i="0" u="none" strike="noStrike" cap="none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(or H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an ICE table,</a:t>
            </a:r>
            <a:r>
              <a:rPr lang="en-US" sz="12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expression, and pH = –log[H</a:t>
            </a:r>
            <a:r>
              <a:rPr lang="en-US" sz="1200" b="0" i="0" u="none" strike="noStrike" cap="none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 to solve for pH.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 = 1.72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414770B-AD86-4BD4-970A-B864D7452070}" type="slidenum">
              <a:rPr lang="en-US" altLang="en-US" sz="1200">
                <a:latin typeface="Calibri" pitchFamily="34" charset="0"/>
              </a:rPr>
              <a:pPr/>
              <a:t>40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14300" y="1295400"/>
            <a:ext cx="88518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14300" y="2133600"/>
            <a:ext cx="88518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1273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6937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3239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2814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3649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0229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94135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3846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33015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57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04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F10045-036B-4153-97DA-14A12F5D2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1608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7231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68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2255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862578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59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57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40956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4300" y="2146300"/>
            <a:ext cx="88773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6" name="Shape 86"/>
          <p:cNvGrpSpPr/>
          <p:nvPr/>
        </p:nvGrpSpPr>
        <p:grpSpPr>
          <a:xfrm>
            <a:off x="0" y="0"/>
            <a:ext cx="9143999" cy="1208087"/>
            <a:chOff x="0" y="0"/>
            <a:chExt cx="9143999" cy="1207511"/>
          </a:xfrm>
        </p:grpSpPr>
        <p:pic>
          <p:nvPicPr>
            <p:cNvPr id="87" name="Shape 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08264" y="0"/>
              <a:ext cx="3135735" cy="1207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Shape 88"/>
            <p:cNvSpPr/>
            <p:nvPr/>
          </p:nvSpPr>
          <p:spPr>
            <a:xfrm>
              <a:off x="0" y="0"/>
              <a:ext cx="6070600" cy="1207511"/>
            </a:xfrm>
            <a:prstGeom prst="rect">
              <a:avLst/>
            </a:prstGeom>
            <a:solidFill>
              <a:srgbClr val="4E5575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34938" y="1295400"/>
            <a:ext cx="8855074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000" b="0" i="0" u="none" strike="noStrike" cap="none">
                <a:solidFill>
                  <a:srgbClr val="4E557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0" y="0"/>
            <a:ext cx="7327900" cy="116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Section 14.5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Calculating the pH of Weak Acid Solutions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17212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Bernard MT Condensed" panose="02050806060905020404" pitchFamily="18" charset="0"/>
              </a:rPr>
              <a:t>Chapters 14 &amp; 15</a:t>
            </a:r>
            <a:endParaRPr lang="en-US" sz="4400" b="1" u="sng" dirty="0">
              <a:latin typeface="Bernard MT Condensed" panose="02050806060905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828800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Acid </a:t>
            </a:r>
            <a:r>
              <a:rPr lang="en-US" sz="6000" b="1" dirty="0">
                <a:solidFill>
                  <a:srgbClr val="FF0000"/>
                </a:solidFill>
                <a:latin typeface="Bernard MT Condensed" panose="02050806060905020404" pitchFamily="18" charset="0"/>
              </a:rPr>
              <a:t>and </a:t>
            </a:r>
            <a:r>
              <a:rPr lang="en-US" sz="6000" b="1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Base</a:t>
            </a:r>
            <a:endParaRPr lang="en-US" sz="6000" b="1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Bernard MT Condensed" panose="02050806060905020404" pitchFamily="18" charset="0"/>
              </a:rPr>
              <a:t>Equilibrium</a:t>
            </a:r>
            <a:endParaRPr lang="en-US" sz="6000" b="1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873946" y="457200"/>
            <a:ext cx="5396103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Common Strong Acids and Bases</a:t>
            </a:r>
            <a: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sng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Easy, memorize them!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52600"/>
            <a:ext cx="6118974" cy="3733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769" y="225083"/>
            <a:ext cx="8042031" cy="500575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Common Strong Acids</a:t>
            </a:r>
            <a:endParaRPr lang="en-US" u="sng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9025" y="855784"/>
            <a:ext cx="4462976" cy="5316416"/>
          </a:xfrm>
        </p:spPr>
        <p:txBody>
          <a:bodyPr>
            <a:normAutofit fontScale="92500" lnSpcReduction="10000"/>
          </a:bodyPr>
          <a:lstStyle/>
          <a:p>
            <a:r>
              <a:rPr lang="en-US" sz="2200" b="0" dirty="0">
                <a:solidFill>
                  <a:srgbClr val="191919"/>
                </a:solidFill>
                <a:effectLst/>
                <a:latin typeface="Helvetica Neue"/>
              </a:rPr>
              <a:t>These are the </a:t>
            </a:r>
            <a:r>
              <a:rPr lang="en-US" sz="2200" u="sng" dirty="0">
                <a:solidFill>
                  <a:srgbClr val="FF0000"/>
                </a:solidFill>
                <a:effectLst/>
                <a:latin typeface="Helvetica Neue"/>
              </a:rPr>
              <a:t>strong</a:t>
            </a:r>
            <a:r>
              <a:rPr lang="en-US" sz="2200" b="0" dirty="0">
                <a:solidFill>
                  <a:srgbClr val="191919"/>
                </a:solidFill>
                <a:effectLst/>
                <a:latin typeface="Helvetica Neue"/>
              </a:rPr>
              <a:t> acids. What makes them 'strong' is that they </a:t>
            </a:r>
            <a:r>
              <a:rPr lang="en-US" sz="2200" u="sng" dirty="0">
                <a:solidFill>
                  <a:srgbClr val="FF0000"/>
                </a:solidFill>
                <a:effectLst/>
                <a:latin typeface="Helvetica Neue"/>
              </a:rPr>
              <a:t>completely dissociate into their ions </a:t>
            </a:r>
            <a:r>
              <a:rPr lang="en-US" sz="2200" b="0" dirty="0" smtClean="0">
                <a:solidFill>
                  <a:srgbClr val="191919"/>
                </a:solidFill>
                <a:effectLst/>
                <a:latin typeface="Helvetica Neue"/>
              </a:rPr>
              <a:t>when </a:t>
            </a:r>
            <a:r>
              <a:rPr lang="en-US" sz="2200" b="0" dirty="0">
                <a:solidFill>
                  <a:srgbClr val="191919"/>
                </a:solidFill>
                <a:effectLst/>
                <a:latin typeface="Helvetica Neue"/>
              </a:rPr>
              <a:t>they are mixed with water. </a:t>
            </a:r>
            <a:r>
              <a:rPr lang="en-US" sz="2200" u="sng" dirty="0">
                <a:solidFill>
                  <a:srgbClr val="FF0000"/>
                </a:solidFill>
                <a:effectLst/>
                <a:latin typeface="Helvetica Neue"/>
              </a:rPr>
              <a:t>Any other acid is a weak acid!</a:t>
            </a:r>
          </a:p>
          <a:p>
            <a:pPr marL="0" indent="0">
              <a:buNone/>
            </a:pPr>
            <a:endParaRPr lang="en-US" sz="2200" b="0" u="sng" dirty="0">
              <a:solidFill>
                <a:srgbClr val="FF0000"/>
              </a:solidFill>
              <a:effectLst/>
              <a:latin typeface="Helvetica Neue"/>
            </a:endParaRPr>
          </a:p>
          <a:p>
            <a:r>
              <a:rPr lang="en-US" sz="2200" u="sng" dirty="0" smtClean="0">
                <a:solidFill>
                  <a:srgbClr val="FF0000"/>
                </a:solidFill>
                <a:effectLst/>
                <a:latin typeface="Helvetica Neue"/>
              </a:rPr>
              <a:t>As </a:t>
            </a:r>
            <a:r>
              <a:rPr lang="en-US" sz="2200" u="sng" dirty="0">
                <a:solidFill>
                  <a:srgbClr val="FF0000"/>
                </a:solidFill>
                <a:effectLst/>
                <a:latin typeface="Helvetica Neue"/>
              </a:rPr>
              <a:t>the strong acids become more concentrated, they may be unable to fully dissociate.</a:t>
            </a:r>
            <a:r>
              <a:rPr lang="en-US" sz="2200" dirty="0">
                <a:solidFill>
                  <a:srgbClr val="191919"/>
                </a:solidFill>
                <a:effectLst/>
                <a:latin typeface="Helvetica Neue"/>
              </a:rPr>
              <a:t> </a:t>
            </a:r>
            <a:endParaRPr lang="en-US" sz="2200" dirty="0" smtClean="0">
              <a:solidFill>
                <a:srgbClr val="191919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sz="2200" b="0" dirty="0" smtClean="0">
              <a:solidFill>
                <a:srgbClr val="191919"/>
              </a:solidFill>
              <a:effectLst/>
              <a:latin typeface="Helvetica Neue"/>
            </a:endParaRPr>
          </a:p>
          <a:p>
            <a:r>
              <a:rPr lang="en-US" sz="2200" b="0" dirty="0" smtClean="0">
                <a:solidFill>
                  <a:srgbClr val="191919"/>
                </a:solidFill>
                <a:effectLst/>
                <a:latin typeface="Helvetica Neue"/>
              </a:rPr>
              <a:t>The </a:t>
            </a:r>
            <a:r>
              <a:rPr lang="en-US" sz="2200" b="0" dirty="0">
                <a:solidFill>
                  <a:srgbClr val="191919"/>
                </a:solidFill>
                <a:effectLst/>
                <a:latin typeface="Helvetica Neue"/>
              </a:rPr>
              <a:t>rule of thumb is </a:t>
            </a:r>
            <a:r>
              <a:rPr lang="en-US" sz="2200" b="0" dirty="0">
                <a:solidFill>
                  <a:schemeClr val="accent3">
                    <a:lumMod val="10000"/>
                  </a:schemeClr>
                </a:solidFill>
                <a:effectLst/>
                <a:latin typeface="Helvetica Neue"/>
              </a:rPr>
              <a:t>that a strong acid</a:t>
            </a:r>
            <a:r>
              <a:rPr lang="en-US" sz="2200" b="0" dirty="0">
                <a:solidFill>
                  <a:srgbClr val="191919"/>
                </a:solidFill>
                <a:effectLst/>
                <a:latin typeface="Helvetica Neue"/>
              </a:rPr>
              <a:t> is </a:t>
            </a:r>
            <a:r>
              <a:rPr lang="en-US" sz="2200" u="sng" dirty="0">
                <a:solidFill>
                  <a:srgbClr val="FF0000"/>
                </a:solidFill>
                <a:effectLst/>
                <a:latin typeface="Helvetica Neue"/>
              </a:rPr>
              <a:t>100% dissociated in solutions of 1.0 M or less.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4114800" cy="45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086600" cy="55399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Common 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350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bases are bases which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dissociate in water into the cation and OH</a:t>
            </a:r>
            <a:r>
              <a:rPr lang="en-US" sz="2400" b="1" u="sng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(hydroxide ion). </a:t>
            </a:r>
            <a:endParaRPr lang="en-US" sz="24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hydroxides of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</a:t>
            </a:r>
            <a:r>
              <a:rPr lang="en-US" sz="2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II metals</a:t>
            </a:r>
            <a:r>
              <a:rPr lang="en-US" sz="24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usually are considered to be 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bases.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8800"/>
            <a:ext cx="4763571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75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0" y="1016000"/>
            <a:ext cx="9144000" cy="6301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400" b="1" i="0" u="sng" strike="noStrike" cap="none" dirty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pure water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(no solute) water molecules behave as </a:t>
            </a:r>
            <a:r>
              <a:rPr lang="en-US" sz="2400" b="0" i="0" u="sng" strike="noStrike" cap="none" dirty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both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2400" b="1" i="0" u="sng" strike="noStrike" cap="none" dirty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 i="0" u="sng" strike="noStrike" cap="none" dirty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r>
              <a:rPr lang="en-US" sz="2400" b="1" i="0" u="none" strike="noStrike" cap="none" dirty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!!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0" u="none" strike="noStrike" cap="none" dirty="0">
              <a:solidFill>
                <a:srgbClr val="2D2D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called </a:t>
            </a:r>
            <a:r>
              <a:rPr lang="en-US" sz="2400" b="1" i="0" u="sng" strike="noStrike" cap="none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amphoteric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meaning it will act as either an acid or a base depending on the situation.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900" b="1" i="0" u="none" strike="noStrike" cap="none" dirty="0">
              <a:solidFill>
                <a:srgbClr val="2D2DB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6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  OH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900" b="0" i="0" u="none" strike="noStrike" cap="none" baseline="-25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called the </a:t>
            </a:r>
            <a:r>
              <a:rPr lang="en-US" sz="2400" b="1" i="0" u="sng" strike="noStrike" cap="none" dirty="0" err="1" smtClean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autoionization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water. Although the equilibrium lies far to the </a:t>
            </a:r>
            <a:r>
              <a:rPr lang="en-US" sz="2400" b="1" i="0" u="sng" strike="noStrike" cap="none" dirty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is very important to take into consideration, especially for </a:t>
            </a:r>
            <a:r>
              <a:rPr lang="en-US" sz="2400" b="1" i="0" u="sng" strike="noStrike" cap="none" dirty="0">
                <a:solidFill>
                  <a:srgbClr val="2D2DB9"/>
                </a:solidFill>
                <a:latin typeface="Arial"/>
                <a:ea typeface="Arial"/>
                <a:cs typeface="Arial"/>
                <a:sym typeface="Arial"/>
              </a:rPr>
              <a:t>living systems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For pure water [OH-] = [H+]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baseline="-25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0" y="246062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Autoionization of Water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1" y="3276600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152400" y="762000"/>
            <a:ext cx="3831653" cy="548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called </a:t>
            </a:r>
            <a:r>
              <a:rPr lang="en-US" sz="24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ionization constant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water and is very small. As with all Kw values, it is temperature dependent.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50000"/>
              </a:lnSpc>
              <a:buClr>
                <a:schemeClr val="dk1"/>
              </a:buClr>
            </a:pPr>
            <a:r>
              <a:rPr lang="en-US" sz="2400" b="1" dirty="0">
                <a:solidFill>
                  <a:schemeClr val="dk1"/>
                </a:solidFill>
              </a:rPr>
              <a:t>K</a:t>
            </a:r>
            <a:r>
              <a:rPr lang="en-US" sz="2400" b="1" baseline="-25000" dirty="0">
                <a:solidFill>
                  <a:schemeClr val="dk1"/>
                </a:solidFill>
              </a:rPr>
              <a:t>w</a:t>
            </a:r>
            <a:r>
              <a:rPr lang="en-US" sz="2400" dirty="0">
                <a:solidFill>
                  <a:schemeClr val="dk1"/>
                </a:solidFill>
              </a:rPr>
              <a:t>  = 1.0 x 10 </a:t>
            </a:r>
            <a:r>
              <a:rPr lang="en-US" sz="4000" baseline="30000" dirty="0">
                <a:solidFill>
                  <a:schemeClr val="dk1"/>
                </a:solidFill>
              </a:rPr>
              <a:t>-</a:t>
            </a:r>
            <a:r>
              <a:rPr lang="en-US" sz="2400" baseline="30000" dirty="0">
                <a:solidFill>
                  <a:schemeClr val="dk1"/>
                </a:solidFill>
              </a:rPr>
              <a:t>14  </a:t>
            </a:r>
            <a:r>
              <a:rPr lang="en-US" sz="2400" baseline="30000" dirty="0"/>
              <a:t>@ </a:t>
            </a:r>
            <a:r>
              <a:rPr lang="en-US" sz="2400" dirty="0"/>
              <a:t>25</a:t>
            </a:r>
            <a:r>
              <a:rPr lang="en-US" sz="2400" baseline="30000" dirty="0"/>
              <a:t>o</a:t>
            </a:r>
            <a:r>
              <a:rPr lang="en-US" sz="2400" dirty="0"/>
              <a:t>C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 i="1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400" b="1" i="1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K</a:t>
            </a:r>
            <a:r>
              <a:rPr lang="en-US" sz="2400" b="1" i="1" u="none" strike="noStrike" cap="none" baseline="-250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400" b="1" i="1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][OH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dirty="0">
                <a:solidFill>
                  <a:schemeClr val="dk1"/>
                </a:solidFill>
              </a:rPr>
              <a:t>K</a:t>
            </a:r>
            <a:r>
              <a:rPr lang="en-US" sz="2400" b="1" baseline="-25000" dirty="0">
                <a:solidFill>
                  <a:schemeClr val="dk1"/>
                </a:solidFill>
              </a:rPr>
              <a:t>w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=(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x 10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)(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x10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ct val="25000"/>
            </a:pPr>
            <a:endParaRPr lang="en-US" sz="2400" b="0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endParaRPr sz="2400" b="1" i="1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3730092" cy="44196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5638800" y="5109328"/>
            <a:ext cx="2971800" cy="1752600"/>
          </a:xfrm>
          <a:prstGeom prst="wedgeRectCallout">
            <a:avLst>
              <a:gd name="adj1" fmla="val 15646"/>
              <a:gd name="adj2" fmla="val -773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,</a:t>
            </a:r>
            <a:r>
              <a:rPr lang="en-US" sz="1600" b="1" dirty="0" smtClean="0">
                <a:solidFill>
                  <a:srgbClr val="FF0000"/>
                </a:solidFill>
              </a:rPr>
              <a:t> This only means that the </a:t>
            </a:r>
            <a:r>
              <a:rPr lang="en-US" sz="1600" b="1" dirty="0">
                <a:solidFill>
                  <a:srgbClr val="FF0000"/>
                </a:solidFill>
              </a:rPr>
              <a:t>neutral value for pH is </a:t>
            </a:r>
            <a:r>
              <a:rPr lang="en-US" sz="1600" b="1" dirty="0" smtClean="0">
                <a:solidFill>
                  <a:srgbClr val="FF0000"/>
                </a:solidFill>
              </a:rPr>
              <a:t>getting lower, it does not mean that the solution is becoming more acidic as the temperature increase.</a:t>
            </a:r>
            <a:r>
              <a:rPr lang="en-US" sz="1600" b="1" dirty="0" smtClean="0"/>
              <a:t> it </a:t>
            </a:r>
            <a:endParaRPr lang="en-US" sz="1600" b="1"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0" y="30162"/>
            <a:ext cx="9144000" cy="2636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define an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aqueous solution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being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4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neutral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[OH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4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acidic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        [H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&gt; [OH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400" b="1" i="0" u="sng" strike="noStrike" cap="none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         [H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&lt; [OH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106175" y="3124200"/>
            <a:ext cx="8955087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THIS OUT !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0.0000001 = 10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H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this be abbreviated further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228600" y="5029200"/>
            <a:ext cx="879608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By just describing the power </a:t>
            </a:r>
            <a:r>
              <a:rPr lang="en-US" sz="24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called 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POWER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4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 </a:t>
            </a:r>
            <a:endParaRPr lang="en-US" sz="2400" b="1" i="0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                                </a:t>
            </a:r>
            <a:endParaRPr lang="en-US"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2743200" y="5334000"/>
            <a:ext cx="4953000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8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 = 7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pH Number line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31775" y="857250"/>
            <a:ext cx="841851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 scale is a way of expressing the strength of acids and bases. 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340100" y="1957388"/>
            <a:ext cx="12795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= 14</a:t>
            </a:r>
          </a:p>
        </p:txBody>
      </p:sp>
      <p:sp>
        <p:nvSpPr>
          <p:cNvPr id="242" name="Shape 242"/>
          <p:cNvSpPr/>
          <p:nvPr/>
        </p:nvSpPr>
        <p:spPr>
          <a:xfrm>
            <a:off x="3259138" y="2997200"/>
            <a:ext cx="1260474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= 12</a:t>
            </a:r>
          </a:p>
        </p:txBody>
      </p:sp>
      <p:sp>
        <p:nvSpPr>
          <p:cNvPr id="243" name="Shape 243"/>
          <p:cNvSpPr/>
          <p:nvPr/>
        </p:nvSpPr>
        <p:spPr>
          <a:xfrm>
            <a:off x="3287712" y="4273550"/>
            <a:ext cx="10906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= 7</a:t>
            </a:r>
          </a:p>
        </p:txBody>
      </p:sp>
      <p:sp>
        <p:nvSpPr>
          <p:cNvPr id="244" name="Shape 244"/>
          <p:cNvSpPr/>
          <p:nvPr/>
        </p:nvSpPr>
        <p:spPr>
          <a:xfrm>
            <a:off x="3273425" y="5624512"/>
            <a:ext cx="1090613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= 2</a:t>
            </a:r>
          </a:p>
        </p:txBody>
      </p:sp>
      <p:cxnSp>
        <p:nvCxnSpPr>
          <p:cNvPr id="245" name="Shape 245"/>
          <p:cNvCxnSpPr/>
          <p:nvPr/>
        </p:nvCxnSpPr>
        <p:spPr>
          <a:xfrm>
            <a:off x="2873375" y="1885950"/>
            <a:ext cx="0" cy="434022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Shape 246"/>
          <p:cNvCxnSpPr/>
          <p:nvPr/>
        </p:nvCxnSpPr>
        <p:spPr>
          <a:xfrm>
            <a:off x="2728913" y="5864225"/>
            <a:ext cx="29051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Shape 247"/>
          <p:cNvCxnSpPr/>
          <p:nvPr/>
        </p:nvCxnSpPr>
        <p:spPr>
          <a:xfrm>
            <a:off x="2743200" y="5240337"/>
            <a:ext cx="30479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Shape 248"/>
          <p:cNvCxnSpPr/>
          <p:nvPr/>
        </p:nvCxnSpPr>
        <p:spPr>
          <a:xfrm>
            <a:off x="1770063" y="4513262"/>
            <a:ext cx="130651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Shape 249"/>
          <p:cNvCxnSpPr/>
          <p:nvPr/>
        </p:nvCxnSpPr>
        <p:spPr>
          <a:xfrm>
            <a:off x="2714625" y="3903662"/>
            <a:ext cx="3476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Shape 250"/>
          <p:cNvCxnSpPr/>
          <p:nvPr/>
        </p:nvCxnSpPr>
        <p:spPr>
          <a:xfrm>
            <a:off x="2714625" y="3265488"/>
            <a:ext cx="33337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Shape 251"/>
          <p:cNvCxnSpPr/>
          <p:nvPr/>
        </p:nvCxnSpPr>
        <p:spPr>
          <a:xfrm>
            <a:off x="2714625" y="2641600"/>
            <a:ext cx="3476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Shape 252"/>
          <p:cNvCxnSpPr/>
          <p:nvPr/>
        </p:nvCxnSpPr>
        <p:spPr>
          <a:xfrm>
            <a:off x="2670175" y="2162175"/>
            <a:ext cx="4508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Shape 253"/>
          <p:cNvSpPr txBox="1"/>
          <p:nvPr/>
        </p:nvSpPr>
        <p:spPr>
          <a:xfrm>
            <a:off x="4614862" y="5329237"/>
            <a:ext cx="2105024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10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[OH </a:t>
            </a:r>
            <a:r>
              <a:rPr lang="en-US" sz="3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10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-12</a:t>
            </a:r>
          </a:p>
        </p:txBody>
      </p:sp>
      <p:sp>
        <p:nvSpPr>
          <p:cNvPr id="254" name="Shape 254"/>
          <p:cNvSpPr/>
          <p:nvPr/>
        </p:nvSpPr>
        <p:spPr>
          <a:xfrm>
            <a:off x="4629150" y="4135437"/>
            <a:ext cx="2090737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10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[OH</a:t>
            </a:r>
            <a:r>
              <a:rPr lang="en-US" sz="3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10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</a:p>
        </p:txBody>
      </p:sp>
      <p:sp>
        <p:nvSpPr>
          <p:cNvPr id="255" name="Shape 255"/>
          <p:cNvSpPr/>
          <p:nvPr/>
        </p:nvSpPr>
        <p:spPr>
          <a:xfrm>
            <a:off x="4659312" y="2844800"/>
            <a:ext cx="2074861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=10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-12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[OH </a:t>
            </a:r>
            <a:r>
              <a:rPr lang="en-US" sz="3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10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-2</a:t>
            </a:r>
          </a:p>
        </p:txBody>
      </p:sp>
      <p:sp>
        <p:nvSpPr>
          <p:cNvPr id="256" name="Shape 256"/>
          <p:cNvSpPr/>
          <p:nvPr/>
        </p:nvSpPr>
        <p:spPr>
          <a:xfrm>
            <a:off x="4657725" y="1770063"/>
            <a:ext cx="2293937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=10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-14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[OH </a:t>
            </a:r>
            <a:r>
              <a:rPr lang="en-US" sz="3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10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</a:p>
        </p:txBody>
      </p:sp>
      <p:sp>
        <p:nvSpPr>
          <p:cNvPr id="257" name="Shape 257"/>
          <p:cNvSpPr/>
          <p:nvPr/>
        </p:nvSpPr>
        <p:spPr>
          <a:xfrm>
            <a:off x="6762750" y="1800225"/>
            <a:ext cx="1973263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&lt; [OH 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8" name="Shape 258"/>
          <p:cNvSpPr/>
          <p:nvPr/>
        </p:nvSpPr>
        <p:spPr>
          <a:xfrm>
            <a:off x="6727825" y="3032125"/>
            <a:ext cx="19303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&lt; [OH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</a:p>
        </p:txBody>
      </p:sp>
      <p:sp>
        <p:nvSpPr>
          <p:cNvPr id="259" name="Shape 259"/>
          <p:cNvSpPr/>
          <p:nvPr/>
        </p:nvSpPr>
        <p:spPr>
          <a:xfrm>
            <a:off x="6735763" y="4194175"/>
            <a:ext cx="2060575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= [OH</a:t>
            </a:r>
            <a:r>
              <a:rPr lang="en-US" sz="2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neutral</a:t>
            </a:r>
          </a:p>
        </p:txBody>
      </p:sp>
      <p:sp>
        <p:nvSpPr>
          <p:cNvPr id="260" name="Shape 260"/>
          <p:cNvSpPr/>
          <p:nvPr/>
        </p:nvSpPr>
        <p:spPr>
          <a:xfrm>
            <a:off x="6748463" y="5326062"/>
            <a:ext cx="2162174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[H</a:t>
            </a:r>
            <a:r>
              <a:rPr lang="en-US" sz="2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&gt; [OH </a:t>
            </a:r>
            <a:r>
              <a:rPr lang="en-US" sz="28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acidic</a:t>
            </a:r>
          </a:p>
        </p:txBody>
      </p:sp>
      <p:cxnSp>
        <p:nvCxnSpPr>
          <p:cNvPr id="261" name="Shape 261"/>
          <p:cNvCxnSpPr/>
          <p:nvPr/>
        </p:nvCxnSpPr>
        <p:spPr>
          <a:xfrm>
            <a:off x="1973263" y="4614862"/>
            <a:ext cx="0" cy="1712911"/>
          </a:xfrm>
          <a:prstGeom prst="straightConnector1">
            <a:avLst/>
          </a:pr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62" name="Shape 262"/>
          <p:cNvSpPr txBox="1"/>
          <p:nvPr/>
        </p:nvSpPr>
        <p:spPr>
          <a:xfrm>
            <a:off x="376237" y="5268912"/>
            <a:ext cx="12064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acidic</a:t>
            </a:r>
          </a:p>
        </p:txBody>
      </p:sp>
      <p:cxnSp>
        <p:nvCxnSpPr>
          <p:cNvPr id="263" name="Shape 263"/>
          <p:cNvCxnSpPr/>
          <p:nvPr/>
        </p:nvCxnSpPr>
        <p:spPr>
          <a:xfrm rot="10800000">
            <a:off x="1958975" y="1800224"/>
            <a:ext cx="0" cy="2568575"/>
          </a:xfrm>
          <a:prstGeom prst="straightConnector1">
            <a:avLst/>
          </a:prstGeom>
          <a:noFill/>
          <a:ln w="57150" cap="flat" cmpd="sng">
            <a:solidFill>
              <a:srgbClr val="66FF33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64" name="Shape 264"/>
          <p:cNvSpPr txBox="1"/>
          <p:nvPr/>
        </p:nvSpPr>
        <p:spPr>
          <a:xfrm>
            <a:off x="522287" y="2903538"/>
            <a:ext cx="1176337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0" y="945923"/>
            <a:ext cx="8918575" cy="52014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calculate pH or pOH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 = -log [H</a:t>
            </a:r>
            <a:r>
              <a:rPr lang="en-US" sz="24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],  or pOH  = -log [OH</a:t>
            </a:r>
            <a:r>
              <a:rPr lang="en-US" sz="2400" b="0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+ pOH = 14 for water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25000"/>
            </a:pPr>
            <a:r>
              <a:rPr lang="en-US" sz="28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Find </a:t>
            </a:r>
            <a:r>
              <a:rPr lang="en-US" sz="28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pH of these:</a:t>
            </a:r>
            <a:endParaRPr lang="en-US" sz="28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0" indent="-742950"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0.15 M solution of Hydrochloric acid</a:t>
            </a:r>
          </a:p>
          <a:p>
            <a:pPr lvl="0">
              <a:buSzPct val="250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    3.00 X 10</a:t>
            </a:r>
            <a:r>
              <a:rPr lang="en-US" sz="28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M solution of Nitric acid</a:t>
            </a:r>
          </a:p>
          <a:p>
            <a:pPr marL="457200" marR="0" lvl="1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-114300" y="12700"/>
            <a:ext cx="9144000" cy="768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Calculations</a:t>
            </a:r>
            <a:endParaRPr lang="en-US" sz="4400" b="1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09800"/>
            <a:ext cx="8610600" cy="365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</a:rPr>
              <a:t>M=  </a:t>
            </a:r>
            <a:r>
              <a:rPr lang="en-US" sz="2400" dirty="0">
                <a:solidFill>
                  <a:schemeClr val="dk1"/>
                </a:solidFill>
              </a:rPr>
              <a:t>2</a:t>
            </a:r>
            <a:r>
              <a:rPr lang="en-US" sz="2400" baseline="30000" dirty="0">
                <a:solidFill>
                  <a:schemeClr val="dk1"/>
                </a:solidFill>
              </a:rPr>
              <a:t>nd</a:t>
            </a:r>
            <a:r>
              <a:rPr lang="en-US" sz="2400" dirty="0">
                <a:solidFill>
                  <a:schemeClr val="dk1"/>
                </a:solidFill>
              </a:rPr>
              <a:t> log = 10 </a:t>
            </a:r>
            <a:r>
              <a:rPr lang="en-US" sz="2400" baseline="30000" dirty="0" smtClean="0">
                <a:solidFill>
                  <a:schemeClr val="dk1"/>
                </a:solidFill>
              </a:rPr>
              <a:t>–pH </a:t>
            </a:r>
            <a:r>
              <a:rPr lang="en-US" sz="2400" dirty="0" smtClean="0">
                <a:solidFill>
                  <a:schemeClr val="dk1"/>
                </a:solidFill>
              </a:rPr>
              <a:t>           M= 2</a:t>
            </a:r>
            <a:r>
              <a:rPr lang="en-US" sz="2400" baseline="30000" dirty="0" smtClean="0">
                <a:solidFill>
                  <a:schemeClr val="dk1"/>
                </a:solidFill>
              </a:rPr>
              <a:t>nd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log = 10 </a:t>
            </a:r>
            <a:r>
              <a:rPr lang="en-US" sz="2400" baseline="30000" dirty="0">
                <a:solidFill>
                  <a:schemeClr val="dk1"/>
                </a:solidFill>
              </a:rPr>
              <a:t>–pOH</a:t>
            </a:r>
          </a:p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</a:pPr>
            <a:endParaRPr lang="en-US" sz="2400" baseline="30000" dirty="0">
              <a:solidFill>
                <a:schemeClr val="dk1"/>
              </a:solidFill>
            </a:endParaRPr>
          </a:p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</a:pPr>
            <a:endParaRPr lang="en-US" sz="2400" baseline="30000" dirty="0">
              <a:solidFill>
                <a:schemeClr val="dk1"/>
              </a:solidFill>
            </a:endParaRPr>
          </a:p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</a:rPr>
              <a:t>The number of </a:t>
            </a:r>
            <a:r>
              <a:rPr lang="en-US" sz="2400" b="1" u="sng" dirty="0">
                <a:solidFill>
                  <a:srgbClr val="FF0000"/>
                </a:solidFill>
              </a:rPr>
              <a:t>decimal places in the log answer </a:t>
            </a:r>
            <a:r>
              <a:rPr lang="en-US" sz="2400" dirty="0">
                <a:solidFill>
                  <a:schemeClr val="dk1"/>
                </a:solidFill>
              </a:rPr>
              <a:t>is equal to the </a:t>
            </a:r>
            <a:r>
              <a:rPr lang="en-US" sz="2400" b="1" u="sng" dirty="0">
                <a:solidFill>
                  <a:srgbClr val="FF0000"/>
                </a:solidFill>
              </a:rPr>
              <a:t>number of sig figs in the original Molar [  </a:t>
            </a:r>
            <a:r>
              <a:rPr lang="en-US" sz="2400" b="1" u="sng" dirty="0" smtClean="0">
                <a:solidFill>
                  <a:srgbClr val="FF0000"/>
                </a:solidFill>
              </a:rPr>
              <a:t>]</a:t>
            </a:r>
          </a:p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endParaRPr lang="en-US" sz="2400" u="sng" dirty="0">
              <a:solidFill>
                <a:schemeClr val="dk1"/>
              </a:solidFill>
            </a:endParaRPr>
          </a:p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 sz="2400" b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Molarity:</a:t>
            </a:r>
          </a:p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has a pH of 8.5.  What is the Molarity of hydrogen ions in the solution?</a:t>
            </a:r>
          </a:p>
          <a:p>
            <a:pPr marL="457200" lvl="1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SzPct val="25000"/>
            </a:pPr>
            <a:endParaRPr lang="en-US" sz="2400" u="sng" dirty="0">
              <a:solidFill>
                <a:schemeClr val="dk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66434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Calculations for 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Molarity Concentrations: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85800" y="137170"/>
            <a:ext cx="1524000" cy="1615429"/>
          </a:xfrm>
          <a:prstGeom prst="wedgeEllipseCallout">
            <a:avLst>
              <a:gd name="adj1" fmla="val 19030"/>
              <a:gd name="adj2" fmla="val 94421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is the calculator button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609600"/>
            <a:ext cx="5181600" cy="550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828800"/>
            <a:ext cx="281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You only need </a:t>
            </a:r>
            <a:r>
              <a:rPr lang="en-US" sz="3200" b="1" u="sng" dirty="0" smtClean="0">
                <a:solidFill>
                  <a:srgbClr val="FF0000"/>
                </a:solidFill>
              </a:rPr>
              <a:t>one piece of information </a:t>
            </a:r>
            <a:r>
              <a:rPr lang="en-US" sz="3200" dirty="0" smtClean="0">
                <a:solidFill>
                  <a:schemeClr val="tx1"/>
                </a:solidFill>
              </a:rPr>
              <a:t>to be able to determine all the values associated with acids and base.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1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12775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of Acids and Bases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03200" y="928687"/>
            <a:ext cx="8739187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early days of chemistry chemists were organizing physical and chemical properties of substances.  They discovered that many substances could be placed in two different property categories: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41300" y="2209800"/>
            <a:ext cx="4527549" cy="2795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Substance A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Sour taste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Reacts with carbonates to make CO</a:t>
            </a:r>
            <a:r>
              <a:rPr lang="en-US" sz="1800" b="1" i="0" u="none" strike="noStrike" cap="none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Reacts with metals to produce H</a:t>
            </a:r>
            <a:r>
              <a:rPr lang="en-US" sz="1800" b="1" i="0" u="none" strike="noStrike" cap="none" baseline="-25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Turns blue litmus pink</a:t>
            </a:r>
          </a:p>
          <a:p>
            <a:pPr marL="457200" marR="0" lvl="0" indent="-457200" algn="l" rtl="0"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Reacts with </a:t>
            </a:r>
            <a:r>
              <a:rPr lang="en-US" sz="18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 substances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make salt and water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630736" y="2209800"/>
            <a:ext cx="4295775" cy="40338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Substance B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Bitter taste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Reacts with fats to make soaps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Do not react with metals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Turns red litmus blue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Reacts with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substances </a:t>
            </a:r>
            <a:r>
              <a:rPr lang="en-US" sz="1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make salt and water</a:t>
            </a: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spcBef>
                <a:spcPts val="900"/>
              </a:spcBef>
              <a:buClr>
                <a:schemeClr val="dk1"/>
              </a:buClr>
              <a:buFont typeface="Times New Roman"/>
              <a:buNone/>
            </a:pP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457200" y="228601"/>
            <a:ext cx="777333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Acid and Base Equilibrium</a:t>
            </a:r>
            <a:endParaRPr lang="en-US" sz="3959" b="1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381000" y="1676400"/>
            <a:ext cx="8534399" cy="6494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Strong </a:t>
            </a:r>
            <a:r>
              <a:rPr lang="en-US" sz="32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acids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strong </a:t>
            </a:r>
            <a:r>
              <a:rPr lang="en-US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32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ases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completely dissociate in water. Therefore they </a:t>
            </a:r>
            <a:r>
              <a:rPr lang="en-US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NOT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equilibrium system.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</a:t>
            </a:r>
            <a:r>
              <a:rPr lang="en-US" sz="32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acids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bases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disassociate to a far lesser degree in an aqueous solution. They </a:t>
            </a:r>
            <a:r>
              <a:rPr lang="en-US" sz="32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an equilibrium system .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their own K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constants.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39969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600" b="1" i="0" u="sng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They have their own Kc Constants</a:t>
            </a:r>
            <a:endParaRPr lang="en-US" sz="3600" b="1" i="0" u="sng" strike="noStrike" cap="none" dirty="0">
              <a:solidFill>
                <a:schemeClr val="tx1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cxnSp>
        <p:nvCxnSpPr>
          <p:cNvPr id="277" name="Shape 277"/>
          <p:cNvCxnSpPr/>
          <p:nvPr/>
        </p:nvCxnSpPr>
        <p:spPr>
          <a:xfrm>
            <a:off x="622300" y="1295400"/>
            <a:ext cx="7594599" cy="0"/>
          </a:xfrm>
          <a:prstGeom prst="straightConnector1">
            <a:avLst/>
          </a:pr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8" name="Shape 278"/>
          <p:cNvSpPr txBox="1"/>
          <p:nvPr/>
        </p:nvSpPr>
        <p:spPr>
          <a:xfrm>
            <a:off x="533400" y="1524000"/>
            <a:ext cx="8223936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40000"/>
              </a:lnSpc>
              <a:spcBef>
                <a:spcPts val="0"/>
              </a:spcBef>
              <a:buSzPct val="25000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 is designated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ACID Dissociation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constant</a:t>
            </a:r>
          </a:p>
          <a:p>
            <a:pPr marR="0" lvl="0" algn="l" rtl="0">
              <a:lnSpc>
                <a:spcPct val="140000"/>
              </a:lnSpc>
              <a:spcBef>
                <a:spcPts val="0"/>
              </a:spcBef>
              <a:buSzPct val="25000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algn="l" rtl="0">
              <a:lnSpc>
                <a:spcPct val="140000"/>
              </a:lnSpc>
              <a:spcBef>
                <a:spcPts val="0"/>
              </a:spcBef>
              <a:buSzPct val="25000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 gives the ratio of ions to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molecules</a:t>
            </a:r>
          </a:p>
          <a:p>
            <a:pPr marR="0" lvl="0" algn="l" rtl="0">
              <a:lnSpc>
                <a:spcPct val="140000"/>
              </a:lnSpc>
              <a:spcBef>
                <a:spcPts val="0"/>
              </a:spcBef>
              <a:buSzPct val="25000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algn="l" rtl="0">
              <a:lnSpc>
                <a:spcPct val="140000"/>
              </a:lnSpc>
              <a:spcBef>
                <a:spcPts val="0"/>
              </a:spcBef>
              <a:buSzPct val="25000"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Pure substances are not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shown in the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="1" baseline="-25000" dirty="0" err="1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constant</a:t>
            </a:r>
          </a:p>
          <a:p>
            <a:pPr marR="0" lvl="0" algn="l" rtl="0">
              <a:lnSpc>
                <a:spcPct val="140000"/>
              </a:lnSpc>
              <a:spcBef>
                <a:spcPts val="0"/>
              </a:spcBef>
              <a:buSzPct val="25000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R="0" lvl="0" algn="l" rtl="0">
              <a:lnSpc>
                <a:spcPct val="140000"/>
              </a:lnSpc>
              <a:spcBef>
                <a:spcPts val="0"/>
              </a:spcBef>
              <a:buSzPct val="25000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greater the dissociation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larger the </a:t>
            </a:r>
            <a:r>
              <a:rPr lang="en-US" sz="2400" b="1" u="sng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</a:t>
            </a:r>
            <a:r>
              <a:rPr lang="en-US" sz="2400" b="1" u="sng" baseline="-25000" dirty="0" err="1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will be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959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Equilibrium Constants  </a:t>
            </a:r>
            <a:br>
              <a:rPr lang="en-US" sz="3959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</a:br>
            <a:r>
              <a:rPr lang="en-US" sz="3959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for Weak Acids</a:t>
            </a:r>
          </a:p>
        </p:txBody>
      </p:sp>
      <p:cxnSp>
        <p:nvCxnSpPr>
          <p:cNvPr id="284" name="Shape 284"/>
          <p:cNvCxnSpPr/>
          <p:nvPr/>
        </p:nvCxnSpPr>
        <p:spPr>
          <a:xfrm>
            <a:off x="622300" y="1752600"/>
            <a:ext cx="7594599" cy="0"/>
          </a:xfrm>
          <a:prstGeom prst="straightConnector1">
            <a:avLst/>
          </a:pr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900" y="1981200"/>
            <a:ext cx="7188199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1174750" y="4730750"/>
            <a:ext cx="6727291" cy="12741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acid has K</a:t>
            </a:r>
            <a:r>
              <a:rPr lang="en-US" sz="32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&lt; 1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Leads to small [H</a:t>
            </a:r>
            <a:r>
              <a:rPr lang="en-US" sz="32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32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] and a pH of 2 - 7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990600" y="457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hlink"/>
              </a:buClr>
              <a:buSzPct val="25000"/>
              <a:buFont typeface="Comic Sans MS"/>
              <a:buNone/>
            </a:pPr>
            <a:r>
              <a:rPr lang="en-US" sz="3959" b="1" i="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Equilibrium Constants  </a:t>
            </a:r>
            <a:br>
              <a:rPr lang="en-US" sz="3959" b="1" i="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959" b="1" i="0" u="none" strike="noStrike" cap="none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Weak Bases</a:t>
            </a:r>
          </a:p>
        </p:txBody>
      </p:sp>
      <p:cxnSp>
        <p:nvCxnSpPr>
          <p:cNvPr id="297" name="Shape 297"/>
          <p:cNvCxnSpPr/>
          <p:nvPr/>
        </p:nvCxnSpPr>
        <p:spPr>
          <a:xfrm>
            <a:off x="622300" y="1752600"/>
            <a:ext cx="7594599" cy="0"/>
          </a:xfrm>
          <a:prstGeom prst="straightConnector1">
            <a:avLst/>
          </a:pr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Shape 298"/>
          <p:cNvSpPr txBox="1"/>
          <p:nvPr/>
        </p:nvSpPr>
        <p:spPr>
          <a:xfrm>
            <a:off x="1174750" y="4730750"/>
            <a:ext cx="6743320" cy="12741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Weak base has K</a:t>
            </a:r>
            <a:r>
              <a:rPr lang="en-US" sz="3200" b="1" baseline="-25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&lt; 1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Leads to small [OH</a:t>
            </a:r>
            <a:r>
              <a:rPr lang="en-US" sz="3200" b="1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] and a pH of 12 - 7 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312" y="1981200"/>
            <a:ext cx="6934199" cy="234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184149" y="3810000"/>
            <a:ext cx="8648699" cy="154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4E5575"/>
              </a:buClr>
              <a:buSzPct val="100000"/>
              <a:buFont typeface="Noto Sans Symbols"/>
              <a:buChar char="▪"/>
            </a:pPr>
            <a:r>
              <a:rPr lang="en-US" sz="2400" dirty="0" smtClean="0"/>
              <a:t>In general, if the percent dissociation is </a:t>
            </a:r>
            <a:r>
              <a:rPr lang="en-US" sz="2400" u="sng" dirty="0" smtClean="0">
                <a:solidFill>
                  <a:srgbClr val="FF0000"/>
                </a:solidFill>
              </a:rPr>
              <a:t>less than or equal to 5%, </a:t>
            </a:r>
            <a:r>
              <a:rPr lang="en-US" sz="2400" dirty="0" smtClean="0"/>
              <a:t>then it is completely acceptable to ignore the X value in the ice table.</a:t>
            </a:r>
          </a:p>
          <a:p>
            <a:pPr marL="457200" lvl="0" indent="-457200">
              <a:spcBef>
                <a:spcPts val="0"/>
              </a:spcBef>
            </a:pPr>
            <a:r>
              <a:rPr lang="en-US" sz="2400" dirty="0"/>
              <a:t>The </a:t>
            </a:r>
            <a:r>
              <a:rPr lang="en-US" sz="2400" dirty="0" smtClean="0"/>
              <a:t>justification for this is </a:t>
            </a:r>
            <a:r>
              <a:rPr lang="en-US" sz="2400" dirty="0"/>
              <a:t>that </a:t>
            </a:r>
            <a:r>
              <a:rPr lang="en-US" sz="2400" dirty="0" err="1"/>
              <a:t>K</a:t>
            </a:r>
            <a:r>
              <a:rPr lang="en-US" sz="2400" baseline="-25000" dirty="0" err="1"/>
              <a:t>a</a:t>
            </a:r>
            <a:r>
              <a:rPr lang="en-US" sz="2400" dirty="0"/>
              <a:t> and K</a:t>
            </a:r>
            <a:r>
              <a:rPr lang="en-US" sz="2400" baseline="-25000" dirty="0"/>
              <a:t>b</a:t>
            </a:r>
            <a:r>
              <a:rPr lang="en-US" sz="2400" dirty="0"/>
              <a:t> values are typically known only to an accuracy of ±5%. </a:t>
            </a:r>
            <a:endParaRPr lang="en-US" sz="2400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E5575"/>
              </a:buClr>
              <a:buSzPct val="100000"/>
              <a:buNone/>
            </a:pPr>
            <a:endParaRPr lang="en-US" sz="2400" b="0" i="0" u="none" strike="noStrike" cap="none" dirty="0">
              <a:solidFill>
                <a:schemeClr val="lt1"/>
              </a:solidFill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ftr" idx="11"/>
          </p:nvPr>
        </p:nvSpPr>
        <p:spPr>
          <a:xfrm>
            <a:off x="0" y="661828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Copyright © Cengage Learning. All rights reserved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6705600" y="6629400"/>
            <a:ext cx="24383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0" y="3041650"/>
            <a:ext cx="18414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-185738" y="2741613"/>
            <a:ext cx="18414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0" y="2836863"/>
            <a:ext cx="18414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1620241"/>
            <a:ext cx="7496174" cy="102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2808382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% dissociation = </a:t>
            </a:r>
            <a:r>
              <a:rPr lang="en-US" sz="2400" u="sng" dirty="0" smtClean="0"/>
              <a:t>[H</a:t>
            </a:r>
            <a:r>
              <a:rPr lang="en-US" sz="2400" u="sng" baseline="30000" dirty="0" smtClean="0"/>
              <a:t>+</a:t>
            </a:r>
            <a:r>
              <a:rPr lang="en-US" sz="2400" u="sng" dirty="0" smtClean="0"/>
              <a:t>]</a:t>
            </a:r>
            <a:r>
              <a:rPr lang="en-US" sz="2400" dirty="0" smtClean="0"/>
              <a:t>     X   100%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[HA]</a:t>
            </a:r>
            <a:endParaRPr lang="en-US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114300" y="2133600"/>
            <a:ext cx="88518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60375" marR="0" lvl="0" indent="-460375" algn="l" rtl="0">
              <a:spcBef>
                <a:spcPts val="0"/>
              </a:spcBef>
              <a:spcAft>
                <a:spcPts val="0"/>
              </a:spcAft>
              <a:buClr>
                <a:srgbClr val="4E5575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Calculate the </a:t>
            </a:r>
            <a:r>
              <a:rPr lang="en-US" sz="28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pH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a 0.50 </a:t>
            </a: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aqueous solution of the weak acid HF. Calculate the %</a:t>
            </a:r>
            <a:r>
              <a:rPr lang="en-US" sz="2800"/>
              <a:t> dissociation</a:t>
            </a:r>
          </a:p>
          <a:p>
            <a:pPr marL="460375" marR="0" lvl="0" indent="-460375" algn="l" rtl="0">
              <a:spcBef>
                <a:spcPts val="0"/>
              </a:spcBef>
              <a:spcAft>
                <a:spcPts val="0"/>
              </a:spcAft>
              <a:buClr>
                <a:srgbClr val="4E5575"/>
              </a:buClr>
              <a:buSzPct val="25000"/>
              <a:buFont typeface="Noto Sans Symbols"/>
              <a:buNone/>
            </a:pPr>
            <a:r>
              <a:rPr lang="en-US" sz="2800"/>
              <a:t>    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(</a:t>
            </a:r>
            <a:r>
              <a:rPr lang="en-US" sz="2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2800" b="0" i="0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7.2 × 10</a:t>
            </a:r>
            <a:r>
              <a:rPr lang="en-US" sz="2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–4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ftr" idx="11"/>
          </p:nvPr>
        </p:nvSpPr>
        <p:spPr>
          <a:xfrm>
            <a:off x="0" y="6618288"/>
            <a:ext cx="586740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Copyright © Cengage Learning. All rights reserved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6705600" y="6629400"/>
            <a:ext cx="24383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Shape 362"/>
          <p:cNvSpPr txBox="1"/>
          <p:nvPr/>
        </p:nvSpPr>
        <p:spPr>
          <a:xfrm>
            <a:off x="39688" y="1419225"/>
            <a:ext cx="3576637" cy="461962"/>
          </a:xfrm>
          <a:prstGeom prst="rect">
            <a:avLst/>
          </a:prstGeom>
          <a:gradFill>
            <a:gsLst>
              <a:gs pos="0">
                <a:srgbClr val="909CE1">
                  <a:alpha val="60000"/>
                </a:srgb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>
                <a:solidFill>
                  <a:srgbClr val="681166"/>
                </a:solidFill>
                <a:latin typeface="Arial"/>
                <a:ea typeface="Arial"/>
                <a:cs typeface="Arial"/>
                <a:sym typeface="Arial"/>
              </a:rPr>
              <a:t>EXERCISE!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Bernard MT Condensed" panose="02050806060905020404" pitchFamily="18" charset="0"/>
              </a:rPr>
              <a:t>Chapter 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>
                <a:latin typeface="Bernard MT Condensed" panose="02050806060905020404" pitchFamily="18" charset="0"/>
              </a:rPr>
              <a:t>Neutralization Reactions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>
                <a:latin typeface="Bernard MT Condensed" panose="02050806060905020404" pitchFamily="18" charset="0"/>
              </a:rPr>
              <a:t>Buffers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dirty="0">
                <a:latin typeface="Bernard MT Condensed" panose="02050806060905020404" pitchFamily="18" charset="0"/>
              </a:rPr>
              <a:t>Titration Curves</a:t>
            </a:r>
          </a:p>
        </p:txBody>
      </p:sp>
    </p:spTree>
    <p:extLst>
      <p:ext uri="{BB962C8B-B14F-4D97-AF65-F5344CB8AC3E}">
        <p14:creationId xmlns:p14="http://schemas.microsoft.com/office/powerpoint/2010/main" val="16201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71595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1" u="sng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</a:rPr>
              <a:t>Neutralization Reactions</a:t>
            </a:r>
          </a:p>
          <a:p>
            <a:pPr lvl="0" algn="l">
              <a:spcBef>
                <a:spcPts val="0"/>
              </a:spcBef>
              <a:buNone/>
            </a:pPr>
            <a:endParaRPr b="1" u="sng" dirty="0">
              <a:solidFill>
                <a:srgbClr val="FF0000"/>
              </a:solidFill>
            </a:endParaRPr>
          </a:p>
        </p:txBody>
      </p:sp>
      <p:sp>
        <p:nvSpPr>
          <p:cNvPr id="399" name="Shape 399"/>
          <p:cNvSpPr txBox="1"/>
          <p:nvPr/>
        </p:nvSpPr>
        <p:spPr>
          <a:xfrm>
            <a:off x="228600" y="838200"/>
            <a:ext cx="8686800" cy="3247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When an acid and a base mix, the acid will donate protons to the base in what is called a </a:t>
            </a:r>
            <a:r>
              <a:rPr lang="en-US" sz="2400" u="sng" dirty="0"/>
              <a:t>neutralization</a:t>
            </a:r>
            <a:r>
              <a:rPr lang="en-US" sz="2400" dirty="0"/>
              <a:t> reaction.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There are </a:t>
            </a:r>
            <a:r>
              <a:rPr lang="en-US" sz="2400" u="sng" dirty="0"/>
              <a:t>four different ways that this can occur </a:t>
            </a:r>
            <a:r>
              <a:rPr lang="en-US" sz="2400" dirty="0"/>
              <a:t>and it depends on the relative strengths of the acids and bases involved.</a:t>
            </a:r>
          </a:p>
          <a:p>
            <a:pPr lvl="0" rtl="0">
              <a:spcBef>
                <a:spcPts val="0"/>
              </a:spcBef>
              <a:buNone/>
            </a:pPr>
            <a:endParaRPr lang="en-US" sz="2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762250" cy="277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33800"/>
            <a:ext cx="5481637" cy="168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/>
        </p:nvSpPr>
        <p:spPr>
          <a:xfrm>
            <a:off x="930400" y="3391475"/>
            <a:ext cx="6828000" cy="28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 txBox="1"/>
          <p:nvPr/>
        </p:nvSpPr>
        <p:spPr>
          <a:xfrm>
            <a:off x="152400" y="228600"/>
            <a:ext cx="8088600" cy="59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# 1)   STRONG ACID +  </a:t>
            </a:r>
            <a:r>
              <a:rPr lang="en-US" sz="2400" b="1" u="sng" dirty="0">
                <a:solidFill>
                  <a:schemeClr val="accent1"/>
                </a:solidFill>
              </a:rPr>
              <a:t>STRONG BASE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Both substances dissociate completely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The only important ions are the </a:t>
            </a:r>
            <a:r>
              <a:rPr lang="en-US" sz="2400" b="1" u="sng" dirty="0">
                <a:solidFill>
                  <a:srgbClr val="FF0000"/>
                </a:solidFill>
              </a:rPr>
              <a:t>H+</a:t>
            </a:r>
            <a:r>
              <a:rPr lang="en-US" sz="2400" dirty="0"/>
              <a:t> and </a:t>
            </a:r>
            <a:r>
              <a:rPr lang="en-US" sz="2400" b="1" u="sng" dirty="0">
                <a:solidFill>
                  <a:srgbClr val="FF0000"/>
                </a:solidFill>
              </a:rPr>
              <a:t>OH-, </a:t>
            </a:r>
            <a:r>
              <a:rPr lang="en-US" sz="2400" dirty="0">
                <a:solidFill>
                  <a:schemeClr val="tx1"/>
                </a:solidFill>
              </a:rPr>
              <a:t>the rest are spectator ions.</a:t>
            </a:r>
            <a:endParaRPr sz="2400" dirty="0">
              <a:solidFill>
                <a:schemeClr val="tx1"/>
              </a:solidFill>
            </a:endParaRPr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Water and a salt will </a:t>
            </a:r>
            <a:r>
              <a:rPr lang="en-US" sz="2400" b="1" u="sng" dirty="0">
                <a:solidFill>
                  <a:srgbClr val="FF0000"/>
                </a:solidFill>
              </a:rPr>
              <a:t>always</a:t>
            </a:r>
            <a:r>
              <a:rPr lang="en-US" sz="2400" dirty="0"/>
              <a:t> be created.</a:t>
            </a:r>
          </a:p>
          <a:p>
            <a:pPr marL="76200" lvl="0" rtl="0">
              <a:spcBef>
                <a:spcPts val="0"/>
              </a:spcBef>
              <a:buSzPct val="100000"/>
            </a:pPr>
            <a:endParaRPr lang="en-US" sz="2400" dirty="0"/>
          </a:p>
          <a:p>
            <a:pPr marL="457200" lvl="0" indent="-381000">
              <a:buSzPct val="100000"/>
              <a:buChar char="●"/>
            </a:pPr>
            <a:r>
              <a:rPr lang="en-US" sz="2400" dirty="0" err="1"/>
              <a:t>HCl</a:t>
            </a:r>
            <a:r>
              <a:rPr lang="en-US" sz="2400" dirty="0"/>
              <a:t> 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aq</a:t>
            </a:r>
            <a:r>
              <a:rPr lang="en-US" sz="2400" baseline="-25000" dirty="0"/>
              <a:t>)  </a:t>
            </a:r>
            <a:r>
              <a:rPr lang="en-US" sz="2400" dirty="0"/>
              <a:t>+ </a:t>
            </a:r>
            <a:r>
              <a:rPr lang="en-US" sz="2400" dirty="0" err="1"/>
              <a:t>NaOH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/>
              <a:t>)		H</a:t>
            </a:r>
            <a:r>
              <a:rPr lang="en-US" sz="2400" baseline="-25000" dirty="0"/>
              <a:t>2</a:t>
            </a:r>
            <a:r>
              <a:rPr lang="en-US" sz="2400" dirty="0"/>
              <a:t>O(l)  + </a:t>
            </a:r>
            <a:r>
              <a:rPr lang="en-US" sz="2400" dirty="0" err="1"/>
              <a:t>NaCl</a:t>
            </a:r>
            <a:r>
              <a:rPr lang="en-US" sz="2400" dirty="0"/>
              <a:t>(salt)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aq</a:t>
            </a:r>
            <a:r>
              <a:rPr lang="en-US" sz="2400" b="1" dirty="0">
                <a:solidFill>
                  <a:srgbClr val="FF0000"/>
                </a:solidFill>
              </a:rPr>
              <a:t>) + OH</a:t>
            </a:r>
            <a:r>
              <a:rPr lang="en-US" sz="2400" b="1" baseline="30000" dirty="0">
                <a:solidFill>
                  <a:srgbClr val="FF0000"/>
                </a:solidFill>
              </a:rPr>
              <a:t>-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aq</a:t>
            </a:r>
            <a:r>
              <a:rPr lang="en-US" sz="2400" b="1" dirty="0">
                <a:solidFill>
                  <a:srgbClr val="FF0000"/>
                </a:solidFill>
              </a:rPr>
              <a:t>)                     H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O(l)  (net ionic)</a:t>
            </a:r>
          </a:p>
          <a:p>
            <a:pPr marL="76200" lvl="0" rtl="0">
              <a:spcBef>
                <a:spcPts val="0"/>
              </a:spcBef>
              <a:buSzPct val="100000"/>
            </a:pPr>
            <a:endParaRPr lang="en-US"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rgbClr val="FF0000"/>
                </a:solidFill>
              </a:rPr>
              <a:t>net ionic equation is identical </a:t>
            </a:r>
            <a:r>
              <a:rPr lang="en-US" sz="2400" dirty="0"/>
              <a:t>for ALL strong acid/strong base reactions.</a:t>
            </a: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dirty="0"/>
              <a:t>pH = </a:t>
            </a:r>
            <a:r>
              <a:rPr lang="en-US" sz="2400" dirty="0" smtClean="0"/>
              <a:t>7 at 25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C, only if there were no excess ions in the solution. This assumes that all ions have been neutralized.</a:t>
            </a:r>
            <a:endParaRPr lang="en-US"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Char char="●"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407" name="Shape 407"/>
          <p:cNvCxnSpPr/>
          <p:nvPr/>
        </p:nvCxnSpPr>
        <p:spPr>
          <a:xfrm>
            <a:off x="3643500" y="3400116"/>
            <a:ext cx="90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500" y="2667000"/>
            <a:ext cx="1030313" cy="25605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1828800" y="640733"/>
            <a:ext cx="6845325" cy="416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# 2)  </a:t>
            </a:r>
            <a:r>
              <a:rPr lang="en-US" sz="4000" b="1" u="sng" dirty="0">
                <a:solidFill>
                  <a:srgbClr val="FF0000"/>
                </a:solidFill>
              </a:rPr>
              <a:t>STRONG ACID  +  </a:t>
            </a:r>
            <a:r>
              <a:rPr lang="en-US" sz="2400" b="1" u="sng" dirty="0">
                <a:solidFill>
                  <a:schemeClr val="accent1"/>
                </a:solidFill>
              </a:rPr>
              <a:t>weak base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152400" y="1089227"/>
            <a:ext cx="8733900" cy="30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</a:rPr>
              <a:t>strong acid dissociates completely </a:t>
            </a:r>
            <a:r>
              <a:rPr lang="en-US" sz="2400" dirty="0">
                <a:solidFill>
                  <a:schemeClr val="dk1"/>
                </a:solidFill>
              </a:rPr>
              <a:t>and will donate a proton to the weak base.</a:t>
            </a:r>
          </a:p>
          <a:p>
            <a:pPr marL="76200" lvl="0" rtl="0">
              <a:spcBef>
                <a:spcPts val="0"/>
              </a:spcBef>
              <a:buClr>
                <a:schemeClr val="dk1"/>
              </a:buClr>
              <a:buSzPct val="100000"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</a:rPr>
              <a:t>product </a:t>
            </a:r>
            <a:r>
              <a:rPr lang="en-US" sz="2400" dirty="0">
                <a:solidFill>
                  <a:schemeClr val="dk1"/>
                </a:solidFill>
              </a:rPr>
              <a:t>will be the </a:t>
            </a:r>
            <a:r>
              <a:rPr lang="en-US" sz="2400" b="1" u="sng" dirty="0">
                <a:solidFill>
                  <a:srgbClr val="FF0000"/>
                </a:solidFill>
              </a:rPr>
              <a:t>conjugate acid of the weak base.</a:t>
            </a:r>
          </a:p>
          <a:p>
            <a:pPr marL="76200" lvl="0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400" u="sng" dirty="0">
              <a:solidFill>
                <a:srgbClr val="FF0000"/>
              </a:solidFill>
            </a:endParaRPr>
          </a:p>
          <a:p>
            <a:pPr marL="457200" lvl="0" indent="-381000">
              <a:buClr>
                <a:schemeClr val="dk1"/>
              </a:buClr>
              <a:buSzPct val="100000"/>
              <a:buChar char="●"/>
            </a:pPr>
            <a:r>
              <a:rPr lang="en-US" sz="2400" dirty="0" err="1">
                <a:solidFill>
                  <a:schemeClr val="tx1"/>
                </a:solidFill>
              </a:rPr>
              <a:t>HCl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aseline="-25000" dirty="0">
                <a:solidFill>
                  <a:schemeClr val="tx1"/>
                </a:solidFill>
              </a:rPr>
              <a:t>(</a:t>
            </a:r>
            <a:r>
              <a:rPr lang="en-US" sz="2400" baseline="-25000" dirty="0" err="1">
                <a:solidFill>
                  <a:schemeClr val="tx1"/>
                </a:solidFill>
              </a:rPr>
              <a:t>aq</a:t>
            </a:r>
            <a:r>
              <a:rPr lang="en-US" sz="2400" baseline="-25000" dirty="0">
                <a:solidFill>
                  <a:schemeClr val="tx1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+ </a:t>
            </a:r>
            <a:r>
              <a:rPr lang="en-US" sz="2400" dirty="0" smtClean="0">
                <a:solidFill>
                  <a:schemeClr val="tx1"/>
                </a:solidFill>
              </a:rPr>
              <a:t>NaC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aseline="-25000" dirty="0" smtClean="0">
                <a:solidFill>
                  <a:schemeClr val="tx1"/>
                </a:solidFill>
              </a:rPr>
              <a:t>(</a:t>
            </a:r>
            <a:r>
              <a:rPr lang="en-US" sz="2400" baseline="-25000" dirty="0" err="1">
                <a:solidFill>
                  <a:schemeClr val="tx1"/>
                </a:solidFill>
              </a:rPr>
              <a:t>aq</a:t>
            </a:r>
            <a:r>
              <a:rPr lang="en-US" sz="2400" baseline="-25000" dirty="0">
                <a:solidFill>
                  <a:schemeClr val="tx1"/>
                </a:solidFill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		 </a:t>
            </a:r>
            <a:r>
              <a:rPr lang="en-US" sz="2400" dirty="0" smtClean="0">
                <a:solidFill>
                  <a:schemeClr val="tx1"/>
                </a:solidFill>
              </a:rPr>
              <a:t>HC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H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baseline="-25000" dirty="0" smtClean="0">
                <a:solidFill>
                  <a:schemeClr val="tx1"/>
                </a:solidFill>
              </a:rPr>
              <a:t>(</a:t>
            </a:r>
            <a:r>
              <a:rPr lang="en-US" sz="2400" baseline="-25000" dirty="0" err="1">
                <a:solidFill>
                  <a:schemeClr val="tx1"/>
                </a:solidFill>
              </a:rPr>
              <a:t>aq</a:t>
            </a:r>
            <a:r>
              <a:rPr lang="en-US" sz="2400" baseline="-25000" dirty="0">
                <a:solidFill>
                  <a:schemeClr val="tx1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+ </a:t>
            </a:r>
            <a:r>
              <a:rPr lang="en-US" sz="2400" dirty="0" smtClean="0">
                <a:solidFill>
                  <a:schemeClr val="tx1"/>
                </a:solidFill>
              </a:rPr>
              <a:t>Na+ + Cl</a:t>
            </a:r>
            <a:r>
              <a:rPr lang="en-US" sz="2400" baseline="30000" dirty="0" smtClean="0">
                <a:solidFill>
                  <a:schemeClr val="tx1"/>
                </a:solidFill>
              </a:rPr>
              <a:t>-</a:t>
            </a:r>
            <a:r>
              <a:rPr lang="en-US" sz="2400" baseline="-25000" dirty="0">
                <a:solidFill>
                  <a:schemeClr val="tx1"/>
                </a:solidFill>
              </a:rPr>
              <a:t>(</a:t>
            </a:r>
            <a:r>
              <a:rPr lang="en-US" sz="2400" baseline="-25000" dirty="0" err="1">
                <a:solidFill>
                  <a:schemeClr val="tx1"/>
                </a:solidFill>
              </a:rPr>
              <a:t>aq</a:t>
            </a:r>
            <a:r>
              <a:rPr lang="en-US" sz="2400" baseline="-25000" dirty="0">
                <a:solidFill>
                  <a:schemeClr val="tx1"/>
                </a:solidFill>
              </a:rPr>
              <a:t>)</a:t>
            </a:r>
            <a:endParaRPr lang="en-US" sz="2400" u="sng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b="1" dirty="0">
                <a:solidFill>
                  <a:srgbClr val="FF0000"/>
                </a:solidFill>
              </a:rPr>
              <a:t>Net ionic equation involves the proton transfer from the strong acid to the weak base.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rgbClr val="FF0000"/>
              </a:solidFill>
            </a:endParaRPr>
          </a:p>
          <a:p>
            <a:pPr marL="457200" lvl="0" indent="-381000">
              <a:buClr>
                <a:schemeClr val="dk1"/>
              </a:buClr>
              <a:buSzPct val="100000"/>
              <a:buChar char="●"/>
            </a:pPr>
            <a:r>
              <a:rPr lang="en-US" sz="2400" b="1" dirty="0">
                <a:solidFill>
                  <a:srgbClr val="FF0000"/>
                </a:solidFill>
              </a:rPr>
              <a:t>H</a:t>
            </a:r>
            <a:r>
              <a:rPr lang="en-US" sz="2400" b="1" baseline="30000" dirty="0">
                <a:solidFill>
                  <a:srgbClr val="FF0000"/>
                </a:solidFill>
              </a:rPr>
              <a:t>+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baseline="-25000" dirty="0">
                <a:solidFill>
                  <a:srgbClr val="FF0000"/>
                </a:solidFill>
              </a:rPr>
              <a:t>(</a:t>
            </a:r>
            <a:r>
              <a:rPr lang="en-US" sz="2400" b="1" baseline="-25000" dirty="0" err="1">
                <a:solidFill>
                  <a:srgbClr val="FF0000"/>
                </a:solidFill>
              </a:rPr>
              <a:t>aq</a:t>
            </a:r>
            <a:r>
              <a:rPr lang="en-US" sz="2400" b="1" baseline="-25000" dirty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+ 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(</a:t>
            </a:r>
            <a:r>
              <a:rPr lang="en-US" sz="2400" b="1" baseline="-25000" dirty="0" err="1">
                <a:solidFill>
                  <a:srgbClr val="FF0000"/>
                </a:solidFill>
              </a:rPr>
              <a:t>aq</a:t>
            </a:r>
            <a:r>
              <a:rPr lang="en-US" sz="2400" b="1" baseline="-25000" dirty="0">
                <a:solidFill>
                  <a:srgbClr val="FF0000"/>
                </a:solidFill>
              </a:rPr>
              <a:t>) 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          </a:t>
            </a:r>
            <a:r>
              <a:rPr lang="en-US" sz="2400" b="1" baseline="-25000" dirty="0">
                <a:solidFill>
                  <a:srgbClr val="FF0000"/>
                </a:solidFill>
              </a:rPr>
              <a:t>	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HC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b="1" baseline="-25000" dirty="0">
                <a:solidFill>
                  <a:srgbClr val="FF0000"/>
                </a:solidFill>
              </a:rPr>
              <a:t>(</a:t>
            </a:r>
            <a:r>
              <a:rPr lang="en-US" sz="2400" b="1" baseline="-25000" dirty="0" err="1">
                <a:solidFill>
                  <a:srgbClr val="FF0000"/>
                </a:solidFill>
              </a:rPr>
              <a:t>aq</a:t>
            </a:r>
            <a:r>
              <a:rPr lang="en-US" sz="2400" b="1" baseline="-25000" dirty="0">
                <a:solidFill>
                  <a:srgbClr val="FF0000"/>
                </a:solidFill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(Net </a:t>
            </a:r>
            <a:r>
              <a:rPr lang="en-US" sz="2400" b="1" dirty="0">
                <a:solidFill>
                  <a:srgbClr val="FF0000"/>
                </a:solidFill>
              </a:rPr>
              <a:t>Ionic)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417" name="Shape 417"/>
          <p:cNvCxnSpPr/>
          <p:nvPr/>
        </p:nvCxnSpPr>
        <p:spPr>
          <a:xfrm>
            <a:off x="3619050" y="5257800"/>
            <a:ext cx="9003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 rot="10800000">
            <a:off x="3602850" y="5459545"/>
            <a:ext cx="916500" cy="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" name="Curved Up Arrow 6"/>
          <p:cNvSpPr/>
          <p:nvPr/>
        </p:nvSpPr>
        <p:spPr>
          <a:xfrm>
            <a:off x="838200" y="3352800"/>
            <a:ext cx="1371600" cy="457200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hape 417"/>
          <p:cNvCxnSpPr/>
          <p:nvPr/>
        </p:nvCxnSpPr>
        <p:spPr>
          <a:xfrm>
            <a:off x="3826200" y="3124200"/>
            <a:ext cx="9003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" name="Shape 418"/>
          <p:cNvCxnSpPr/>
          <p:nvPr/>
        </p:nvCxnSpPr>
        <p:spPr>
          <a:xfrm rot="10800000">
            <a:off x="3810000" y="3404932"/>
            <a:ext cx="916500" cy="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0" y="1030287"/>
            <a:ext cx="8940799" cy="5356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Swedish chemist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Svante Arrhenius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proposed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definition of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(Substances A and B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became known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bases)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lang="en-US" sz="10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acids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are substances that dissociate in water to </a:t>
            </a:r>
            <a:r>
              <a:rPr lang="en-US" sz="24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produce H</a:t>
            </a:r>
            <a:r>
              <a:rPr lang="en-US" sz="2400" b="1" i="1" u="sng" strike="noStrike" cap="none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ions 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1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bases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are substances that dissociate in water to </a:t>
            </a:r>
            <a:r>
              <a:rPr lang="en-US" sz="2400" b="1" i="1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produce OH</a:t>
            </a:r>
            <a:r>
              <a:rPr lang="en-US" sz="2400" b="1" i="1" u="sng" strike="noStrike" cap="none" baseline="300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1" i="1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ions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NaOH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Na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  OH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dirty="0">
                <a:solidFill>
                  <a:schemeClr val="dk1"/>
                </a:solidFill>
              </a:rPr>
              <a:t>	</a:t>
            </a:r>
            <a:r>
              <a:rPr lang="en-US" sz="2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Base</a:t>
            </a:r>
            <a:endParaRPr lang="en-US" sz="2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  Cl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		</a:t>
            </a:r>
            <a:r>
              <a:rPr lang="en-US" sz="24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 lang="en-US" sz="2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381000"/>
            <a:ext cx="220980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7151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Arrhenius Theory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52700" y="502005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5404104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1295400" y="813557"/>
            <a:ext cx="7086600" cy="572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#3)   </a:t>
            </a:r>
            <a:r>
              <a:rPr lang="en-US" sz="2000" b="1" u="sng" dirty="0">
                <a:solidFill>
                  <a:srgbClr val="FF0000"/>
                </a:solidFill>
              </a:rPr>
              <a:t>weak acid  </a:t>
            </a:r>
            <a:r>
              <a:rPr lang="en-US" sz="3000" b="1" u="sng" dirty="0">
                <a:solidFill>
                  <a:srgbClr val="FF0000"/>
                </a:solidFill>
              </a:rPr>
              <a:t>+ </a:t>
            </a:r>
            <a:r>
              <a:rPr lang="en-US" sz="4000" b="1" u="sng" dirty="0">
                <a:solidFill>
                  <a:schemeClr val="accent1"/>
                </a:solidFill>
              </a:rPr>
              <a:t>STRONG BASE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425" name="Shape 425"/>
          <p:cNvSpPr txBox="1"/>
          <p:nvPr/>
        </p:nvSpPr>
        <p:spPr>
          <a:xfrm>
            <a:off x="150025" y="1560674"/>
            <a:ext cx="8703900" cy="3925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The strong base, will </a:t>
            </a:r>
            <a:r>
              <a:rPr lang="en-US" sz="2400" b="1" u="sng" dirty="0">
                <a:solidFill>
                  <a:srgbClr val="FF0000"/>
                </a:solidFill>
              </a:rPr>
              <a:t>accept protons </a:t>
            </a:r>
            <a:r>
              <a:rPr lang="en-US" sz="2400" dirty="0">
                <a:solidFill>
                  <a:schemeClr val="dk1"/>
                </a:solidFill>
              </a:rPr>
              <a:t>from the weak acid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The </a:t>
            </a:r>
            <a:r>
              <a:rPr lang="en-US" sz="2400" b="1" u="sng" dirty="0">
                <a:solidFill>
                  <a:srgbClr val="FF0000"/>
                </a:solidFill>
              </a:rPr>
              <a:t>products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are the </a:t>
            </a:r>
            <a:r>
              <a:rPr lang="en-US" sz="2400" b="1" u="sng" dirty="0">
                <a:solidFill>
                  <a:srgbClr val="FF0000"/>
                </a:solidFill>
              </a:rPr>
              <a:t>conjugate base of the weak acid </a:t>
            </a:r>
            <a:r>
              <a:rPr lang="en-US" sz="2400" dirty="0">
                <a:solidFill>
                  <a:schemeClr val="dk1"/>
                </a:solidFill>
              </a:rPr>
              <a:t>and water.</a:t>
            </a:r>
          </a:p>
          <a:p>
            <a:pPr marL="76200" lvl="0">
              <a:buClr>
                <a:schemeClr val="dk1"/>
              </a:buClr>
              <a:buSzPct val="100000"/>
            </a:pPr>
            <a:r>
              <a:rPr lang="en-US" sz="2400" dirty="0">
                <a:solidFill>
                  <a:schemeClr val="dk1"/>
                </a:solidFill>
              </a:rPr>
              <a:t>	HC</a:t>
            </a:r>
            <a:r>
              <a:rPr lang="en-US" sz="2400" baseline="-25000" dirty="0">
                <a:solidFill>
                  <a:schemeClr val="dk1"/>
                </a:solidFill>
              </a:rPr>
              <a:t>2</a:t>
            </a:r>
            <a:r>
              <a:rPr lang="en-US" sz="2400" dirty="0">
                <a:solidFill>
                  <a:schemeClr val="dk1"/>
                </a:solidFill>
              </a:rPr>
              <a:t>H</a:t>
            </a:r>
            <a:r>
              <a:rPr lang="en-US" sz="2400" baseline="-25000" dirty="0">
                <a:solidFill>
                  <a:schemeClr val="dk1"/>
                </a:solidFill>
              </a:rPr>
              <a:t>3</a:t>
            </a:r>
            <a:r>
              <a:rPr lang="en-US" sz="2400" dirty="0">
                <a:solidFill>
                  <a:schemeClr val="dk1"/>
                </a:solidFill>
              </a:rPr>
              <a:t>O</a:t>
            </a:r>
            <a:r>
              <a:rPr lang="en-US" sz="2400" baseline="-25000" dirty="0">
                <a:solidFill>
                  <a:schemeClr val="dk1"/>
                </a:solidFill>
              </a:rPr>
              <a:t>2 </a:t>
            </a:r>
            <a:r>
              <a:rPr lang="en-US" sz="2400" dirty="0">
                <a:solidFill>
                  <a:schemeClr val="dk1"/>
                </a:solidFill>
              </a:rPr>
              <a:t>+ </a:t>
            </a:r>
            <a:r>
              <a:rPr lang="en-US" sz="2400" dirty="0" err="1">
                <a:solidFill>
                  <a:schemeClr val="dk1"/>
                </a:solidFill>
              </a:rPr>
              <a:t>NaOH</a:t>
            </a:r>
            <a:r>
              <a:rPr lang="en-US" sz="2400" dirty="0">
                <a:solidFill>
                  <a:schemeClr val="dk1"/>
                </a:solidFill>
              </a:rPr>
              <a:t>		H</a:t>
            </a:r>
            <a:r>
              <a:rPr lang="en-US" sz="2400" baseline="-25000" dirty="0">
                <a:solidFill>
                  <a:schemeClr val="dk1"/>
                </a:solidFill>
              </a:rPr>
              <a:t>2</a:t>
            </a:r>
            <a:r>
              <a:rPr lang="en-US" sz="2400" dirty="0">
                <a:solidFill>
                  <a:schemeClr val="dk1"/>
                </a:solidFill>
              </a:rPr>
              <a:t>O  +  C</a:t>
            </a:r>
            <a:r>
              <a:rPr lang="en-US" sz="2400" baseline="-25000" dirty="0">
                <a:solidFill>
                  <a:schemeClr val="dk1"/>
                </a:solidFill>
              </a:rPr>
              <a:t>2</a:t>
            </a:r>
            <a:r>
              <a:rPr lang="en-US" sz="2400" dirty="0">
                <a:solidFill>
                  <a:schemeClr val="dk1"/>
                </a:solidFill>
              </a:rPr>
              <a:t>H</a:t>
            </a:r>
            <a:r>
              <a:rPr lang="en-US" sz="2400" baseline="-25000" dirty="0">
                <a:solidFill>
                  <a:schemeClr val="dk1"/>
                </a:solidFill>
              </a:rPr>
              <a:t>3</a:t>
            </a:r>
            <a:r>
              <a:rPr lang="en-US" sz="2400" dirty="0">
                <a:solidFill>
                  <a:schemeClr val="dk1"/>
                </a:solidFill>
              </a:rPr>
              <a:t>O</a:t>
            </a:r>
            <a:r>
              <a:rPr lang="en-US" sz="2400" baseline="-25000" dirty="0">
                <a:solidFill>
                  <a:schemeClr val="dk1"/>
                </a:solidFill>
              </a:rPr>
              <a:t>2</a:t>
            </a:r>
            <a:r>
              <a:rPr lang="en-US" sz="2400" baseline="30000" dirty="0">
                <a:solidFill>
                  <a:schemeClr val="dk1"/>
                </a:solidFill>
              </a:rPr>
              <a:t>- </a:t>
            </a:r>
            <a:r>
              <a:rPr lang="en-US" sz="2400" dirty="0">
                <a:solidFill>
                  <a:schemeClr val="dk1"/>
                </a:solidFill>
              </a:rPr>
              <a:t>+ Na</a:t>
            </a:r>
            <a:r>
              <a:rPr lang="en-US" sz="2400" baseline="30000" dirty="0">
                <a:solidFill>
                  <a:schemeClr val="dk1"/>
                </a:solidFill>
              </a:rPr>
              <a:t>+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76200" lvl="0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400" dirty="0">
              <a:solidFill>
                <a:schemeClr val="dk1"/>
              </a:solidFill>
            </a:endParaRPr>
          </a:p>
          <a:p>
            <a:pPr marL="76200" lvl="0">
              <a:buClr>
                <a:schemeClr val="dk1"/>
              </a:buClr>
              <a:buSzPct val="100000"/>
            </a:pPr>
            <a:r>
              <a:rPr lang="en-US" sz="2800" b="1" u="sng" dirty="0" smtClean="0">
                <a:solidFill>
                  <a:srgbClr val="FF0000"/>
                </a:solidFill>
              </a:rPr>
              <a:t>Net </a:t>
            </a:r>
            <a:r>
              <a:rPr lang="en-US" sz="2800" b="1" u="sng" dirty="0">
                <a:solidFill>
                  <a:srgbClr val="FF0000"/>
                </a:solidFill>
              </a:rPr>
              <a:t>Ionic 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marL="76200" lvl="0">
              <a:buClr>
                <a:schemeClr val="dk1"/>
              </a:buClr>
              <a:buSzPct val="100000"/>
            </a:pPr>
            <a:r>
              <a:rPr lang="en-US" sz="2800" b="1" dirty="0" smtClean="0">
                <a:solidFill>
                  <a:srgbClr val="FF0000"/>
                </a:solidFill>
              </a:rPr>
              <a:t>HC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O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baseline="-25000" dirty="0">
                <a:solidFill>
                  <a:srgbClr val="FF0000"/>
                </a:solidFill>
              </a:rPr>
              <a:t>(</a:t>
            </a:r>
            <a:r>
              <a:rPr lang="en-US" sz="2800" b="1" baseline="-25000" dirty="0" err="1">
                <a:solidFill>
                  <a:srgbClr val="FF0000"/>
                </a:solidFill>
              </a:rPr>
              <a:t>aq</a:t>
            </a:r>
            <a:r>
              <a:rPr lang="en-US" sz="2800" b="1" baseline="-25000" dirty="0">
                <a:solidFill>
                  <a:srgbClr val="FF0000"/>
                </a:solidFill>
              </a:rPr>
              <a:t>) </a:t>
            </a:r>
            <a:r>
              <a:rPr lang="en-US" sz="2800" b="1" dirty="0">
                <a:solidFill>
                  <a:srgbClr val="FF0000"/>
                </a:solidFill>
              </a:rPr>
              <a:t>+ OH</a:t>
            </a:r>
            <a:r>
              <a:rPr lang="en-US" sz="2800" b="1" baseline="30000" dirty="0">
                <a:solidFill>
                  <a:srgbClr val="FF0000"/>
                </a:solidFill>
              </a:rPr>
              <a:t>- </a:t>
            </a:r>
            <a:r>
              <a:rPr lang="en-US" sz="2800" b="1" baseline="-25000" dirty="0">
                <a:solidFill>
                  <a:srgbClr val="FF0000"/>
                </a:solidFill>
              </a:rPr>
              <a:t>(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aq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)</a:t>
            </a:r>
            <a:r>
              <a:rPr lang="en-US" sz="2800" b="1" dirty="0" smtClean="0">
                <a:solidFill>
                  <a:srgbClr val="FF0000"/>
                </a:solidFill>
              </a:rPr>
              <a:t>              H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</a:rPr>
              <a:t>O 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(l</a:t>
            </a:r>
            <a:r>
              <a:rPr lang="en-US" sz="2800" b="1" baseline="-25000" dirty="0">
                <a:solidFill>
                  <a:srgbClr val="FF0000"/>
                </a:solidFill>
              </a:rPr>
              <a:t>) </a:t>
            </a:r>
            <a:r>
              <a:rPr lang="en-US" sz="2800" b="1" dirty="0">
                <a:solidFill>
                  <a:srgbClr val="FF0000"/>
                </a:solidFill>
              </a:rPr>
              <a:t>+ C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b="1" baseline="30000" dirty="0">
                <a:solidFill>
                  <a:srgbClr val="FF0000"/>
                </a:solidFill>
              </a:rPr>
              <a:t>- </a:t>
            </a:r>
            <a:r>
              <a:rPr lang="en-US" sz="2800" b="1" baseline="-25000" dirty="0">
                <a:solidFill>
                  <a:srgbClr val="FF0000"/>
                </a:solidFill>
              </a:rPr>
              <a:t>(</a:t>
            </a:r>
            <a:r>
              <a:rPr lang="en-US" sz="2800" b="1" baseline="-25000" dirty="0" err="1">
                <a:solidFill>
                  <a:srgbClr val="FF0000"/>
                </a:solidFill>
              </a:rPr>
              <a:t>aq</a:t>
            </a:r>
            <a:r>
              <a:rPr lang="en-US" sz="2800" b="1" baseline="-25000" dirty="0">
                <a:solidFill>
                  <a:srgbClr val="FF0000"/>
                </a:solidFill>
              </a:rPr>
              <a:t>)</a:t>
            </a:r>
          </a:p>
          <a:p>
            <a:pPr marL="76200" lvl="0">
              <a:buClr>
                <a:schemeClr val="dk1"/>
              </a:buClr>
              <a:buSzPct val="100000"/>
            </a:pPr>
            <a:r>
              <a:rPr lang="en-US" sz="2800" dirty="0">
                <a:solidFill>
                  <a:schemeClr val="dk1"/>
                </a:solidFill>
              </a:rPr>
              <a:t>	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426" name="Shape 426"/>
          <p:cNvCxnSpPr/>
          <p:nvPr/>
        </p:nvCxnSpPr>
        <p:spPr>
          <a:xfrm>
            <a:off x="4051825" y="4800600"/>
            <a:ext cx="9003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27" name="Shape 427"/>
          <p:cNvCxnSpPr/>
          <p:nvPr/>
        </p:nvCxnSpPr>
        <p:spPr>
          <a:xfrm rot="10800000">
            <a:off x="4024627" y="4992527"/>
            <a:ext cx="916500" cy="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" name="Curved Up Arrow 3"/>
          <p:cNvSpPr/>
          <p:nvPr/>
        </p:nvSpPr>
        <p:spPr>
          <a:xfrm>
            <a:off x="1219200" y="3564009"/>
            <a:ext cx="1752600" cy="457200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hape 426"/>
          <p:cNvCxnSpPr/>
          <p:nvPr/>
        </p:nvCxnSpPr>
        <p:spPr>
          <a:xfrm>
            <a:off x="3733670" y="3276600"/>
            <a:ext cx="900300" cy="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" name="Shape 427"/>
          <p:cNvCxnSpPr/>
          <p:nvPr/>
        </p:nvCxnSpPr>
        <p:spPr>
          <a:xfrm rot="10800000">
            <a:off x="3717470" y="3550687"/>
            <a:ext cx="916500" cy="60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0" y="165075"/>
            <a:ext cx="8823900" cy="14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# 4) weak acid + </a:t>
            </a:r>
            <a:r>
              <a:rPr lang="en-US" sz="3000" b="1" u="sng" dirty="0">
                <a:solidFill>
                  <a:schemeClr val="accent1"/>
                </a:solidFill>
              </a:rPr>
              <a:t>weak base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434" name="Shape 434"/>
          <p:cNvSpPr txBox="1"/>
          <p:nvPr/>
        </p:nvSpPr>
        <p:spPr>
          <a:xfrm>
            <a:off x="75050" y="1290575"/>
            <a:ext cx="8748900" cy="43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The </a:t>
            </a:r>
            <a:r>
              <a:rPr lang="en-US" sz="2400" b="1" u="sng" dirty="0">
                <a:solidFill>
                  <a:schemeClr val="dk1"/>
                </a:solidFill>
              </a:rPr>
              <a:t>solution contains </a:t>
            </a:r>
            <a:r>
              <a:rPr lang="en-US" sz="2400" dirty="0">
                <a:solidFill>
                  <a:schemeClr val="dk1"/>
                </a:solidFill>
              </a:rPr>
              <a:t>both </a:t>
            </a:r>
            <a:r>
              <a:rPr lang="en-US" sz="2400" b="1" u="sng" dirty="0">
                <a:solidFill>
                  <a:schemeClr val="dk1"/>
                </a:solidFill>
              </a:rPr>
              <a:t>cations and anions </a:t>
            </a:r>
            <a:r>
              <a:rPr lang="en-US" sz="2400" dirty="0">
                <a:solidFill>
                  <a:schemeClr val="dk1"/>
                </a:solidFill>
              </a:rPr>
              <a:t>and the pH is dependent on the relative numbers of each produced.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Less tendency to proceed to completion than neutralizations involving strong acids and strong bases.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HA (</a:t>
            </a:r>
            <a:r>
              <a:rPr lang="en-US" sz="2400" dirty="0" err="1">
                <a:solidFill>
                  <a:schemeClr val="dk1"/>
                </a:solidFill>
              </a:rPr>
              <a:t>aq</a:t>
            </a:r>
            <a:r>
              <a:rPr lang="en-US" sz="2400" dirty="0">
                <a:solidFill>
                  <a:schemeClr val="dk1"/>
                </a:solidFill>
              </a:rPr>
              <a:t>)  + B (</a:t>
            </a:r>
            <a:r>
              <a:rPr lang="en-US" sz="2400" dirty="0" err="1">
                <a:solidFill>
                  <a:schemeClr val="dk1"/>
                </a:solidFill>
              </a:rPr>
              <a:t>aq</a:t>
            </a:r>
            <a:r>
              <a:rPr lang="en-US" sz="2400" dirty="0">
                <a:solidFill>
                  <a:schemeClr val="dk1"/>
                </a:solidFill>
              </a:rPr>
              <a:t>)                BH</a:t>
            </a:r>
            <a:r>
              <a:rPr lang="en-US" sz="2400" baseline="30000" dirty="0">
                <a:solidFill>
                  <a:schemeClr val="dk1"/>
                </a:solidFill>
              </a:rPr>
              <a:t>+ </a:t>
            </a:r>
            <a:r>
              <a:rPr lang="en-US" sz="2400" dirty="0">
                <a:solidFill>
                  <a:schemeClr val="dk1"/>
                </a:solidFill>
              </a:rPr>
              <a:t>(</a:t>
            </a:r>
            <a:r>
              <a:rPr lang="en-US" sz="2400" dirty="0" err="1">
                <a:solidFill>
                  <a:schemeClr val="dk1"/>
                </a:solidFill>
              </a:rPr>
              <a:t>aq</a:t>
            </a:r>
            <a:r>
              <a:rPr lang="en-US" sz="2400" dirty="0">
                <a:solidFill>
                  <a:schemeClr val="dk1"/>
                </a:solidFill>
              </a:rPr>
              <a:t>) + A</a:t>
            </a:r>
            <a:r>
              <a:rPr lang="en-US" sz="2400" baseline="30000" dirty="0">
                <a:solidFill>
                  <a:schemeClr val="dk1"/>
                </a:solidFill>
              </a:rPr>
              <a:t>-</a:t>
            </a:r>
            <a:r>
              <a:rPr lang="en-US" sz="2400" dirty="0">
                <a:solidFill>
                  <a:schemeClr val="dk1"/>
                </a:solidFill>
              </a:rPr>
              <a:t> (</a:t>
            </a:r>
            <a:r>
              <a:rPr lang="en-US" sz="2400" dirty="0" err="1">
                <a:solidFill>
                  <a:schemeClr val="dk1"/>
                </a:solidFill>
              </a:rPr>
              <a:t>aq</a:t>
            </a:r>
            <a:r>
              <a:rPr lang="en-US" sz="2400" dirty="0">
                <a:solidFill>
                  <a:schemeClr val="dk1"/>
                </a:solidFill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435" name="Shape 435"/>
          <p:cNvCxnSpPr/>
          <p:nvPr/>
        </p:nvCxnSpPr>
        <p:spPr>
          <a:xfrm>
            <a:off x="3098875" y="3676600"/>
            <a:ext cx="900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6" name="Shape 436"/>
          <p:cNvCxnSpPr/>
          <p:nvPr/>
        </p:nvCxnSpPr>
        <p:spPr>
          <a:xfrm rot="10800000">
            <a:off x="3090775" y="3839450"/>
            <a:ext cx="916500" cy="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2209799" y="152400"/>
            <a:ext cx="6092617" cy="10578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800" b="1" u="sng" cap="none" dirty="0" smtClean="0">
                <a:solidFill>
                  <a:srgbClr val="FF0000"/>
                </a:solidFill>
              </a:rPr>
              <a:t>Summary of steps for determining</a:t>
            </a:r>
            <a:br>
              <a:rPr lang="en-US" sz="2800" b="1" u="sng" cap="none" dirty="0" smtClean="0">
                <a:solidFill>
                  <a:srgbClr val="FF0000"/>
                </a:solidFill>
              </a:rPr>
            </a:br>
            <a:r>
              <a:rPr lang="en-US" sz="2800" b="1" u="sng" cap="none" dirty="0" smtClean="0">
                <a:solidFill>
                  <a:srgbClr val="FF0000"/>
                </a:solidFill>
              </a:rPr>
              <a:t> the </a:t>
            </a:r>
            <a:r>
              <a:rPr lang="en-US" sz="2800" b="1" u="sng" cap="none" dirty="0" err="1" smtClean="0">
                <a:solidFill>
                  <a:srgbClr val="FF0000"/>
                </a:solidFill>
              </a:rPr>
              <a:t>ph</a:t>
            </a:r>
            <a:r>
              <a:rPr lang="en-US" sz="2800" b="1" u="sng" cap="none" dirty="0" smtClean="0">
                <a:solidFill>
                  <a:srgbClr val="FF0000"/>
                </a:solidFill>
              </a:rPr>
              <a:t> of Strong acid and bases neutralizations</a:t>
            </a:r>
            <a:endParaRPr lang="en-US" sz="2800" b="1" u="sng" cap="none" dirty="0">
              <a:solidFill>
                <a:srgbClr val="FF0000"/>
              </a:solidFill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609600" y="1210282"/>
            <a:ext cx="8088600" cy="433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800" dirty="0"/>
              <a:t>Write out the equation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800" dirty="0"/>
              <a:t>Determine the moles of each reactant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800" dirty="0"/>
              <a:t>Create an ICE table and determine the limiting reactant and the excess reactant.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4. Determine the 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 of the excess reactant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5. Use the formula: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/>
              <a:t>     pH = -log[H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 to determine </a:t>
            </a:r>
            <a:r>
              <a:rPr lang="en-US" sz="2800" dirty="0" smtClean="0"/>
              <a:t>pH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lvl="0">
              <a:spcBef>
                <a:spcPts val="0"/>
              </a:spcBef>
              <a:buNone/>
            </a:pPr>
            <a:endParaRPr lang="en-US" sz="2800" dirty="0"/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907" y="9906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>
              <a:buSzPct val="100000"/>
            </a:pPr>
            <a:r>
              <a:rPr lang="en-US" sz="2400" u="sng" dirty="0" smtClean="0"/>
              <a:t>Sample </a:t>
            </a:r>
            <a:r>
              <a:rPr lang="en-US" sz="2400" u="sng" dirty="0"/>
              <a:t>problem </a:t>
            </a:r>
            <a:r>
              <a:rPr lang="en-US" sz="2400" u="sng" dirty="0" smtClean="0"/>
              <a:t>:</a:t>
            </a:r>
            <a:endParaRPr lang="en-US" sz="2400" u="sng" dirty="0"/>
          </a:p>
          <a:p>
            <a:pPr marL="76200" lvl="0">
              <a:buSzPct val="100000"/>
            </a:pPr>
            <a:endParaRPr lang="en-US" sz="2400" u="sng" dirty="0"/>
          </a:p>
          <a:p>
            <a:pPr marL="76200" lvl="0">
              <a:buSzPct val="100000"/>
            </a:pPr>
            <a:r>
              <a:rPr lang="en-US" sz="2400" dirty="0"/>
              <a:t>Calculate the pH of a solution if you mix 200ml of 0.15 M </a:t>
            </a:r>
            <a:r>
              <a:rPr lang="en-US" sz="2400" dirty="0" err="1"/>
              <a:t>Hydrobromic</a:t>
            </a:r>
            <a:r>
              <a:rPr lang="en-US" sz="2400" dirty="0"/>
              <a:t> acid with 100 ml of .2M potassium hydroxide.</a:t>
            </a:r>
          </a:p>
          <a:p>
            <a:pPr marL="76200" lvl="0">
              <a:buSzPct val="100000"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45166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Oh No! How do I calculate the pH of a solution whenever weak bases or weak acids are involved?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4155589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0" y="2590800"/>
            <a:ext cx="350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The Henderson-Hasselbalch equation is widely used by many chemists, biologists and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pharmacists to accomplish this</a:t>
            </a:r>
            <a:r>
              <a:rPr lang="en-US" sz="2400" b="1" dirty="0" smtClean="0">
                <a:solidFill>
                  <a:srgbClr val="686868"/>
                </a:solidFill>
                <a:latin typeface="Open Sans"/>
              </a:rPr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486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/>
        </p:nvSpPr>
        <p:spPr>
          <a:xfrm>
            <a:off x="35400" y="126600"/>
            <a:ext cx="8463600" cy="31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Use the </a:t>
            </a:r>
            <a:r>
              <a:rPr lang="en-US" sz="2400" b="1" u="sng" dirty="0">
                <a:solidFill>
                  <a:schemeClr val="tx1"/>
                </a:solidFill>
              </a:rPr>
              <a:t>Henderson-Hasselbalch </a:t>
            </a:r>
            <a:r>
              <a:rPr lang="en-US" sz="2400" b="1" u="sng" dirty="0" smtClean="0">
                <a:solidFill>
                  <a:schemeClr val="tx1"/>
                </a:solidFill>
              </a:rPr>
              <a:t>Equation</a:t>
            </a:r>
            <a:endParaRPr sz="3000"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baseline="30000" dirty="0"/>
          </a:p>
        </p:txBody>
      </p:sp>
      <p:pic>
        <p:nvPicPr>
          <p:cNvPr id="451" name="Shape 4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23300"/>
            <a:ext cx="3564549" cy="16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298793" y="2773200"/>
            <a:ext cx="3728961" cy="27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-US" sz="2400" b="1" dirty="0" err="1">
                <a:solidFill>
                  <a:srgbClr val="FF0000"/>
                </a:solidFill>
              </a:rPr>
              <a:t>pK</a:t>
            </a:r>
            <a:r>
              <a:rPr lang="en-US" sz="2400" b="1" baseline="-25000" dirty="0" err="1">
                <a:solidFill>
                  <a:srgbClr val="FF0000"/>
                </a:solidFill>
              </a:rPr>
              <a:t>a</a:t>
            </a:r>
            <a:r>
              <a:rPr lang="en-US" sz="2400" dirty="0"/>
              <a:t> is found by taking the </a:t>
            </a:r>
            <a:r>
              <a:rPr lang="en-US" sz="2400" b="1" dirty="0">
                <a:solidFill>
                  <a:srgbClr val="FF0000"/>
                </a:solidFill>
              </a:rPr>
              <a:t>- log of </a:t>
            </a:r>
            <a:r>
              <a:rPr lang="en-US" sz="2400" b="1" dirty="0" err="1">
                <a:solidFill>
                  <a:srgbClr val="FF0000"/>
                </a:solidFill>
              </a:rPr>
              <a:t>K</a:t>
            </a:r>
            <a:r>
              <a:rPr lang="en-US" sz="2400" b="1" baseline="-25000" dirty="0" err="1">
                <a:solidFill>
                  <a:srgbClr val="FF0000"/>
                </a:solidFill>
              </a:rPr>
              <a:t>a</a:t>
            </a:r>
            <a:endParaRPr lang="en-US" sz="2400" b="1" baseline="-25000" dirty="0">
              <a:solidFill>
                <a:srgbClr val="FF0000"/>
              </a:solidFill>
            </a:endParaRPr>
          </a:p>
          <a:p>
            <a:pPr marL="457200" lvl="0" indent="-419100" rtl="0">
              <a:spcBef>
                <a:spcPts val="0"/>
              </a:spcBef>
              <a:buSzPct val="100000"/>
              <a:buChar char="●"/>
            </a:pP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3600" baseline="30000" dirty="0">
                <a:solidFill>
                  <a:srgbClr val="FF0000"/>
                </a:solidFill>
              </a:rPr>
              <a:t>-</a:t>
            </a:r>
            <a:r>
              <a:rPr lang="en-US" sz="2400" dirty="0"/>
              <a:t> is the conjugate base of the corresponding weak acid </a:t>
            </a:r>
            <a:r>
              <a:rPr lang="en-US" sz="2400" b="1" dirty="0">
                <a:solidFill>
                  <a:srgbClr val="FF0000"/>
                </a:solidFill>
              </a:rPr>
              <a:t>HA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endParaRPr sz="30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151575" cy="168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5761" y="2604588"/>
            <a:ext cx="36744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endParaRPr lang="en-US" sz="2400" dirty="0"/>
          </a:p>
          <a:p>
            <a:pPr marL="457200" lvl="0" indent="-419100">
              <a:buClr>
                <a:srgbClr val="000000"/>
              </a:buClr>
              <a:buSzPct val="100000"/>
              <a:buFontTx/>
              <a:buChar char="●"/>
            </a:pPr>
            <a:r>
              <a:rPr lang="en-US" sz="2400" b="1" dirty="0" err="1">
                <a:solidFill>
                  <a:srgbClr val="00B0F0"/>
                </a:solidFill>
              </a:rPr>
              <a:t>pK</a:t>
            </a:r>
            <a:r>
              <a:rPr lang="en-US" sz="2400" b="1" baseline="-25000" dirty="0" err="1">
                <a:solidFill>
                  <a:srgbClr val="00B0F0"/>
                </a:solidFill>
              </a:rPr>
              <a:t>b</a:t>
            </a:r>
            <a:r>
              <a:rPr lang="en-US" sz="2400" dirty="0"/>
              <a:t> is found by taking the </a:t>
            </a:r>
            <a:r>
              <a:rPr lang="en-US" sz="2400" b="1" dirty="0">
                <a:solidFill>
                  <a:srgbClr val="00B0F0"/>
                </a:solidFill>
              </a:rPr>
              <a:t>- log of K</a:t>
            </a:r>
            <a:r>
              <a:rPr lang="en-US" sz="2400" b="1" baseline="-25000" dirty="0">
                <a:solidFill>
                  <a:srgbClr val="00B0F0"/>
                </a:solidFill>
              </a:rPr>
              <a:t>b</a:t>
            </a:r>
          </a:p>
          <a:p>
            <a:pPr marL="457200" lvl="0" indent="-419100">
              <a:buClr>
                <a:srgbClr val="000000"/>
              </a:buClr>
              <a:buSzPct val="100000"/>
              <a:buFontTx/>
              <a:buChar char="●"/>
            </a:pPr>
            <a:r>
              <a:rPr lang="en-US" sz="2400" b="1" dirty="0">
                <a:solidFill>
                  <a:srgbClr val="00B0F0"/>
                </a:solidFill>
              </a:rPr>
              <a:t>BH</a:t>
            </a:r>
            <a:r>
              <a:rPr lang="en-US" sz="3600" b="1" baseline="30000" dirty="0">
                <a:solidFill>
                  <a:srgbClr val="00B0F0"/>
                </a:solidFill>
              </a:rPr>
              <a:t>+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is the conjugate acid of the corresponding weak base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title"/>
          </p:nvPr>
        </p:nvSpPr>
        <p:spPr>
          <a:xfrm>
            <a:off x="2057400" y="152401"/>
            <a:ext cx="6706538" cy="1219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Summary of Steps for Weak Acid and </a:t>
            </a:r>
            <a:r>
              <a:rPr lang="en-US" sz="2400" b="1" u="sng" dirty="0" smtClean="0">
                <a:solidFill>
                  <a:srgbClr val="FF0000"/>
                </a:solidFill>
              </a:rPr>
              <a:t/>
            </a:r>
            <a:br>
              <a:rPr lang="en-US" sz="2400" b="1" u="sng" dirty="0" smtClean="0">
                <a:solidFill>
                  <a:srgbClr val="FF0000"/>
                </a:solidFill>
              </a:rPr>
            </a:br>
            <a:r>
              <a:rPr lang="en-US" sz="2400" b="1" u="sng" dirty="0" smtClean="0">
                <a:solidFill>
                  <a:srgbClr val="FF0000"/>
                </a:solidFill>
              </a:rPr>
              <a:t>Weak </a:t>
            </a:r>
            <a:r>
              <a:rPr lang="en-US" sz="2400" b="1" u="sng" dirty="0">
                <a:solidFill>
                  <a:srgbClr val="FF0000"/>
                </a:solidFill>
              </a:rPr>
              <a:t>Base Neutralizations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481" name="Shape 481"/>
          <p:cNvSpPr txBox="1"/>
          <p:nvPr/>
        </p:nvSpPr>
        <p:spPr>
          <a:xfrm>
            <a:off x="62550" y="1612750"/>
            <a:ext cx="9018900" cy="42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solidFill>
                  <a:schemeClr val="dk1"/>
                </a:solidFill>
              </a:rPr>
              <a:t>Write out the equation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76200" lvl="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dk1"/>
                </a:solidFill>
              </a:rPr>
              <a:t>2. Determine </a:t>
            </a:r>
            <a:r>
              <a:rPr lang="en-US" sz="2400" dirty="0">
                <a:solidFill>
                  <a:schemeClr val="dk1"/>
                </a:solidFill>
              </a:rPr>
              <a:t>the moles of each reactant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76200" lvl="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sz="2400" dirty="0" smtClean="0">
                <a:solidFill>
                  <a:schemeClr val="dk1"/>
                </a:solidFill>
              </a:rPr>
              <a:t>3.Create </a:t>
            </a:r>
            <a:r>
              <a:rPr lang="en-US" sz="2400" dirty="0">
                <a:solidFill>
                  <a:schemeClr val="dk1"/>
                </a:solidFill>
              </a:rPr>
              <a:t>an ICE table and determine the limiting reactant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      and the excess reactant.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4. Determine the [  ] of any excess reactants and the  [  ] of any    conjugate acid or conjugate base products.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5. Calculate either the </a:t>
            </a:r>
            <a:r>
              <a:rPr lang="en-US" sz="2400" dirty="0" err="1">
                <a:solidFill>
                  <a:schemeClr val="dk1"/>
                </a:solidFill>
              </a:rPr>
              <a:t>pK</a:t>
            </a:r>
            <a:r>
              <a:rPr lang="en-US" sz="2400" baseline="-25000" dirty="0" err="1">
                <a:solidFill>
                  <a:schemeClr val="dk1"/>
                </a:solidFill>
              </a:rPr>
              <a:t>a</a:t>
            </a:r>
            <a:r>
              <a:rPr lang="en-US" sz="2400" dirty="0">
                <a:solidFill>
                  <a:schemeClr val="dk1"/>
                </a:solidFill>
              </a:rPr>
              <a:t> or the </a:t>
            </a:r>
            <a:r>
              <a:rPr lang="en-US" sz="2400" dirty="0" err="1">
                <a:solidFill>
                  <a:schemeClr val="dk1"/>
                </a:solidFill>
              </a:rPr>
              <a:t>pK</a:t>
            </a:r>
            <a:r>
              <a:rPr lang="en-US" sz="2400" baseline="-25000" dirty="0" err="1">
                <a:solidFill>
                  <a:schemeClr val="dk1"/>
                </a:solidFill>
              </a:rPr>
              <a:t>b</a:t>
            </a:r>
            <a:endParaRPr lang="en-US" sz="2400" baseline="-25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aseline="-25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6. Use the appropriate HH Equation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dk1"/>
                </a:solidFill>
              </a:rPr>
              <a:t>     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b="1" u="sng">
                <a:solidFill>
                  <a:srgbClr val="FF0000"/>
                </a:solidFill>
              </a:rPr>
              <a:t>The Henderson-Hasselbalch Equation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152400" y="1981200"/>
            <a:ext cx="86118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3000" dirty="0">
                <a:solidFill>
                  <a:schemeClr val="dk1"/>
                </a:solidFill>
              </a:rPr>
              <a:t>Find the pH of a mixture of 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2800" b="1" u="sng" dirty="0" smtClean="0">
                <a:solidFill>
                  <a:schemeClr val="accent1"/>
                </a:solidFill>
              </a:rPr>
              <a:t>100.0 </a:t>
            </a:r>
            <a:r>
              <a:rPr lang="en-US" sz="2800" b="1" u="sng" dirty="0">
                <a:solidFill>
                  <a:schemeClr val="accent1"/>
                </a:solidFill>
              </a:rPr>
              <a:t>ml of 0.30 NH</a:t>
            </a:r>
            <a:r>
              <a:rPr lang="en-US" sz="2800" b="1" u="sng" baseline="-25000" dirty="0">
                <a:solidFill>
                  <a:schemeClr val="accent1"/>
                </a:solidFill>
              </a:rPr>
              <a:t>3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and </a:t>
            </a:r>
            <a:r>
              <a:rPr lang="en-US" sz="2800" b="1" u="sng" dirty="0" smtClean="0">
                <a:solidFill>
                  <a:srgbClr val="FF0000"/>
                </a:solidFill>
              </a:rPr>
              <a:t>180.0 </a:t>
            </a:r>
            <a:r>
              <a:rPr lang="en-US" sz="2800" b="1" u="sng" dirty="0">
                <a:solidFill>
                  <a:srgbClr val="FF0000"/>
                </a:solidFill>
              </a:rPr>
              <a:t>ml of  0.10 M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HCl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lang="en-US" sz="2800" b="1" u="sng" dirty="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K</a:t>
            </a:r>
            <a:r>
              <a:rPr lang="en-US" sz="3000" baseline="-25000" dirty="0">
                <a:solidFill>
                  <a:schemeClr val="dk1"/>
                </a:solidFill>
              </a:rPr>
              <a:t>b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baseline="-25000" dirty="0">
                <a:solidFill>
                  <a:schemeClr val="dk1"/>
                </a:solidFill>
              </a:rPr>
              <a:t>NH3</a:t>
            </a:r>
            <a:r>
              <a:rPr lang="en-US" sz="3000" dirty="0">
                <a:solidFill>
                  <a:schemeClr val="dk1"/>
                </a:solidFill>
              </a:rPr>
              <a:t> = 1.8 x 10 </a:t>
            </a:r>
            <a:r>
              <a:rPr lang="en-US" sz="3000" baseline="30000" dirty="0">
                <a:solidFill>
                  <a:schemeClr val="dk1"/>
                </a:solidFill>
              </a:rPr>
              <a:t>-5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8736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>
                <a:solidFill>
                  <a:srgbClr val="FF0000"/>
                </a:solidFill>
              </a:rPr>
              <a:t>Buffers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283590" y="990600"/>
            <a:ext cx="8839200" cy="5489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●"/>
            </a:pPr>
            <a:r>
              <a:rPr lang="en-US" sz="2400" b="1" u="sng" dirty="0">
                <a:solidFill>
                  <a:srgbClr val="FF0000"/>
                </a:solidFill>
              </a:rPr>
              <a:t>What is it?</a:t>
            </a: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-US" sz="2400" dirty="0"/>
              <a:t>A buffer is a solution with a very stable pH</a:t>
            </a:r>
          </a:p>
          <a:p>
            <a:pPr marL="76200" lvl="0" rtl="0">
              <a:spcBef>
                <a:spcPts val="0"/>
              </a:spcBef>
              <a:buSzPct val="100000"/>
            </a:pPr>
            <a:r>
              <a:rPr lang="en-US" sz="2400" dirty="0"/>
              <a:t>You can add acid or base to the buffer without greatly affecting the pH of the solution. </a:t>
            </a:r>
            <a:endParaRPr lang="en-US" sz="2400" dirty="0" smtClean="0"/>
          </a:p>
          <a:p>
            <a:pPr marL="76200" lvl="0" rtl="0">
              <a:spcBef>
                <a:spcPts val="0"/>
              </a:spcBef>
              <a:buSzPct val="100000"/>
            </a:pPr>
            <a:endParaRPr lang="en-US" sz="2400" dirty="0"/>
          </a:p>
          <a:p>
            <a:pPr marL="457200" lvl="0" indent="-381000">
              <a:buSzPct val="100000"/>
              <a:buChar char="●"/>
            </a:pPr>
            <a:r>
              <a:rPr lang="en-US" sz="2400" b="1" u="sng" dirty="0">
                <a:solidFill>
                  <a:srgbClr val="FF0000"/>
                </a:solidFill>
              </a:rPr>
              <a:t>How do buffer solutions work?</a:t>
            </a:r>
          </a:p>
          <a:p>
            <a:pPr marL="76200" lvl="0">
              <a:buSzPct val="100000"/>
            </a:pPr>
            <a:r>
              <a:rPr lang="en-US" sz="2400" dirty="0"/>
              <a:t>A buffer solution contains compounds that can remove any hydrogen ions or hydroxide ions that you might add to it, otherwise the pH will change. </a:t>
            </a:r>
          </a:p>
          <a:p>
            <a:pPr marL="76200" lvl="0">
              <a:buSzPct val="100000"/>
            </a:pPr>
            <a:endParaRPr lang="en-US" sz="2400" dirty="0"/>
          </a:p>
          <a:p>
            <a:pPr marL="76200" lvl="0">
              <a:buSzPct val="100000"/>
            </a:pPr>
            <a:r>
              <a:rPr lang="en-US" sz="2400" dirty="0"/>
              <a:t>Simply put, a buffer is a solution of a weak acid or base and its salt [which is its conjugate]. Therefore, </a:t>
            </a:r>
            <a:r>
              <a:rPr lang="en-US" sz="2400" b="1" u="sng" dirty="0">
                <a:solidFill>
                  <a:srgbClr val="FF0000"/>
                </a:solidFill>
              </a:rPr>
              <a:t>any titration involving a weak A/B is buffer problem. 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AP TEST TIP!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If you are asked to construct a buffer of a specific pH and given a table of Ka’s, choose a Ka with an exponent close to the desired pH and use equal concentrations of the acid and base. 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above works because 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 = </a:t>
            </a:r>
            <a:r>
              <a:rPr lang="en-US" altLang="en-US" sz="2800" b="1" u="sng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  <a:r>
              <a:rPr lang="en-US" altLang="en-US" sz="2800" b="1" u="sng" baseline="-25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8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½ equivalence point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buffer region.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9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But what if the acid/base is not </a:t>
            </a:r>
            <a:r>
              <a:rPr lang="en-US" sz="3600" b="1" u="sng" dirty="0" smtClean="0">
                <a:solidFill>
                  <a:srgbClr val="FF0000"/>
                </a:solidFill>
              </a:rPr>
              <a:t/>
            </a:r>
            <a:br>
              <a:rPr lang="en-US" sz="3600" b="1" u="sng" dirty="0" smtClean="0">
                <a:solidFill>
                  <a:srgbClr val="FF0000"/>
                </a:solidFill>
              </a:rPr>
            </a:br>
            <a:r>
              <a:rPr lang="en-US" sz="3600" b="1" u="sng" dirty="0" smtClean="0">
                <a:solidFill>
                  <a:srgbClr val="FF0000"/>
                </a:solidFill>
              </a:rPr>
              <a:t>dissolved </a:t>
            </a:r>
            <a:r>
              <a:rPr lang="en-US" sz="3600" b="1" u="sng" dirty="0">
                <a:solidFill>
                  <a:srgbClr val="FF0000"/>
                </a:solidFill>
              </a:rPr>
              <a:t>in water?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1524000"/>
            <a:ext cx="8877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Arrhenius definition for acids and bases only refers to compounds </a:t>
            </a:r>
            <a:r>
              <a:rPr lang="en-US" sz="2400" b="1" u="sng" dirty="0">
                <a:solidFill>
                  <a:srgbClr val="FF0000"/>
                </a:solidFill>
              </a:rPr>
              <a:t>dissolved in water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Does </a:t>
            </a:r>
            <a:r>
              <a:rPr lang="en-US" sz="2400" dirty="0"/>
              <a:t>this mean that acids and bases cannot exist out of water? 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Not </a:t>
            </a:r>
            <a:r>
              <a:rPr lang="en-US" sz="2400" dirty="0"/>
              <a:t>quite, that’s where the </a:t>
            </a:r>
            <a:r>
              <a:rPr lang="en-US" sz="2400" dirty="0" err="1"/>
              <a:t>Bronsted</a:t>
            </a:r>
            <a:r>
              <a:rPr lang="en-US" sz="2400" dirty="0"/>
              <a:t>-Lowry definition comes in.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72128"/>
            <a:ext cx="182003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20896"/>
            <a:ext cx="1815704" cy="185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521" y="367201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Bronsted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5029200" y="3678435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Lowry</a:t>
            </a:r>
          </a:p>
        </p:txBody>
      </p:sp>
    </p:spTree>
    <p:extLst>
      <p:ext uri="{BB962C8B-B14F-4D97-AF65-F5344CB8AC3E}">
        <p14:creationId xmlns:p14="http://schemas.microsoft.com/office/powerpoint/2010/main" val="2646829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181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is a Titration?</a:t>
            </a:r>
            <a:endParaRPr lang="en-US" altLang="en-US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43553"/>
            <a:ext cx="5867400" cy="5715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>
                <a:latin typeface="Calibri" pitchFamily="34" charset="0"/>
                <a:cs typeface="Calibri" pitchFamily="34" charset="0"/>
              </a:rPr>
              <a:t>In this technique, an acid (or base) solution of </a:t>
            </a:r>
            <a:r>
              <a:rPr lang="en-US" altLang="en-US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known concentration (titrant) </a:t>
            </a:r>
            <a:r>
              <a:rPr lang="en-US" alt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altLang="en-US" dirty="0">
                <a:latin typeface="Calibri" pitchFamily="34" charset="0"/>
                <a:cs typeface="Calibri" pitchFamily="34" charset="0"/>
              </a:rPr>
              <a:t>slowly added to a base (or acid) solution of </a:t>
            </a:r>
            <a:r>
              <a:rPr lang="en-US" altLang="en-US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unknown concentration(analyte).</a:t>
            </a:r>
          </a:p>
          <a:p>
            <a:pPr marL="203200" indent="0" eaLnBrk="1" hangingPunct="1">
              <a:buNone/>
            </a:pP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en-US" dirty="0">
                <a:latin typeface="Calibri" pitchFamily="34" charset="0"/>
                <a:cs typeface="Calibri" pitchFamily="34" charset="0"/>
              </a:rPr>
              <a:t>A pH meter or indicators</a:t>
            </a:r>
            <a:br>
              <a:rPr lang="en-US" altLang="en-US" dirty="0">
                <a:latin typeface="Calibri" pitchFamily="34" charset="0"/>
                <a:cs typeface="Calibri" pitchFamily="34" charset="0"/>
              </a:rPr>
            </a:br>
            <a:r>
              <a:rPr lang="en-US" altLang="en-US" dirty="0">
                <a:latin typeface="Calibri" pitchFamily="34" charset="0"/>
                <a:cs typeface="Calibri" pitchFamily="34" charset="0"/>
              </a:rPr>
              <a:t>are used to determine when the solution has reached the EQ.</a:t>
            </a:r>
          </a:p>
          <a:p>
            <a:pPr marL="203200" indent="0" eaLnBrk="1" hangingPunct="1">
              <a:buNone/>
            </a:pPr>
            <a:r>
              <a:rPr lang="en-US" altLang="en-US" u="sng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altLang="en-US" u="sng" dirty="0">
                <a:latin typeface="Calibri" pitchFamily="34" charset="0"/>
                <a:cs typeface="Calibri" pitchFamily="34" charset="0"/>
              </a:rPr>
            </a:br>
            <a:r>
              <a:rPr lang="en-US" altLang="en-US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equivalence </a:t>
            </a:r>
            <a:r>
              <a:rPr lang="en-US" altLang="en-US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point(EQ): </a:t>
            </a:r>
            <a:r>
              <a:rPr lang="en-US" altLang="en-US" b="1" dirty="0">
                <a:latin typeface="Calibri" pitchFamily="34" charset="0"/>
                <a:cs typeface="Calibri" pitchFamily="34" charset="0"/>
              </a:rPr>
              <a:t/>
            </a:r>
            <a:br>
              <a:rPr lang="en-US" altLang="en-US" b="1" dirty="0">
                <a:latin typeface="Calibri" pitchFamily="34" charset="0"/>
                <a:cs typeface="Calibri" pitchFamily="34" charset="0"/>
              </a:rPr>
            </a:br>
            <a:r>
              <a:rPr lang="en-US" altLang="en-US" b="1" i="1" dirty="0">
                <a:latin typeface="Calibri" pitchFamily="34" charset="0"/>
                <a:cs typeface="Calibri" pitchFamily="34" charset="0"/>
              </a:rPr>
              <a:t>The point at which equivalent quantities of acid and base have been brought together</a:t>
            </a:r>
            <a:r>
              <a:rPr lang="en-US" altLang="en-US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/>
            <a:endParaRPr lang="en-US" alt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684" name="Picture 6" descr="17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>
            <a:fillRect/>
          </a:stretch>
        </p:blipFill>
        <p:spPr bwMode="auto">
          <a:xfrm>
            <a:off x="5791200" y="1219200"/>
            <a:ext cx="3214688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477000" y="228600"/>
            <a:ext cx="1447800" cy="1014953"/>
          </a:xfrm>
          <a:prstGeom prst="wedgeEllipseCallout">
            <a:avLst>
              <a:gd name="adj1" fmla="val -25391"/>
              <a:gd name="adj2" fmla="val 8757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Titrant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315200" y="5243241"/>
            <a:ext cx="1690688" cy="1014953"/>
          </a:xfrm>
          <a:prstGeom prst="wedgeEllipseCallout">
            <a:avLst>
              <a:gd name="adj1" fmla="val -87898"/>
              <a:gd name="adj2" fmla="val -10189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Analyte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228987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5105400" cy="7620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Comparison of Titration curves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7995267" cy="449580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5486400" y="76200"/>
            <a:ext cx="2438400" cy="1219200"/>
          </a:xfrm>
          <a:prstGeom prst="wedgeRectCallout">
            <a:avLst>
              <a:gd name="adj1" fmla="val -11529"/>
              <a:gd name="adj2" fmla="val 746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is the type you </a:t>
            </a:r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eed to be most familiar with for the AP Exam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18420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2362200" cy="19812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 b="1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en-US" sz="2800" b="1" u="sng" baseline="-25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and initial pH for weak acid and strong base titrations</a:t>
            </a:r>
            <a:endParaRPr lang="en-US" altLang="en-US" sz="2800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4452" name="Picture 4" descr="17_11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"/>
          <a:stretch>
            <a:fillRect/>
          </a:stretch>
        </p:blipFill>
        <p:spPr bwMode="auto">
          <a:xfrm>
            <a:off x="2514600" y="162732"/>
            <a:ext cx="4876800" cy="669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7162800" y="381000"/>
            <a:ext cx="1828800" cy="1524000"/>
          </a:xfrm>
          <a:prstGeom prst="wedgeRoundRectCallout">
            <a:avLst>
              <a:gd name="adj1" fmla="val -111726"/>
              <a:gd name="adj2" fmla="val 75599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pH will be always be above 7 at the equivalence point</a:t>
            </a:r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2819400"/>
            <a:ext cx="2070755" cy="1752600"/>
          </a:xfrm>
          <a:prstGeom prst="wedgeRoundRectCallout">
            <a:avLst>
              <a:gd name="adj1" fmla="val 74236"/>
              <a:gd name="adj2" fmla="val 102547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initial pH will be usually be at 2 or above for the weak acids.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45141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7467600" cy="56007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791200" y="3028950"/>
            <a:ext cx="2262318" cy="1085850"/>
          </a:xfrm>
          <a:prstGeom prst="wedgeRectCallout">
            <a:avLst>
              <a:gd name="adj1" fmla="val -23410"/>
              <a:gd name="adj2" fmla="val -952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Excess OH-</a:t>
            </a:r>
          </a:p>
          <a:p>
            <a:pPr algn="ctr"/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pH= 14 – (-</a:t>
            </a:r>
            <a:r>
              <a:rPr lang="en-US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logOH</a:t>
            </a:r>
            <a:r>
              <a:rPr lang="en-US" sz="18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981198" y="2819400"/>
            <a:ext cx="1524001" cy="914400"/>
          </a:xfrm>
          <a:prstGeom prst="wedgeRectCallout">
            <a:avLst>
              <a:gd name="adj1" fmla="val -5713"/>
              <a:gd name="adj2" fmla="val 1088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905" y="2896975"/>
            <a:ext cx="1410095" cy="757483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3124200" y="1905000"/>
            <a:ext cx="1219200" cy="533400"/>
          </a:xfrm>
          <a:prstGeom prst="wedgeRectCallout">
            <a:avLst>
              <a:gd name="adj1" fmla="val 64456"/>
              <a:gd name="adj2" fmla="val 2286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Equivalence point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76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Weak Acid and Strong Base Titration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34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83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/>
              <a:t>Calculations </a:t>
            </a:r>
            <a:r>
              <a:rPr lang="en-US" sz="2200" b="1" u="sng" dirty="0" err="1" smtClean="0"/>
              <a:t>for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WEAK</a:t>
            </a:r>
            <a:r>
              <a:rPr lang="en-US" sz="2200" b="1" u="sng" dirty="0" smtClean="0">
                <a:solidFill>
                  <a:srgbClr val="FF0000"/>
                </a:solidFill>
              </a:rPr>
              <a:t> ACID/ STRONG BASE </a:t>
            </a:r>
            <a:r>
              <a:rPr lang="en-US" sz="2200" b="1" u="sng" dirty="0" smtClean="0"/>
              <a:t>Titration </a:t>
            </a:r>
            <a:r>
              <a:rPr lang="en-US" sz="2200" b="1" u="sng" dirty="0"/>
              <a:t>Curve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The pH before the titration begins. </a:t>
            </a:r>
            <a:r>
              <a:rPr lang="en-US" sz="2000" dirty="0"/>
              <a:t>Treat as usual, the acid or base in the flask determines the </a:t>
            </a:r>
            <a:r>
              <a:rPr lang="en-US" sz="2000" dirty="0" err="1"/>
              <a:t>pH.</a:t>
            </a:r>
            <a:r>
              <a:rPr lang="en-US" sz="2000" dirty="0"/>
              <a:t> If weak, </a:t>
            </a:r>
            <a:r>
              <a:rPr lang="en-US" sz="2000" dirty="0" smtClean="0"/>
              <a:t>use an </a:t>
            </a:r>
            <a:r>
              <a:rPr lang="en-US" sz="2000" dirty="0"/>
              <a:t>ICE </a:t>
            </a:r>
            <a:r>
              <a:rPr lang="en-US" sz="2000" dirty="0" smtClean="0"/>
              <a:t>table.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The pH on the way to the equivalence point. </a:t>
            </a:r>
            <a:r>
              <a:rPr lang="en-US" sz="2000" dirty="0"/>
              <a:t>You are in the “land of buffer” as soon as the first drop from the burette makes a splash and reacts to form the salt. Use your Henderson-</a:t>
            </a:r>
            <a:r>
              <a:rPr lang="en-US" sz="2000" dirty="0" err="1"/>
              <a:t>Hasselbach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The pH at the midpoint of the titration </a:t>
            </a:r>
            <a:r>
              <a:rPr lang="en-US" sz="2000" dirty="0"/>
              <a:t>(½ </a:t>
            </a:r>
            <a:r>
              <a:rPr lang="en-US" sz="2000" dirty="0" err="1" smtClean="0"/>
              <a:t>eq</a:t>
            </a:r>
            <a:r>
              <a:rPr lang="en-US" sz="2000" dirty="0" smtClean="0"/>
              <a:t> </a:t>
            </a:r>
            <a:r>
              <a:rPr lang="en-US" sz="2000" dirty="0"/>
              <a:t>point): </a:t>
            </a:r>
            <a:r>
              <a:rPr lang="en-US" sz="2000" dirty="0" smtClean="0"/>
              <a:t>pH </a:t>
            </a:r>
            <a:r>
              <a:rPr lang="en-US" sz="2000" dirty="0"/>
              <a:t>= </a:t>
            </a:r>
            <a:r>
              <a:rPr lang="en-US" sz="2000" dirty="0" err="1"/>
              <a:t>pKa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FF0000"/>
                </a:solidFill>
              </a:rPr>
              <a:t>The pH at the equivalence point</a:t>
            </a:r>
            <a:r>
              <a:rPr lang="en-US" sz="2000" dirty="0"/>
              <a:t>.—you are </a:t>
            </a:r>
            <a:r>
              <a:rPr lang="en-US" sz="2000" dirty="0" smtClean="0"/>
              <a:t>calculating </a:t>
            </a:r>
            <a:r>
              <a:rPr lang="en-US" sz="2000" dirty="0"/>
              <a:t>the pH of the salt, all the acid or base is now neutralized [to salt + water</a:t>
            </a:r>
            <a:r>
              <a:rPr lang="en-US" sz="2000" dirty="0" smtClean="0"/>
              <a:t>!]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FF0000"/>
                </a:solidFill>
              </a:rPr>
              <a:t>The </a:t>
            </a:r>
            <a:r>
              <a:rPr lang="en-US" sz="2000" u="sng" dirty="0">
                <a:solidFill>
                  <a:srgbClr val="FF0000"/>
                </a:solidFill>
              </a:rPr>
              <a:t>pH beyond the equivalence point</a:t>
            </a:r>
            <a:r>
              <a:rPr lang="en-US" sz="2000" dirty="0"/>
              <a:t>—it’s stoichiometry again with a limiting reactant. Calculate the molarity of the </a:t>
            </a:r>
            <a:r>
              <a:rPr lang="en-US" sz="2000" b="1" u="sng" dirty="0"/>
              <a:t>EXCESS</a:t>
            </a:r>
            <a:r>
              <a:rPr lang="en-US" sz="2000" dirty="0"/>
              <a:t> and solve for either pH directly (excess H+ ) or pOH (excess OH− ) and subtract it from 14 to arrive at </a:t>
            </a:r>
            <a:r>
              <a:rPr lang="en-US" sz="2000" dirty="0" err="1"/>
              <a:t>pH.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0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231774" y="740872"/>
            <a:ext cx="8709024" cy="6000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Johannes </a:t>
            </a:r>
            <a:r>
              <a:rPr lang="en-US" sz="2400" b="1" i="0" u="sng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Brønsted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Thomas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Lowry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revised Arrhenius’s acid-base theory to include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solvents besides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water.They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defined acids and bases as follows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400" b="1" i="1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lang="en-US" sz="24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is a hydrogen containing species that </a:t>
            </a:r>
            <a:endParaRPr lang="en-US" sz="2400" b="1" i="1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400" b="1" i="1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donates </a:t>
            </a:r>
            <a:r>
              <a:rPr lang="en-US" sz="2400" b="1" i="1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proton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400" b="1" i="1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en-US" sz="2400" b="1" i="1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400" b="1" i="1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i="1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base 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any substance that </a:t>
            </a:r>
            <a:endParaRPr lang="en-US" sz="2400" b="1" i="1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400" b="1" i="1" u="sng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accepts </a:t>
            </a:r>
            <a:r>
              <a:rPr lang="en-US" sz="2400" b="1" i="1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proton</a:t>
            </a:r>
            <a:r>
              <a:rPr lang="en-US" sz="2400" b="1" i="1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en-US" sz="24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9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+   H</a:t>
            </a:r>
            <a:r>
              <a:rPr lang="en-US" sz="2400" b="0" i="0" u="none" strike="noStrike" cap="none" baseline="-25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           Cl</a:t>
            </a:r>
            <a:r>
              <a:rPr lang="en-US" sz="2400" b="0" i="0" u="none" strike="noStrike" cap="none" baseline="30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  +   H</a:t>
            </a:r>
            <a:r>
              <a:rPr lang="en-US" sz="2400" b="0" i="0" u="none" strike="noStrike" cap="none" baseline="-25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 strike="noStrike" cap="none" baseline="30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900" b="0" i="0" u="none" strike="noStrike" cap="none" baseline="-25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 the above </a:t>
            </a:r>
            <a:r>
              <a:rPr lang="en-US" sz="2400" b="1" i="1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example,</a:t>
            </a:r>
          </a:p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400" b="1" i="1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what is the </a:t>
            </a:r>
            <a:r>
              <a:rPr lang="en-US" sz="2400" b="1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Brønsted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acid? </a:t>
            </a:r>
            <a:endParaRPr lang="en-US" sz="2400" b="1" i="1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w</a:t>
            </a:r>
            <a:r>
              <a:rPr lang="en-US" sz="2400" b="1" i="1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hat 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is the</a:t>
            </a:r>
            <a:r>
              <a:rPr lang="en-US" sz="2400" b="1" i="1" u="none" strike="noStrike" cap="none" baseline="-25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Brønsted</a:t>
            </a:r>
            <a: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base?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1030287" y="0"/>
            <a:ext cx="7546975" cy="7699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Bronsted</a:t>
            </a:r>
            <a:r>
              <a:rPr lang="en-US" sz="32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Lowry Theory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67" y="4724400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143000" y="2311400"/>
            <a:ext cx="6873875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  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(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         Cl 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+   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0" y="925512"/>
            <a:ext cx="91440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reality, the reaction of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is an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equilibrium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occurs in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both directions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although in this case the equilibrium lies far to the right.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7150" y="3352800"/>
            <a:ext cx="8967787" cy="267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r>
              <a:rPr lang="en-US" sz="2400" b="1" i="0" u="sng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reverse reaction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 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behaves as a </a:t>
            </a:r>
            <a:r>
              <a:rPr lang="en-US" sz="2400" b="1" i="0" u="sng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Brønsted</a:t>
            </a:r>
            <a:r>
              <a:rPr lang="en-US" sz="24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base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behaves as a </a:t>
            </a:r>
            <a:r>
              <a:rPr lang="en-US" sz="2400" b="1" i="0" u="sng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Brønsted</a:t>
            </a:r>
            <a:r>
              <a:rPr lang="en-US" sz="2400" b="0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called the </a:t>
            </a:r>
            <a:r>
              <a:rPr lang="en-US" sz="2400" b="1" i="0" u="sng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conjugate base</a:t>
            </a:r>
            <a:r>
              <a:rPr lang="en-US" sz="24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sng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Brønsted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bases always exist as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conjugate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acid-base pairs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Their formulas differ by only one proton.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7" y="2481262"/>
            <a:ext cx="884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Conjugate Pairs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900" y="1536700"/>
            <a:ext cx="8712199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it a Try !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Label the acid, base, conjugate acid, and conjugate base in each reaction:</a:t>
            </a:r>
          </a:p>
        </p:txBody>
      </p:sp>
      <p:sp>
        <p:nvSpPr>
          <p:cNvPr id="189" name="Shape 189"/>
          <p:cNvSpPr/>
          <p:nvPr/>
        </p:nvSpPr>
        <p:spPr>
          <a:xfrm>
            <a:off x="1905000" y="3121532"/>
            <a:ext cx="465544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HCl + OH</a:t>
            </a:r>
            <a:r>
              <a:rPr lang="en-US" sz="3200" b="0" i="0" u="none" strike="noStrike" cap="none" baseline="30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 →   Cl</a:t>
            </a:r>
            <a:r>
              <a:rPr lang="en-US" sz="3200" b="0" i="0" u="none" strike="noStrike" cap="none" baseline="30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+ H</a:t>
            </a:r>
            <a:r>
              <a:rPr lang="en-US" sz="3200" b="0" i="0" u="none" strike="noStrike" cap="none" baseline="-25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0" name="Shape 190"/>
          <p:cNvSpPr/>
          <p:nvPr/>
        </p:nvSpPr>
        <p:spPr>
          <a:xfrm>
            <a:off x="1828800" y="4890007"/>
            <a:ext cx="565090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</a:t>
            </a:r>
            <a:r>
              <a:rPr lang="en-US" sz="3200" b="0" i="0" u="none" strike="noStrike" cap="none" baseline="-25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 + H</a:t>
            </a:r>
            <a:r>
              <a:rPr lang="en-US" sz="3200" b="0" i="0" u="none" strike="noStrike" cap="none" baseline="-25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SO</a:t>
            </a:r>
            <a:r>
              <a:rPr lang="en-US" sz="3200" b="0" i="0" u="none" strike="noStrike" cap="none" baseline="-25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→   HSO</a:t>
            </a:r>
            <a:r>
              <a:rPr lang="en-US" sz="3200" b="0" i="0" u="none" strike="noStrike" cap="none" baseline="-25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r>
              <a:rPr lang="en-US" sz="3200" b="0" i="0" u="none" strike="noStrike" cap="none" baseline="30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-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+ H</a:t>
            </a:r>
            <a:r>
              <a:rPr lang="en-US" sz="3200" b="0" i="0" u="none" strike="noStrike" cap="none" baseline="-25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-US" sz="3200" b="0" i="0" u="none" strike="noStrike" cap="none" baseline="300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+</a:t>
            </a:r>
            <a:r>
              <a:rPr lang="en-US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76200" y="271464"/>
            <a:ext cx="8952943" cy="4986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1" u="sng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Strong acids ionize 100% and weak ones do not!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400" b="1" i="1" u="sng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800"/>
              </a:spcBef>
              <a:buClr>
                <a:srgbClr val="000000"/>
              </a:buClr>
              <a:buSzPct val="25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single arrow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used to represent the ionization of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strong acids. 		</a:t>
            </a:r>
            <a:r>
              <a:rPr lang="en-US" sz="2400" dirty="0" err="1" smtClean="0"/>
              <a:t>HCl</a:t>
            </a:r>
            <a:r>
              <a:rPr lang="en-US" sz="2400" dirty="0" smtClean="0"/>
              <a:t> </a:t>
            </a:r>
            <a:r>
              <a:rPr lang="en-US" sz="2400" baseline="-25000" dirty="0"/>
              <a:t>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</a:t>
            </a:r>
            <a:r>
              <a:rPr lang="en-US" sz="2400" dirty="0"/>
              <a:t>              H</a:t>
            </a:r>
            <a:r>
              <a:rPr lang="en-US" sz="2400" baseline="30000" dirty="0"/>
              <a:t>+</a:t>
            </a:r>
            <a:r>
              <a:rPr lang="en-US" sz="2400" dirty="0"/>
              <a:t> </a:t>
            </a:r>
            <a:r>
              <a:rPr lang="en-US" sz="2400" baseline="-25000" dirty="0"/>
              <a:t>(</a:t>
            </a:r>
            <a:r>
              <a:rPr lang="en-US" sz="2400" i="1" baseline="-25000" dirty="0" err="1"/>
              <a:t>aq</a:t>
            </a:r>
            <a:r>
              <a:rPr lang="en-US" sz="2400" baseline="-25000" dirty="0"/>
              <a:t>)   </a:t>
            </a:r>
            <a:r>
              <a:rPr lang="en-US" sz="2400" dirty="0"/>
              <a:t>+  Cl </a:t>
            </a:r>
            <a:r>
              <a:rPr lang="en-US" sz="2400" baseline="30000" dirty="0"/>
              <a:t>-</a:t>
            </a:r>
            <a:r>
              <a:rPr lang="en-US" sz="2400" dirty="0"/>
              <a:t> </a:t>
            </a:r>
            <a:r>
              <a:rPr lang="en-US" sz="2400" baseline="-25000" dirty="0"/>
              <a:t>(</a:t>
            </a:r>
            <a:r>
              <a:rPr lang="en-US" sz="2400" i="1" baseline="-25000" dirty="0" err="1"/>
              <a:t>aq</a:t>
            </a:r>
            <a:r>
              <a:rPr lang="en-US" sz="2400" baseline="-25000" dirty="0"/>
              <a:t>)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en-US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400" b="1" u="sng" dirty="0">
                <a:solidFill>
                  <a:srgbClr val="FF0000"/>
                </a:solidFill>
              </a:rPr>
              <a:t>d</a:t>
            </a:r>
            <a:r>
              <a:rPr lang="en-US" sz="2400" b="1" i="0" u="sng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ouble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arrows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represent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ionization of weak acids because an equilibrium is created.		</a:t>
            </a:r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</a:rPr>
              <a:t>	</a:t>
            </a:r>
            <a:r>
              <a:rPr lang="en-US" sz="2400" dirty="0" smtClean="0">
                <a:solidFill>
                  <a:schemeClr val="dk1"/>
                </a:solidFill>
              </a:rPr>
              <a:t>	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sym typeface="Arial"/>
              </a:rPr>
              <a:t>HF 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sym typeface="Arial"/>
              </a:rPr>
              <a:t>(</a:t>
            </a:r>
            <a:r>
              <a:rPr lang="en-US" sz="2400" b="0" i="1" u="none" strike="noStrike" cap="none" baseline="-25000" dirty="0">
                <a:solidFill>
                  <a:schemeClr val="dk1"/>
                </a:solidFill>
                <a:sym typeface="Arial"/>
              </a:rPr>
              <a:t>g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sym typeface="Arial"/>
              </a:rPr>
              <a:t>)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               H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sym typeface="Arial"/>
              </a:rPr>
              <a:t>+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sym typeface="Arial"/>
              </a:rPr>
              <a:t>(</a:t>
            </a:r>
            <a:r>
              <a:rPr lang="en-US" sz="2400" b="0" i="1" u="none" strike="noStrike" cap="none" baseline="-25000" dirty="0" err="1">
                <a:solidFill>
                  <a:schemeClr val="dk1"/>
                </a:solidFill>
                <a:sym typeface="Arial"/>
              </a:rPr>
              <a:t>aq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sym typeface="Arial"/>
              </a:rPr>
              <a:t>) </a:t>
            </a:r>
            <a:r>
              <a:rPr lang="en-US" sz="2400" b="0" i="0" u="none" strike="noStrike" cap="none" dirty="0">
                <a:solidFill>
                  <a:schemeClr val="dk1"/>
                </a:solidFill>
                <a:sym typeface="Arial"/>
              </a:rPr>
              <a:t>+  F </a:t>
            </a:r>
            <a:r>
              <a:rPr lang="en-US" sz="2400" baseline="30000" dirty="0" smtClean="0">
                <a:solidFill>
                  <a:schemeClr val="dk1"/>
                </a:solidFill>
              </a:rPr>
              <a:t>– </a:t>
            </a:r>
            <a:r>
              <a:rPr lang="en-US" sz="2400" baseline="-25000" dirty="0" smtClean="0">
                <a:solidFill>
                  <a:schemeClr val="dk1"/>
                </a:solidFill>
              </a:rPr>
              <a:t>(</a:t>
            </a:r>
            <a:r>
              <a:rPr lang="en-US" sz="2400" baseline="-25000" dirty="0" err="1">
                <a:solidFill>
                  <a:schemeClr val="dk1"/>
                </a:solidFill>
              </a:rPr>
              <a:t>aq</a:t>
            </a:r>
            <a:r>
              <a:rPr lang="en-US" sz="2400" baseline="-25000" dirty="0">
                <a:solidFill>
                  <a:schemeClr val="dk1"/>
                </a:solidFill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aseline="30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baseline="300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aseline="300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3200" b="0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600"/>
              </a:spcBef>
              <a:buClr>
                <a:schemeClr val="dk1"/>
              </a:buClr>
              <a:buFont typeface="Times New Roman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2046288" y="6270625"/>
            <a:ext cx="1204912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Shape 142"/>
          <p:cNvCxnSpPr/>
          <p:nvPr/>
        </p:nvCxnSpPr>
        <p:spPr>
          <a:xfrm>
            <a:off x="3131342" y="2057400"/>
            <a:ext cx="68262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43" name="Shape 143"/>
          <p:cNvSpPr txBox="1"/>
          <p:nvPr/>
        </p:nvSpPr>
        <p:spPr>
          <a:xfrm>
            <a:off x="2506663" y="5435600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Shape 144"/>
          <p:cNvCxnSpPr/>
          <p:nvPr/>
        </p:nvCxnSpPr>
        <p:spPr>
          <a:xfrm>
            <a:off x="3167854" y="3886200"/>
            <a:ext cx="609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45" name="Shape 145"/>
          <p:cNvCxnSpPr/>
          <p:nvPr/>
        </p:nvCxnSpPr>
        <p:spPr>
          <a:xfrm rot="10800000">
            <a:off x="3110854" y="4114800"/>
            <a:ext cx="666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Default Theme">
  <a:themeElements>
    <a:clrScheme name="Custom 43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2267</Words>
  <Application>Microsoft Office PowerPoint</Application>
  <PresentationFormat>On-screen Show (4:3)</PresentationFormat>
  <Paragraphs>345</Paragraphs>
  <Slides>44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ＭＳ Ｐゴシック</vt:lpstr>
      <vt:lpstr>ＭＳ Ｐゴシック</vt:lpstr>
      <vt:lpstr>Arial</vt:lpstr>
      <vt:lpstr>Bernard MT Condensed</vt:lpstr>
      <vt:lpstr>Calibri</vt:lpstr>
      <vt:lpstr>Comic Sans MS</vt:lpstr>
      <vt:lpstr>Helvetica Neue</vt:lpstr>
      <vt:lpstr>Noto Sans Symbols</vt:lpstr>
      <vt:lpstr>Open Sans</vt:lpstr>
      <vt:lpstr>Times New Roman</vt:lpstr>
      <vt:lpstr>Trebuchet MS</vt:lpstr>
      <vt:lpstr>Tw Cen MT</vt:lpstr>
      <vt:lpstr>5_Default Theme</vt:lpstr>
      <vt:lpstr>Droplet</vt:lpstr>
      <vt:lpstr>PowerPoint Presentation</vt:lpstr>
      <vt:lpstr>History of Acids and Bases</vt:lpstr>
      <vt:lpstr>Arrhenius Theory</vt:lpstr>
      <vt:lpstr>But what if the acid/base is not  dissolved in water? </vt:lpstr>
      <vt:lpstr>PowerPoint Presentation</vt:lpstr>
      <vt:lpstr>PowerPoint Presentation</vt:lpstr>
      <vt:lpstr>Conjugate Pairs</vt:lpstr>
      <vt:lpstr>Give it a Try !</vt:lpstr>
      <vt:lpstr>PowerPoint Presentation</vt:lpstr>
      <vt:lpstr>Common Strong Acids and Bases Easy, memorize them!</vt:lpstr>
      <vt:lpstr>6 Common Strong Acids</vt:lpstr>
      <vt:lpstr>6 Common Strong Bases</vt:lpstr>
      <vt:lpstr>PowerPoint Presentation</vt:lpstr>
      <vt:lpstr>PowerPoint Presentation</vt:lpstr>
      <vt:lpstr>PowerPoint Presentation</vt:lpstr>
      <vt:lpstr>A pH Number line</vt:lpstr>
      <vt:lpstr>PowerPoint Presentation</vt:lpstr>
      <vt:lpstr>PowerPoint Presentation</vt:lpstr>
      <vt:lpstr>PowerPoint Presentation</vt:lpstr>
      <vt:lpstr>Acid and Base Equilibrium</vt:lpstr>
      <vt:lpstr>They have their own Kc Constants</vt:lpstr>
      <vt:lpstr>Equilibrium Constants   for Weak Acids</vt:lpstr>
      <vt:lpstr>Equilibrium Constants   for Weak Bases</vt:lpstr>
      <vt:lpstr>PowerPoint Presentation</vt:lpstr>
      <vt:lpstr>PowerPoint Presentation</vt:lpstr>
      <vt:lpstr>Chapter 15</vt:lpstr>
      <vt:lpstr> Neutralization Reactions </vt:lpstr>
      <vt:lpstr>PowerPoint Presentation</vt:lpstr>
      <vt:lpstr>PowerPoint Presentation</vt:lpstr>
      <vt:lpstr>PowerPoint Presentation</vt:lpstr>
      <vt:lpstr>PowerPoint Presentation</vt:lpstr>
      <vt:lpstr>Summary of steps for determining  the ph of Strong acid and bases neutralizations</vt:lpstr>
      <vt:lpstr>PowerPoint Presentation</vt:lpstr>
      <vt:lpstr>Oh No! How do I calculate the pH of a solution whenever weak bases or weak acids are involved?</vt:lpstr>
      <vt:lpstr>PowerPoint Presentation</vt:lpstr>
      <vt:lpstr>Summary of Steps for Weak Acid and  Weak Base Neutralizations </vt:lpstr>
      <vt:lpstr>The Henderson-Hasselbalch Equation</vt:lpstr>
      <vt:lpstr>Buffers</vt:lpstr>
      <vt:lpstr>PowerPoint Presentation</vt:lpstr>
      <vt:lpstr>What is a Titration?</vt:lpstr>
      <vt:lpstr>Comparison of Titration curves</vt:lpstr>
      <vt:lpstr>Ka and initial pH for weak acid and strong base titrations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</dc:creator>
  <cp:lastModifiedBy>Patrum, Cynthia</cp:lastModifiedBy>
  <cp:revision>79</cp:revision>
  <dcterms:modified xsi:type="dcterms:W3CDTF">2019-04-04T14:00:03Z</dcterms:modified>
</cp:coreProperties>
</file>