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62" r:id="rId4"/>
    <p:sldId id="266" r:id="rId5"/>
    <p:sldId id="263" r:id="rId6"/>
    <p:sldId id="294" r:id="rId7"/>
    <p:sldId id="284" r:id="rId8"/>
    <p:sldId id="285" r:id="rId9"/>
    <p:sldId id="288" r:id="rId10"/>
    <p:sldId id="286" r:id="rId11"/>
    <p:sldId id="299" r:id="rId12"/>
    <p:sldId id="318" r:id="rId13"/>
    <p:sldId id="264" r:id="rId14"/>
    <p:sldId id="265" r:id="rId15"/>
    <p:sldId id="269" r:id="rId16"/>
    <p:sldId id="270" r:id="rId17"/>
    <p:sldId id="267" r:id="rId18"/>
    <p:sldId id="276" r:id="rId19"/>
    <p:sldId id="296" r:id="rId20"/>
    <p:sldId id="298" r:id="rId21"/>
    <p:sldId id="277" r:id="rId22"/>
    <p:sldId id="278" r:id="rId23"/>
    <p:sldId id="271" r:id="rId24"/>
    <p:sldId id="275" r:id="rId25"/>
    <p:sldId id="281" r:id="rId26"/>
    <p:sldId id="320" r:id="rId27"/>
    <p:sldId id="292" r:id="rId28"/>
    <p:sldId id="300" r:id="rId29"/>
    <p:sldId id="301" r:id="rId30"/>
    <p:sldId id="302" r:id="rId31"/>
    <p:sldId id="303" r:id="rId32"/>
    <p:sldId id="313" r:id="rId33"/>
    <p:sldId id="317" r:id="rId34"/>
    <p:sldId id="319" r:id="rId35"/>
    <p:sldId id="291" r:id="rId36"/>
    <p:sldId id="283" r:id="rId37"/>
    <p:sldId id="310" r:id="rId38"/>
    <p:sldId id="311" r:id="rId39"/>
    <p:sldId id="312" r:id="rId40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3" autoAdjust="0"/>
    <p:restoredTop sz="94660"/>
  </p:normalViewPr>
  <p:slideViewPr>
    <p:cSldViewPr>
      <p:cViewPr varScale="1">
        <p:scale>
          <a:sx n="87" d="100"/>
          <a:sy n="87" d="100"/>
        </p:scale>
        <p:origin x="96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90EE12F-2529-4112-AA9A-B654ACB016F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42AF559A-E331-4355-84DD-7A4C4E5F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A7489C4-4F1F-45D4-AD99-D2FE2C58D9E5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E7C8FCE9-35EA-4BE3-9306-9604E794F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0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AC79F-E4AC-4584-968D-DF3B0765D62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19" tIns="0" rIns="19019" bIns="0" anchor="b"/>
          <a:lstStyle/>
          <a:p>
            <a:pPr algn="r" defTabSz="954538"/>
            <a:r>
              <a:rPr lang="en-US" sz="1000" i="1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19" tIns="0" rIns="19019" bIns="0" anchor="b"/>
          <a:lstStyle/>
          <a:p>
            <a:pPr algn="r" defTabSz="954538"/>
            <a:r>
              <a:rPr lang="en-US" sz="1000" i="1"/>
              <a:t>1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19" tIns="0" rIns="19019" bIns="0" anchor="b"/>
          <a:lstStyle/>
          <a:p>
            <a:pPr algn="r" defTabSz="954538"/>
            <a:r>
              <a:rPr lang="en-US" sz="1000" i="1"/>
              <a:t>1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19" tIns="0" rIns="19019" bIns="0" anchor="b"/>
          <a:lstStyle/>
          <a:p>
            <a:pPr algn="r" defTabSz="954538"/>
            <a:r>
              <a:rPr lang="en-US" sz="1000" i="1"/>
              <a:t>1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en-US"/>
          </a:p>
        </p:txBody>
      </p:sp>
      <p:sp>
        <p:nvSpPr>
          <p:cNvPr id="4114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699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15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510" tIns="47547" rIns="93510" bIns="475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50DBA-9A05-417E-9F73-6A74852756A0}" type="slidenum">
              <a:rPr lang="en-US"/>
              <a:pPr/>
              <a:t>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D877D6-21FF-4681-B4E3-BE5C9DE7CB54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8491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4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7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8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1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A1CD-1FC4-4B0D-8C91-39D8A3C65A9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472A-4E8F-4CC5-ACEA-4C6C8B21E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2192-7FD7-43A1-8C22-35A6AF9EA38D}" type="slidenum">
              <a:rPr lang="en-US"/>
              <a:pPr/>
              <a:t>1</a:t>
            </a:fld>
            <a:endParaRPr lang="en-US" sz="900" b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2400" y="954088"/>
            <a:ext cx="8839200" cy="1154112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en-US" sz="5900" b="1" i="1" u="sng" dirty="0">
                <a:solidFill>
                  <a:srgbClr val="FF0000"/>
                </a:solidFill>
              </a:rPr>
              <a:t>Chemical Equilibrium</a:t>
            </a:r>
            <a:endParaRPr lang="en-US" sz="8900" b="1" i="1" u="sng" dirty="0">
              <a:solidFill>
                <a:srgbClr val="FF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638800" y="3967162"/>
            <a:ext cx="2438400" cy="203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13</a:t>
            </a:r>
          </a:p>
          <a:p>
            <a:pPr algn="r">
              <a:spcBef>
                <a:spcPct val="50000"/>
              </a:spcBef>
            </a:pP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Balance</a:t>
            </a:r>
          </a:p>
        </p:txBody>
      </p:sp>
      <p:pic>
        <p:nvPicPr>
          <p:cNvPr id="3084" name="Picture 12" descr="MMj03005750000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52750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5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F2C981-6545-4453-B628-6757BC06D0E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900" b="0"/>
          </a:p>
        </p:txBody>
      </p:sp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228600" y="3048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Effects of Volume and Pressure</a:t>
            </a:r>
          </a:p>
          <a:p>
            <a:pPr>
              <a:buFontTx/>
              <a:buNone/>
              <a:defRPr/>
            </a:pPr>
            <a:endParaRPr lang="en-US" altLang="en-US" sz="32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altLang="en-US" sz="3200" u="sng" dirty="0"/>
              <a:t>The story is very different with Gases!</a:t>
            </a:r>
          </a:p>
          <a:p>
            <a:pPr>
              <a:defRPr/>
            </a:pPr>
            <a:r>
              <a:rPr lang="en-US" altLang="en-US" dirty="0"/>
              <a:t>An </a:t>
            </a:r>
            <a:r>
              <a:rPr lang="en-US" altLang="en-US" i="1" u="sng" dirty="0">
                <a:solidFill>
                  <a:srgbClr val="FF0000"/>
                </a:solidFill>
              </a:rPr>
              <a:t>increase</a:t>
            </a:r>
            <a:r>
              <a:rPr lang="en-US" altLang="en-US" dirty="0"/>
              <a:t> in pressure favors the direction that has </a:t>
            </a:r>
            <a:r>
              <a:rPr lang="en-US" altLang="en-US" i="1" u="sng" dirty="0">
                <a:solidFill>
                  <a:srgbClr val="FF0000"/>
                </a:solidFill>
              </a:rPr>
              <a:t>fewer moles of gas.</a:t>
            </a:r>
          </a:p>
          <a:p>
            <a:pPr marL="0" indent="0">
              <a:buNone/>
              <a:defRPr/>
            </a:pPr>
            <a:endParaRPr lang="en-US" altLang="en-US" i="1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dirty="0"/>
              <a:t>In a reaction with </a:t>
            </a:r>
            <a:r>
              <a:rPr lang="en-US" altLang="en-US" i="1" u="sng" dirty="0">
                <a:solidFill>
                  <a:srgbClr val="FF0000"/>
                </a:solidFill>
              </a:rPr>
              <a:t>the same number of product and reactant moles of gas, </a:t>
            </a:r>
            <a:r>
              <a:rPr lang="en-US" altLang="en-US" dirty="0"/>
              <a:t>adjusting pressure has no effect.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3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Effects of a catalyst</a:t>
            </a:r>
            <a:endParaRPr 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</a:t>
            </a:r>
            <a:r>
              <a:rPr lang="en-US" sz="2400" b="1" u="sng" dirty="0">
                <a:solidFill>
                  <a:srgbClr val="FF0000"/>
                </a:solidFill>
              </a:rPr>
              <a:t>speeds up the rate </a:t>
            </a:r>
            <a:r>
              <a:rPr lang="en-US" sz="2400" dirty="0"/>
              <a:t>of reaction by providing an </a:t>
            </a:r>
            <a:r>
              <a:rPr lang="en-US" sz="2400" b="1" u="sng" dirty="0">
                <a:solidFill>
                  <a:srgbClr val="FF0000"/>
                </a:solidFill>
              </a:rPr>
              <a:t>alternative pathway for reaction</a:t>
            </a:r>
            <a:r>
              <a:rPr lang="en-US" sz="2400" dirty="0"/>
              <a:t>, lowers minimum activation energy </a:t>
            </a:r>
            <a:r>
              <a:rPr lang="en-US" sz="2400" dirty="0" smtClean="0"/>
              <a:t>and allows the  </a:t>
            </a:r>
            <a:r>
              <a:rPr lang="en-US" sz="2400" dirty="0"/>
              <a:t>reaction to proceed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It </a:t>
            </a:r>
            <a:r>
              <a:rPr lang="en-US" sz="2400" b="1" u="sng" dirty="0">
                <a:solidFill>
                  <a:srgbClr val="FF0000"/>
                </a:solidFill>
              </a:rPr>
              <a:t>increases frequency </a:t>
            </a:r>
            <a:r>
              <a:rPr lang="en-US" sz="2400" b="1" u="sng" dirty="0" smtClean="0">
                <a:solidFill>
                  <a:srgbClr val="FF0000"/>
                </a:solidFill>
              </a:rPr>
              <a:t>of </a:t>
            </a:r>
            <a:r>
              <a:rPr lang="en-US" sz="2400" b="1" u="sng" dirty="0">
                <a:solidFill>
                  <a:srgbClr val="FF0000"/>
                </a:solidFill>
              </a:rPr>
              <a:t>effective </a:t>
            </a:r>
            <a:r>
              <a:rPr lang="en-US" sz="2400" dirty="0"/>
              <a:t>collisions and hence speeds up rate of reaction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</a:t>
            </a:r>
            <a:r>
              <a:rPr lang="en-US" sz="2400" b="1" dirty="0" smtClean="0">
                <a:solidFill>
                  <a:srgbClr val="FF0000"/>
                </a:solidFill>
              </a:rPr>
              <a:t>does not </a:t>
            </a:r>
            <a:r>
              <a:rPr lang="en-US" sz="2400" b="1" dirty="0">
                <a:solidFill>
                  <a:srgbClr val="FF0000"/>
                </a:solidFill>
              </a:rPr>
              <a:t>affect the equilibrium </a:t>
            </a:r>
            <a:r>
              <a:rPr lang="en-US" sz="2400" dirty="0"/>
              <a:t>concentrations of the reactants or products and thus </a:t>
            </a:r>
            <a:r>
              <a:rPr lang="en-US" sz="2400" b="1" u="sng" dirty="0">
                <a:solidFill>
                  <a:srgbClr val="FF0000"/>
                </a:solidFill>
              </a:rPr>
              <a:t>not the </a:t>
            </a:r>
            <a:r>
              <a:rPr lang="en-US" sz="2400" b="1" u="sng" dirty="0" smtClean="0">
                <a:solidFill>
                  <a:srgbClr val="FF0000"/>
                </a:solidFill>
              </a:rPr>
              <a:t>equilibrium constant value.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just </a:t>
            </a:r>
            <a:r>
              <a:rPr lang="en-US" sz="2400" dirty="0"/>
              <a:t>makes the </a:t>
            </a:r>
            <a:r>
              <a:rPr lang="en-US" sz="2400" b="1" u="sng" dirty="0">
                <a:solidFill>
                  <a:srgbClr val="FF0000"/>
                </a:solidFill>
              </a:rPr>
              <a:t>equilibrium get achieved </a:t>
            </a:r>
            <a:r>
              <a:rPr lang="en-US" sz="2400" b="1" u="sng" dirty="0" smtClean="0">
                <a:solidFill>
                  <a:srgbClr val="FF0000"/>
                </a:solidFill>
              </a:rPr>
              <a:t>faster</a:t>
            </a:r>
            <a:r>
              <a:rPr lang="en-US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51283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816095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Equilibrium </a:t>
            </a: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Constant</a:t>
            </a:r>
          </a:p>
          <a:p>
            <a:endParaRPr 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</a:t>
            </a:r>
            <a:endParaRPr lang="en-US" sz="6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2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1F50-2368-4C80-9A97-D2082144349A}" type="slidenum">
              <a:rPr lang="en-US"/>
              <a:pPr/>
              <a:t>13</a:t>
            </a:fld>
            <a:endParaRPr lang="en-US" sz="900" b="0"/>
          </a:p>
        </p:txBody>
      </p:sp>
      <p:sp>
        <p:nvSpPr>
          <p:cNvPr id="473090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Equilibrium Constant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/>
              <a:t>No matter the starting composition of reactants and products, the same </a:t>
            </a:r>
            <a:r>
              <a:rPr lang="en-US" sz="2800" b="1" u="sng" dirty="0">
                <a:solidFill>
                  <a:srgbClr val="FF0000"/>
                </a:solidFill>
              </a:rPr>
              <a:t>ratio of concentrations </a:t>
            </a:r>
            <a:r>
              <a:rPr lang="en-US" sz="2800" b="1" dirty="0"/>
              <a:t>is achieved at equilibrium.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/>
              <a:t>For a general reaction:</a:t>
            </a:r>
          </a:p>
          <a:p>
            <a:pPr>
              <a:spcBef>
                <a:spcPct val="20000"/>
              </a:spcBef>
            </a:pPr>
            <a:r>
              <a:rPr lang="en-US" sz="2800" b="1" i="1" dirty="0"/>
              <a:t>         </a:t>
            </a:r>
            <a:r>
              <a:rPr lang="en-US" sz="2800" b="1" i="1" dirty="0" err="1"/>
              <a:t>aA</a:t>
            </a:r>
            <a:r>
              <a:rPr lang="en-US" sz="2800" b="1" i="1" dirty="0"/>
              <a:t> </a:t>
            </a:r>
            <a:r>
              <a:rPr lang="en-US" sz="2800" b="1" i="1" baseline="-25000" dirty="0"/>
              <a:t>(g) </a:t>
            </a:r>
            <a:r>
              <a:rPr lang="en-US" sz="2800" b="1" i="1" dirty="0"/>
              <a:t>+ </a:t>
            </a:r>
            <a:r>
              <a:rPr lang="en-US" sz="2800" b="1" i="1" dirty="0" err="1"/>
              <a:t>bB</a:t>
            </a:r>
            <a:r>
              <a:rPr lang="en-US" sz="2800" b="1" i="1" dirty="0"/>
              <a:t> </a:t>
            </a:r>
            <a:r>
              <a:rPr lang="en-US" sz="2800" b="1" i="1" baseline="-25000" dirty="0"/>
              <a:t>(g)</a:t>
            </a:r>
            <a:r>
              <a:rPr lang="en-US" sz="2800" b="1" i="1" dirty="0"/>
              <a:t>                  </a:t>
            </a:r>
            <a:r>
              <a:rPr lang="en-US" sz="2800" b="1" i="1" dirty="0" err="1"/>
              <a:t>cC</a:t>
            </a:r>
            <a:r>
              <a:rPr lang="en-US" sz="2800" b="1" i="1" dirty="0"/>
              <a:t> </a:t>
            </a:r>
            <a:r>
              <a:rPr lang="en-US" sz="2800" b="1" i="1" baseline="-25000" dirty="0"/>
              <a:t>(g)</a:t>
            </a:r>
            <a:r>
              <a:rPr lang="en-US" sz="2800" b="1" i="1" dirty="0"/>
              <a:t> + </a:t>
            </a:r>
            <a:r>
              <a:rPr lang="en-US" sz="2800" b="1" i="1" dirty="0" err="1"/>
              <a:t>dD</a:t>
            </a:r>
            <a:r>
              <a:rPr lang="en-US" sz="2800" b="1" i="1" dirty="0"/>
              <a:t> </a:t>
            </a:r>
            <a:r>
              <a:rPr lang="en-US" sz="2800" b="1" i="1" baseline="-25000" dirty="0"/>
              <a:t>(g)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800" b="1" dirty="0"/>
              <a:t>	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en-US" sz="2800" b="1" dirty="0"/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en-US" sz="2800" b="1" dirty="0"/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The value of  </a:t>
            </a:r>
            <a:r>
              <a:rPr lang="en-US" sz="2400" b="1" i="1" u="sng" dirty="0" err="1">
                <a:solidFill>
                  <a:srgbClr val="FF0000"/>
                </a:solidFill>
              </a:rPr>
              <a:t>K</a:t>
            </a:r>
            <a:r>
              <a:rPr lang="en-US" sz="2400" b="1" i="1" u="sng" baseline="-25000" dirty="0" err="1">
                <a:solidFill>
                  <a:srgbClr val="FF0000"/>
                </a:solidFill>
              </a:rPr>
              <a:t>c</a:t>
            </a:r>
            <a:r>
              <a:rPr lang="en-US" sz="2400" b="1" u="sng" dirty="0">
                <a:solidFill>
                  <a:srgbClr val="FF0000"/>
                </a:solidFill>
              </a:rPr>
              <a:t> is the equilibrium constant </a:t>
            </a:r>
            <a:r>
              <a:rPr lang="en-US" sz="2400" b="1" dirty="0"/>
              <a:t>and the information on the right side is considered the </a:t>
            </a:r>
            <a:r>
              <a:rPr lang="en-US" sz="2400" b="1" u="sng" dirty="0">
                <a:solidFill>
                  <a:srgbClr val="FF0000"/>
                </a:solidFill>
              </a:rPr>
              <a:t>Equilibrium expression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73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48422"/>
              </p:ext>
            </p:extLst>
          </p:nvPr>
        </p:nvGraphicFramePr>
        <p:xfrm>
          <a:off x="3136683" y="3553691"/>
          <a:ext cx="1935163" cy="1121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3" imgW="901440" imgH="469800" progId="Equation.3">
                  <p:embed/>
                </p:oleObj>
              </mc:Choice>
              <mc:Fallback>
                <p:oleObj name="Equation" r:id="rId3" imgW="901440" imgH="469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683" y="3553691"/>
                        <a:ext cx="1935163" cy="1121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40" y="2733098"/>
            <a:ext cx="1000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4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1E2-9BA7-4C9F-A261-793B9D35D4EA}" type="slidenum">
              <a:rPr lang="en-US"/>
              <a:pPr/>
              <a:t>14</a:t>
            </a:fld>
            <a:endParaRPr lang="en-US" sz="900" b="0"/>
          </a:p>
        </p:txBody>
      </p:sp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Equilibrium Constant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i="1" dirty="0" err="1"/>
              <a:t>K</a:t>
            </a:r>
            <a:r>
              <a:rPr lang="en-US" sz="2800" b="1" i="1" baseline="-25000" dirty="0" err="1"/>
              <a:t>c</a:t>
            </a:r>
            <a:r>
              <a:rPr lang="en-US" sz="2800" b="1" dirty="0"/>
              <a:t> is based on the </a:t>
            </a:r>
            <a:r>
              <a:rPr lang="en-US" sz="2800" b="1" u="sng" dirty="0"/>
              <a:t>molarities of reactants and products </a:t>
            </a:r>
            <a:r>
              <a:rPr lang="en-US" sz="2800" b="1" dirty="0"/>
              <a:t>at equilibrium.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b="1" dirty="0"/>
              <a:t>We omit the units of the equilibrium constant.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/>
              <a:t>The Equilibrium expression is </a:t>
            </a:r>
            <a:r>
              <a:rPr lang="en-US" sz="2800" b="1" u="sng" dirty="0"/>
              <a:t>products over reactants</a:t>
            </a:r>
            <a:r>
              <a:rPr lang="en-US" sz="2800" b="1" dirty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For the reverse reaction:</a:t>
            </a:r>
          </a:p>
          <a:p>
            <a:pPr>
              <a:spcBef>
                <a:spcPct val="20000"/>
              </a:spcBef>
            </a:pPr>
            <a:r>
              <a:rPr lang="en-US" sz="2800" b="1" dirty="0"/>
              <a:t>Equilibrium expression = reciprocal of the original   expression.    </a:t>
            </a:r>
            <a:r>
              <a:rPr lang="en-US" sz="2800" b="1" i="1" dirty="0"/>
              <a:t>Kc </a:t>
            </a:r>
            <a:r>
              <a:rPr lang="en-US" sz="2800" b="1" dirty="0"/>
              <a:t> =    </a:t>
            </a:r>
            <a:r>
              <a:rPr lang="en-US" sz="2800" b="1" u="sng" dirty="0"/>
              <a:t>1</a:t>
            </a:r>
          </a:p>
          <a:p>
            <a:pPr>
              <a:spcBef>
                <a:spcPct val="20000"/>
              </a:spcBef>
            </a:pPr>
            <a:r>
              <a:rPr lang="en-US" sz="3200" b="1" dirty="0"/>
              <a:t>                                </a:t>
            </a:r>
            <a:r>
              <a:rPr lang="en-US" sz="3200" b="1" i="1" dirty="0"/>
              <a:t>K</a:t>
            </a:r>
            <a:r>
              <a:rPr lang="en-US" sz="3200" b="1" i="1" baseline="-25000" dirty="0"/>
              <a:t>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/>
              <a:t>Large Value for the Equilibrium Constant</a:t>
            </a:r>
          </a:p>
          <a:p>
            <a:r>
              <a:rPr lang="en-US" sz="2800" i="1" u="sng" dirty="0" err="1">
                <a:solidFill>
                  <a:srgbClr val="FF0000"/>
                </a:solidFill>
              </a:rPr>
              <a:t>Kc</a:t>
            </a:r>
            <a:r>
              <a:rPr lang="en-US" sz="2800" i="1" u="sng" dirty="0">
                <a:solidFill>
                  <a:srgbClr val="FF0000"/>
                </a:solidFill>
              </a:rPr>
              <a:t> ˃( 10</a:t>
            </a:r>
            <a:r>
              <a:rPr lang="en-US" sz="2800" i="1" u="sng" baseline="30000" dirty="0">
                <a:solidFill>
                  <a:srgbClr val="FF0000"/>
                </a:solidFill>
              </a:rPr>
              <a:t>3</a:t>
            </a:r>
            <a:r>
              <a:rPr lang="en-US" sz="2800" i="1" u="sng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u="sng" dirty="0">
                <a:solidFill>
                  <a:srgbClr val="FF0000"/>
                </a:solidFill>
              </a:rPr>
              <a:t>Product favored </a:t>
            </a:r>
            <a:r>
              <a:rPr lang="en-US" sz="2800" dirty="0"/>
              <a:t>over reactants.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Reaction proceeds almost to </a:t>
            </a:r>
            <a:r>
              <a:rPr lang="en-US" sz="2800" u="sng" dirty="0">
                <a:solidFill>
                  <a:srgbClr val="FF0000"/>
                </a:solidFill>
              </a:rPr>
              <a:t>completion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Position of reaction is said to be to the </a:t>
            </a:r>
            <a:r>
              <a:rPr lang="en-US" sz="2800" u="sng" dirty="0">
                <a:solidFill>
                  <a:srgbClr val="FF0000"/>
                </a:solidFill>
              </a:rPr>
              <a:t>right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b="1" i="1" u="sng" dirty="0"/>
              <a:t>Small Value for the Equilibrium Constant</a:t>
            </a:r>
          </a:p>
          <a:p>
            <a:r>
              <a:rPr lang="en-US" sz="2800" i="1" u="sng" dirty="0" err="1">
                <a:solidFill>
                  <a:srgbClr val="FF0000"/>
                </a:solidFill>
              </a:rPr>
              <a:t>Kc</a:t>
            </a:r>
            <a:r>
              <a:rPr lang="en-US" sz="2800" i="1" u="sng" dirty="0">
                <a:solidFill>
                  <a:srgbClr val="FF0000"/>
                </a:solidFill>
              </a:rPr>
              <a:t> ˂( 10</a:t>
            </a:r>
            <a:r>
              <a:rPr lang="en-US" sz="2800" i="1" u="sng" baseline="30000" dirty="0">
                <a:solidFill>
                  <a:srgbClr val="FF0000"/>
                </a:solidFill>
              </a:rPr>
              <a:t>-3</a:t>
            </a:r>
            <a:r>
              <a:rPr lang="en-US" sz="2800" i="1" u="sng" dirty="0">
                <a:solidFill>
                  <a:srgbClr val="FF0000"/>
                </a:solidFill>
              </a:rPr>
              <a:t>)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u="sng" dirty="0">
                <a:solidFill>
                  <a:srgbClr val="FF0000"/>
                </a:solidFill>
              </a:rPr>
              <a:t>Reactants are favored </a:t>
            </a:r>
            <a:r>
              <a:rPr lang="en-US" sz="2800" dirty="0"/>
              <a:t>over products.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Reaction </a:t>
            </a:r>
            <a:r>
              <a:rPr lang="en-US" sz="2800" u="sng" dirty="0">
                <a:solidFill>
                  <a:srgbClr val="FF0000"/>
                </a:solidFill>
              </a:rPr>
              <a:t>hardly proceeds forward </a:t>
            </a:r>
            <a:r>
              <a:rPr lang="en-US" sz="2800" dirty="0"/>
              <a:t>at all.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Position of reaction is said to be </a:t>
            </a:r>
            <a:r>
              <a:rPr lang="en-US" sz="2800" u="sng" dirty="0">
                <a:solidFill>
                  <a:srgbClr val="FF0000"/>
                </a:solidFill>
              </a:rPr>
              <a:t>to the left.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u="sng" dirty="0"/>
              <a:t>10</a:t>
            </a:r>
            <a:r>
              <a:rPr lang="en-US" sz="3200" b="1" u="sng" baseline="30000" dirty="0"/>
              <a:t>-3</a:t>
            </a:r>
            <a:r>
              <a:rPr lang="en-US" sz="3200" b="1" i="1" u="sng" dirty="0"/>
              <a:t> ˂ Kc ˂ 10</a:t>
            </a:r>
            <a:r>
              <a:rPr lang="en-US" sz="3200" b="1" i="1" u="sng" baseline="30000" dirty="0"/>
              <a:t>3 </a:t>
            </a:r>
            <a:r>
              <a:rPr lang="en-US" sz="3200" b="1" i="1" u="sng" dirty="0"/>
              <a:t> </a:t>
            </a:r>
            <a:r>
              <a:rPr lang="en-US" sz="3200" b="1" i="1" u="sng" dirty="0" smtClean="0"/>
              <a:t>it means that good </a:t>
            </a:r>
            <a:r>
              <a:rPr lang="en-US" sz="3200" b="1" i="1" u="sng" dirty="0"/>
              <a:t>amounts of both </a:t>
            </a:r>
            <a:r>
              <a:rPr lang="en-US" sz="3200" b="1" i="1" u="sng" dirty="0" smtClean="0"/>
              <a:t>reactants and products exist.</a:t>
            </a:r>
            <a:endParaRPr lang="en-US" sz="3200" b="1" u="sng" baseline="30000" dirty="0"/>
          </a:p>
        </p:txBody>
      </p:sp>
    </p:spTree>
    <p:extLst>
      <p:ext uri="{BB962C8B-B14F-4D97-AF65-F5344CB8AC3E}">
        <p14:creationId xmlns:p14="http://schemas.microsoft.com/office/powerpoint/2010/main" val="18957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7AB-9472-493B-A972-B74A3434DC02}" type="slidenum">
              <a:rPr lang="en-US"/>
              <a:pPr/>
              <a:t>16</a:t>
            </a:fld>
            <a:endParaRPr lang="en-US" sz="900" b="0" dirty="0"/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190499" y="762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Heterogeneous </a:t>
            </a:r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Equilibria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means 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reactants and products are present in more than one 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phase</a:t>
            </a:r>
          </a:p>
          <a:p>
            <a:pPr marL="342900" indent="-342900">
              <a:spcBef>
                <a:spcPct val="20000"/>
              </a:spcBef>
            </a:pPr>
            <a:endParaRPr lang="en-US" sz="2800" b="1" i="1" u="sng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/>
              <a:t> Molar concentrations of solids and pure liquids are </a:t>
            </a:r>
            <a:r>
              <a:rPr lang="en-US" sz="2800" b="1" dirty="0" smtClean="0"/>
              <a:t>constant because you can’t find the concentration of something if it is not a liquid!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0000"/>
                </a:solidFill>
              </a:rPr>
              <a:t>Ignore </a:t>
            </a:r>
            <a:r>
              <a:rPr lang="en-US" sz="2800" b="1" u="sng" dirty="0">
                <a:solidFill>
                  <a:srgbClr val="FF0000"/>
                </a:solidFill>
              </a:rPr>
              <a:t>the concentrations of pure liquids and pure solids in equilibrium constant expressions.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/>
              <a:t>The amount of CO</a:t>
            </a:r>
            <a:r>
              <a:rPr lang="en-US" sz="2800" b="1" baseline="-25000" dirty="0"/>
              <a:t>2</a:t>
            </a:r>
            <a:r>
              <a:rPr lang="en-US" sz="2800" b="1" dirty="0"/>
              <a:t> formed will not depend greatly on the amounts of </a:t>
            </a:r>
            <a:r>
              <a:rPr lang="en-US" sz="2800" b="1" dirty="0" err="1"/>
              <a:t>CaO</a:t>
            </a:r>
            <a:r>
              <a:rPr lang="en-US" sz="2800" b="1" dirty="0"/>
              <a:t> and CaCO</a:t>
            </a:r>
            <a:r>
              <a:rPr lang="en-US" sz="2800" b="1" baseline="-25000" dirty="0"/>
              <a:t>3</a:t>
            </a:r>
            <a:r>
              <a:rPr lang="en-US" sz="2800" b="1" dirty="0"/>
              <a:t> present.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/>
          </a:p>
          <a:p>
            <a:pPr marL="342900" indent="-342900">
              <a:spcBef>
                <a:spcPct val="20000"/>
              </a:spcBef>
            </a:pPr>
            <a:endParaRPr lang="en-US" sz="2800" b="1" dirty="0"/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				</a:t>
            </a:r>
          </a:p>
        </p:txBody>
      </p:sp>
      <p:graphicFrame>
        <p:nvGraphicFramePr>
          <p:cNvPr id="483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140030"/>
              </p:ext>
            </p:extLst>
          </p:nvPr>
        </p:nvGraphicFramePr>
        <p:xfrm>
          <a:off x="217123" y="5468876"/>
          <a:ext cx="5181600" cy="57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Document" r:id="rId3" imgW="4781550" imgH="504825" progId="">
                  <p:embed/>
                </p:oleObj>
              </mc:Choice>
              <mc:Fallback>
                <p:oleObj name="Document" r:id="rId3" imgW="4781550" imgH="50482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23" y="5468876"/>
                        <a:ext cx="5181600" cy="5745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5381215"/>
            <a:ext cx="183505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086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For the reaction:</a:t>
            </a:r>
          </a:p>
          <a:p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800" dirty="0"/>
              <a:t>CO(g) + 2 H</a:t>
            </a:r>
            <a:r>
              <a:rPr lang="en-US" sz="2800" baseline="-25000" dirty="0"/>
              <a:t>2</a:t>
            </a:r>
            <a:r>
              <a:rPr lang="en-US" sz="2800" dirty="0"/>
              <a:t> (g)                  CH</a:t>
            </a:r>
            <a:r>
              <a:rPr lang="en-US" sz="2800" baseline="-25000" dirty="0"/>
              <a:t>3</a:t>
            </a:r>
            <a:r>
              <a:rPr lang="en-US" sz="2800" dirty="0"/>
              <a:t>OH(g)</a:t>
            </a:r>
          </a:p>
          <a:p>
            <a:endParaRPr lang="en-US" sz="2800" dirty="0"/>
          </a:p>
          <a:p>
            <a:r>
              <a:rPr lang="en-US" sz="2800" dirty="0"/>
              <a:t>The equilibrium concentrations are:</a:t>
            </a:r>
          </a:p>
          <a:p>
            <a:r>
              <a:rPr lang="en-US" sz="2800" dirty="0"/>
              <a:t> [Co] = 2.58M</a:t>
            </a:r>
          </a:p>
          <a:p>
            <a:r>
              <a:rPr lang="en-US" sz="2800" dirty="0"/>
              <a:t>[H2] = 0.280 M</a:t>
            </a:r>
          </a:p>
          <a:p>
            <a:r>
              <a:rPr lang="en-US" sz="2800" dirty="0"/>
              <a:t>[Ch3OH] = 2.93 M</a:t>
            </a:r>
          </a:p>
          <a:p>
            <a:endParaRPr lang="en-US" sz="2800" dirty="0"/>
          </a:p>
          <a:p>
            <a:r>
              <a:rPr lang="en-US" sz="2800" dirty="0"/>
              <a:t>Calculate the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c</a:t>
            </a:r>
            <a:r>
              <a:rPr lang="en-US" sz="2800" i="1" dirty="0"/>
              <a:t> for this reaction.</a:t>
            </a:r>
          </a:p>
          <a:p>
            <a:r>
              <a:rPr lang="en-US" sz="2800" i="1" dirty="0"/>
              <a:t>Calculate the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c</a:t>
            </a:r>
            <a:r>
              <a:rPr lang="en-US" sz="2800" i="1" baseline="-25000" dirty="0"/>
              <a:t> </a:t>
            </a:r>
            <a:r>
              <a:rPr lang="en-US" sz="2800" i="1" dirty="0"/>
              <a:t>for the reverse reaction</a:t>
            </a:r>
            <a:endParaRPr lang="en-US" sz="2800" dirty="0"/>
          </a:p>
          <a:p>
            <a:endParaRPr lang="en-US" sz="2800" i="1" dirty="0"/>
          </a:p>
          <a:p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631917"/>
            <a:ext cx="1000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81666A-C0A8-4CAE-8F36-3B3C4D1A5CD5}" type="slidenum">
              <a:rPr lang="en-US" altLang="en-US" sz="1200"/>
              <a:pPr/>
              <a:t>18</a:t>
            </a:fld>
            <a:endParaRPr lang="en-US" altLang="en-US" sz="900" b="0"/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Equilibrium Constant in Terms of </a:t>
            </a:r>
            <a:r>
              <a:rPr lang="en-US" alt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</a:t>
            </a:r>
          </a:p>
          <a:p>
            <a:pPr>
              <a:buFontTx/>
              <a:buNone/>
              <a:defRPr/>
            </a:pPr>
            <a:r>
              <a:rPr lang="en-US" altLang="en-US" u="sng" dirty="0">
                <a:solidFill>
                  <a:srgbClr val="FF0000"/>
                </a:solidFill>
              </a:rPr>
              <a:t>This equation is on the AP Reference table</a:t>
            </a:r>
            <a:r>
              <a:rPr lang="en-US" altLang="en-US" u="sng" dirty="0" smtClean="0">
                <a:solidFill>
                  <a:srgbClr val="FF0000"/>
                </a:solidFill>
              </a:rPr>
              <a:t>.</a:t>
            </a:r>
            <a:endParaRPr lang="en-US" altLang="en-US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dirty="0"/>
              <a:t>If </a:t>
            </a:r>
            <a:r>
              <a:rPr lang="en-US" altLang="en-US" i="1" dirty="0"/>
              <a:t>K</a:t>
            </a:r>
            <a:r>
              <a:rPr lang="en-US" altLang="en-US" i="1" baseline="-25000" dirty="0"/>
              <a:t>P</a:t>
            </a:r>
            <a:r>
              <a:rPr lang="en-US" altLang="en-US" dirty="0"/>
              <a:t> is the equilibrium constant for reactions involving gases, we can write:</a:t>
            </a:r>
          </a:p>
          <a:p>
            <a:pPr algn="ctr">
              <a:defRPr/>
            </a:pPr>
            <a:endParaRPr lang="en-US" altLang="en-US" dirty="0"/>
          </a:p>
          <a:p>
            <a:pPr algn="ctr">
              <a:defRPr/>
            </a:pPr>
            <a:endParaRPr lang="en-US" altLang="en-US" dirty="0"/>
          </a:p>
          <a:p>
            <a:pPr algn="ctr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0" i="1" dirty="0"/>
              <a:t>K</a:t>
            </a:r>
            <a:r>
              <a:rPr lang="en-US" altLang="en-US" b="0" i="1" baseline="-25000" dirty="0"/>
              <a:t>P</a:t>
            </a:r>
            <a:r>
              <a:rPr lang="en-US" altLang="en-US" b="0" i="1" dirty="0"/>
              <a:t> </a:t>
            </a:r>
            <a:r>
              <a:rPr lang="en-US" altLang="en-US" b="0" dirty="0"/>
              <a:t>is based on partial pressures measured in </a:t>
            </a:r>
            <a:r>
              <a:rPr lang="en-US" altLang="en-US" u="sng" dirty="0">
                <a:solidFill>
                  <a:srgbClr val="FF0000"/>
                </a:solidFill>
              </a:rPr>
              <a:t>atmospheres</a:t>
            </a:r>
            <a:r>
              <a:rPr lang="en-US" altLang="en-US" dirty="0" smtClean="0"/>
              <a:t>.</a:t>
            </a:r>
            <a:r>
              <a:rPr lang="en-US" altLang="en-US" b="0" dirty="0" smtClean="0"/>
              <a:t> Notice that  [ ] are not used but rather </a:t>
            </a:r>
          </a:p>
          <a:p>
            <a:pPr marL="0" indent="0">
              <a:buNone/>
              <a:defRPr/>
            </a:pPr>
            <a:r>
              <a:rPr lang="en-US" altLang="en-US" b="0" dirty="0"/>
              <a:t> </a:t>
            </a:r>
            <a:r>
              <a:rPr lang="en-US" altLang="en-US" b="0" dirty="0" smtClean="0"/>
              <a:t>   ( ) to write the values of the partial pressures.</a:t>
            </a:r>
            <a:endParaRPr lang="en-US" altLang="en-US" b="0" dirty="0"/>
          </a:p>
          <a:p>
            <a:pPr>
              <a:defRPr/>
            </a:pPr>
            <a:endParaRPr lang="en-US" altLang="en-US" u="sng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graphicFrame>
        <p:nvGraphicFramePr>
          <p:cNvPr id="122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13443"/>
              </p:ext>
            </p:extLst>
          </p:nvPr>
        </p:nvGraphicFramePr>
        <p:xfrm>
          <a:off x="2438400" y="2841625"/>
          <a:ext cx="34480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3" imgW="2425700" imgH="1041400" progId="Equation.3">
                  <p:embed/>
                </p:oleObj>
              </mc:Choice>
              <mc:Fallback>
                <p:oleObj name="Equation" r:id="rId3" imgW="24257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41625"/>
                        <a:ext cx="344805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2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2A67A5-A12D-4CB7-8BEA-BFE5C5E2E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61232"/>
            <a:ext cx="8763000" cy="64325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alt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b="1" u="sng" baseline="30000" dirty="0">
                <a:solidFill>
                  <a:srgbClr val="000000"/>
                </a:solidFill>
                <a:cs typeface="Arial" panose="020B0604020202020204" pitchFamily="34" charset="0"/>
              </a:rPr>
              <a:t>o  </a:t>
            </a:r>
            <a:r>
              <a:rPr lang="en-US" altLang="en-US" sz="2400" b="1" u="sng" dirty="0">
                <a:solidFill>
                  <a:srgbClr val="000000"/>
                </a:solidFill>
                <a:cs typeface="Arial" panose="020B0604020202020204" pitchFamily="34" charset="0"/>
              </a:rPr>
              <a:t>can be used to determine k for a reaction</a:t>
            </a:r>
            <a:endParaRPr kumimoji="0" lang="en-US" altLang="en-US" sz="2400" b="1" i="0" u="sng" strike="noStrike" cap="none" normalizeH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If we know the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standard free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energy change,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</a:t>
            </a:r>
            <a:r>
              <a:rPr kumimoji="0" lang="el-G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for a chemical process at some temperature T, we can calculate the equilibrium constant for the process at that temperature using the  relationship between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l-G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Δ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and K.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altLang="en-US" sz="2400" dirty="0">
                <a:cs typeface="Arial" panose="020B0604020202020204" pitchFamily="34" charset="0"/>
              </a:rPr>
              <a:t>		</a:t>
            </a:r>
          </a:p>
          <a:p>
            <a:pPr lvl="0"/>
            <a:r>
              <a:rPr lang="en-US" altLang="en-US" sz="2400" dirty="0">
                <a:cs typeface="Arial" panose="020B0604020202020204" pitchFamily="34" charset="0"/>
              </a:rPr>
              <a:t>			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∆G° = – RT ln K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lvl="0"/>
            <a:endParaRPr lang="en-US" altLang="en-US" sz="2400" dirty="0"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This equation is found on the AP reference table under the Thermodynamics section.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  </a:t>
            </a:r>
            <a:r>
              <a:rPr lang="en-US" sz="2800" dirty="0" smtClean="0"/>
              <a:t>	=equilibrium constant </a:t>
            </a:r>
            <a:endParaRPr lang="en-US" sz="2800" dirty="0"/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∆G</a:t>
            </a:r>
            <a:r>
              <a:rPr lang="en-US" sz="2800" b="1" dirty="0" smtClean="0">
                <a:solidFill>
                  <a:srgbClr val="FF0000"/>
                </a:solidFill>
              </a:rPr>
              <a:t>°   </a:t>
            </a:r>
            <a:r>
              <a:rPr lang="en-US" sz="2800" dirty="0" smtClean="0"/>
              <a:t>=standard </a:t>
            </a:r>
            <a:r>
              <a:rPr lang="en-US" sz="2800" dirty="0"/>
              <a:t>Gibb's free </a:t>
            </a:r>
            <a:r>
              <a:rPr lang="en-US" sz="2800" dirty="0" smtClean="0"/>
              <a:t>energy </a:t>
            </a:r>
            <a:endParaRPr lang="en-US" sz="2800" dirty="0"/>
          </a:p>
          <a:p>
            <a:r>
              <a:rPr lang="en-US" sz="2800" dirty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R       </a:t>
            </a:r>
            <a:r>
              <a:rPr lang="en-US" sz="2800" dirty="0" smtClean="0"/>
              <a:t>=constant </a:t>
            </a:r>
            <a:r>
              <a:rPr lang="en-US" sz="2800" dirty="0"/>
              <a:t>(8.314 J/</a:t>
            </a:r>
            <a:r>
              <a:rPr lang="en-US" sz="2800" dirty="0" err="1"/>
              <a:t>K•mol</a:t>
            </a:r>
            <a:r>
              <a:rPr lang="en-US" sz="2800" dirty="0"/>
              <a:t>) </a:t>
            </a:r>
          </a:p>
          <a:p>
            <a:r>
              <a:rPr lang="en-US" sz="2800" dirty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T        </a:t>
            </a:r>
            <a:r>
              <a:rPr lang="en-US" sz="2800" dirty="0" smtClean="0"/>
              <a:t>=temperature</a:t>
            </a:r>
            <a:r>
              <a:rPr lang="en-US" sz="2800" dirty="0"/>
              <a:t>.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50FF-6EED-4B98-93F8-AA1BB69DBABD}" type="slidenum">
              <a:rPr lang="en-US"/>
              <a:pPr/>
              <a:t>2</a:t>
            </a:fld>
            <a:endParaRPr lang="en-US" sz="900" b="0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381000"/>
          </a:xfrm>
        </p:spPr>
        <p:txBody>
          <a:bodyPr>
            <a:noAutofit/>
          </a:bodyPr>
          <a:lstStyle/>
          <a:p>
            <a:r>
              <a:rPr lang="en-US" sz="4000" b="1" i="1" u="sng" dirty="0">
                <a:solidFill>
                  <a:srgbClr val="FF0000"/>
                </a:solidFill>
              </a:rPr>
              <a:t>Equilibrium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Chemical Equilibrium</a:t>
            </a:r>
            <a:r>
              <a:rPr lang="en-US" sz="2400" dirty="0"/>
              <a:t>, the state where the concentrations of all reactants and products remain constant with time.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u="sng" dirty="0">
                <a:solidFill>
                  <a:srgbClr val="FF0000"/>
                </a:solidFill>
              </a:rPr>
              <a:t>Any chemical reaction </a:t>
            </a:r>
            <a:r>
              <a:rPr lang="en-US" sz="2800" dirty="0"/>
              <a:t>carried out in a </a:t>
            </a:r>
            <a:r>
              <a:rPr lang="en-US" sz="2800" u="sng" dirty="0">
                <a:solidFill>
                  <a:srgbClr val="FF0000"/>
                </a:solidFill>
              </a:rPr>
              <a:t>closed container </a:t>
            </a:r>
            <a:r>
              <a:rPr lang="en-US" sz="2800" dirty="0"/>
              <a:t>will reach </a:t>
            </a:r>
            <a:r>
              <a:rPr lang="en-US" sz="2800" u="sng" dirty="0">
                <a:solidFill>
                  <a:srgbClr val="FF0000"/>
                </a:solidFill>
              </a:rPr>
              <a:t>equilibrium</a:t>
            </a:r>
            <a:r>
              <a:rPr lang="en-US" sz="2800" u="sng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A reaction that seems to </a:t>
            </a:r>
            <a:r>
              <a:rPr lang="en-US" sz="2800" u="sng" dirty="0">
                <a:solidFill>
                  <a:srgbClr val="FF0000"/>
                </a:solidFill>
              </a:rPr>
              <a:t>favor the products </a:t>
            </a:r>
            <a:r>
              <a:rPr lang="en-US" sz="2800" dirty="0"/>
              <a:t>and gives numbers close to the theoretical yield is said to go </a:t>
            </a:r>
            <a:r>
              <a:rPr lang="en-US" sz="2800" b="1" u="sng" dirty="0">
                <a:solidFill>
                  <a:srgbClr val="FF0000"/>
                </a:solidFill>
              </a:rPr>
              <a:t>far to the right</a:t>
            </a:r>
            <a:r>
              <a:rPr lang="en-US" sz="2800" b="1" u="sng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u="sng" dirty="0"/>
          </a:p>
          <a:p>
            <a:pPr>
              <a:lnSpc>
                <a:spcPct val="90000"/>
              </a:lnSpc>
            </a:pPr>
            <a:r>
              <a:rPr lang="en-US" sz="2800" dirty="0"/>
              <a:t>A reaction that seems to </a:t>
            </a:r>
            <a:r>
              <a:rPr lang="en-US" sz="2800" u="sng" dirty="0">
                <a:solidFill>
                  <a:srgbClr val="FF0000"/>
                </a:solidFill>
              </a:rPr>
              <a:t>not happen at all </a:t>
            </a:r>
            <a:r>
              <a:rPr lang="en-US" sz="2800" dirty="0"/>
              <a:t>and yields products far below the theoretical yield is said to lie </a:t>
            </a:r>
            <a:r>
              <a:rPr lang="en-US" sz="2800" b="1" u="sng" dirty="0">
                <a:solidFill>
                  <a:srgbClr val="FF0000"/>
                </a:solidFill>
              </a:rPr>
              <a:t>far to the left.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59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28042"/>
              </p:ext>
            </p:extLst>
          </p:nvPr>
        </p:nvGraphicFramePr>
        <p:xfrm>
          <a:off x="381000" y="2667000"/>
          <a:ext cx="8305800" cy="28003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863445176"/>
                    </a:ext>
                  </a:extLst>
                </a:gridCol>
                <a:gridCol w="1751106">
                  <a:extLst>
                    <a:ext uri="{9D8B030D-6E8A-4147-A177-3AD203B41FA5}">
                      <a16:colId xmlns:a16="http://schemas.microsoft.com/office/drawing/2014/main" val="1193949198"/>
                    </a:ext>
                  </a:extLst>
                </a:gridCol>
                <a:gridCol w="3582894">
                  <a:extLst>
                    <a:ext uri="{9D8B030D-6E8A-4147-A177-3AD203B41FA5}">
                      <a16:colId xmlns:a16="http://schemas.microsoft.com/office/drawing/2014/main" val="2720363568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∆G° is zero</a:t>
                      </a:r>
                    </a:p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at equilibrium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28128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∆G° is negative</a:t>
                      </a: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spontaneous)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is large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favored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32386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∆G° is positive</a:t>
                      </a: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(non-spontaneous)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is small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Reverse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favored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3498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5400" y="990600"/>
            <a:ext cx="6649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Using ∆G° you can make inferences about K</a:t>
            </a:r>
          </a:p>
        </p:txBody>
      </p:sp>
    </p:spTree>
    <p:extLst>
      <p:ext uri="{BB962C8B-B14F-4D97-AF65-F5344CB8AC3E}">
        <p14:creationId xmlns:p14="http://schemas.microsoft.com/office/powerpoint/2010/main" val="30804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E30519-6C52-45C8-9494-B8DD335363DA}" type="slidenum">
              <a:rPr lang="en-US" altLang="en-US" sz="1200"/>
              <a:pPr/>
              <a:t>21</a:t>
            </a:fld>
            <a:endParaRPr lang="en-US" altLang="en-US" sz="900" b="0"/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Predicting the Direction of Reaction</a:t>
            </a:r>
            <a:endParaRPr lang="en-US" altLang="en-US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dirty="0"/>
              <a:t>We define </a:t>
            </a:r>
            <a:r>
              <a:rPr lang="en-US" altLang="en-US" i="1" dirty="0">
                <a:solidFill>
                  <a:srgbClr val="0000FF"/>
                </a:solidFill>
              </a:rPr>
              <a:t>Q</a:t>
            </a:r>
            <a:r>
              <a:rPr lang="en-US" altLang="en-US" dirty="0"/>
              <a:t>, the reaction quotient, for a reaction at conditions </a:t>
            </a:r>
            <a:r>
              <a:rPr lang="en-US" altLang="en-US" dirty="0">
                <a:solidFill>
                  <a:srgbClr val="0000FF"/>
                </a:solidFill>
              </a:rPr>
              <a:t>NOT at equilibrium</a:t>
            </a:r>
          </a:p>
          <a:p>
            <a:pPr algn="ctr">
              <a:defRPr/>
            </a:pPr>
            <a:endParaRPr lang="en-US" altLang="en-US" dirty="0"/>
          </a:p>
          <a:p>
            <a:pPr algn="just">
              <a:buFontTx/>
              <a:buNone/>
              <a:defRPr/>
            </a:pPr>
            <a:r>
              <a:rPr lang="en-US" altLang="en-US" dirty="0"/>
              <a:t>	as</a:t>
            </a:r>
          </a:p>
          <a:p>
            <a:pPr algn="ctr">
              <a:defRPr/>
            </a:pPr>
            <a:endParaRPr lang="en-US" altLang="en-US" dirty="0"/>
          </a:p>
          <a:p>
            <a:pPr algn="ctr">
              <a:defRPr/>
            </a:pPr>
            <a:endParaRPr lang="en-US" altLang="en-US" dirty="0"/>
          </a:p>
          <a:p>
            <a:pPr algn="ctr">
              <a:defRPr/>
            </a:pPr>
            <a:endParaRPr lang="en-US" altLang="en-US" dirty="0"/>
          </a:p>
          <a:p>
            <a:pPr algn="just">
              <a:buFontTx/>
              <a:buNone/>
              <a:defRPr/>
            </a:pPr>
            <a:r>
              <a:rPr lang="en-US" altLang="en-US" dirty="0"/>
              <a:t>	where [A], [B], [P], and [Q] are molarities </a:t>
            </a:r>
            <a:r>
              <a:rPr lang="en-US" altLang="en-US" dirty="0">
                <a:solidFill>
                  <a:srgbClr val="0000FF"/>
                </a:solidFill>
              </a:rPr>
              <a:t>at any time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2286000" y="2362200"/>
          <a:ext cx="452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Document" r:id="rId3" imgW="3524250" imgH="409575" progId="ChemWindow.Document">
                  <p:embed/>
                </p:oleObj>
              </mc:Choice>
              <mc:Fallback>
                <p:oleObj name="Document" r:id="rId3" imgW="3524250" imgH="4095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4521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3325813" y="3276600"/>
          <a:ext cx="2490787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Equation" r:id="rId5" imgW="1752600" imgH="977900" progId="Equation.3">
                  <p:embed/>
                </p:oleObj>
              </mc:Choice>
              <mc:Fallback>
                <p:oleObj name="Equation" r:id="rId5" imgW="17526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2490787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2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48124F-197B-43CB-A395-1E91838DE9CD}" type="slidenum">
              <a:rPr lang="en-US" altLang="en-US" sz="1200"/>
              <a:pPr/>
              <a:t>22</a:t>
            </a:fld>
            <a:endParaRPr lang="en-US" altLang="en-US" sz="900" b="0"/>
          </a:p>
        </p:txBody>
      </p:sp>
      <p:pic>
        <p:nvPicPr>
          <p:cNvPr id="5123" name="Picture 3" descr="17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5297515"/>
            <a:ext cx="29177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If </a:t>
            </a:r>
            <a:r>
              <a:rPr lang="en-US" altLang="en-US" dirty="0" smtClean="0"/>
              <a:t>Qc </a:t>
            </a:r>
            <a:r>
              <a:rPr lang="en-US" altLang="en-US" dirty="0"/>
              <a:t>&lt; </a:t>
            </a:r>
            <a:r>
              <a:rPr lang="en-US" altLang="en-US" dirty="0" err="1"/>
              <a:t>K</a:t>
            </a:r>
            <a:r>
              <a:rPr lang="en-US" altLang="en-US" baseline="-25000" dirty="0" err="1"/>
              <a:t>eq</a:t>
            </a:r>
            <a:r>
              <a:rPr lang="en-US" altLang="en-US" dirty="0"/>
              <a:t>, shift to </a:t>
            </a:r>
          </a:p>
          <a:p>
            <a:pPr eaLnBrk="1" hangingPunct="1"/>
            <a:r>
              <a:rPr lang="en-US" altLang="en-US" dirty="0"/>
              <a:t>right (toward product)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62675" y="5297516"/>
            <a:ext cx="2778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If </a:t>
            </a:r>
            <a:r>
              <a:rPr lang="en-US" altLang="en-US" dirty="0" smtClean="0"/>
              <a:t>Qc </a:t>
            </a:r>
            <a:r>
              <a:rPr lang="en-US" altLang="en-US" dirty="0"/>
              <a:t>&gt; </a:t>
            </a:r>
            <a:r>
              <a:rPr lang="en-US" altLang="en-US" dirty="0" err="1"/>
              <a:t>K</a:t>
            </a:r>
            <a:r>
              <a:rPr lang="en-US" altLang="en-US" baseline="-25000" dirty="0" err="1"/>
              <a:t>eq</a:t>
            </a:r>
            <a:r>
              <a:rPr lang="en-US" altLang="en-US" dirty="0"/>
              <a:t>, shift to </a:t>
            </a:r>
          </a:p>
          <a:p>
            <a:pPr eaLnBrk="1" hangingPunct="1"/>
            <a:r>
              <a:rPr lang="en-US" altLang="en-US" dirty="0"/>
              <a:t>left (toward reactant)</a:t>
            </a:r>
          </a:p>
        </p:txBody>
      </p:sp>
    </p:spTree>
    <p:extLst>
      <p:ext uri="{BB962C8B-B14F-4D97-AF65-F5344CB8AC3E}">
        <p14:creationId xmlns:p14="http://schemas.microsoft.com/office/powerpoint/2010/main" val="19852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E094F2-5D64-4C84-AB42-29379C5AA1C1}" type="slidenum">
              <a:rPr lang="en-US"/>
              <a:pPr/>
              <a:t>23</a:t>
            </a:fld>
            <a:endParaRPr lang="en-US" sz="900" b="0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0" y="381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Predicting the Direction of Reaction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 Reaction quotient Qc is the same as the equilibrium constant expression except that the concentrations are not necessarily equilibrium values</a:t>
            </a:r>
            <a:r>
              <a:rPr lang="en-US" sz="2800" b="1" dirty="0" smtClean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sz="28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/>
              <a:t>If </a:t>
            </a:r>
            <a:r>
              <a:rPr lang="en-US" sz="3200" b="1" i="1" dirty="0"/>
              <a:t>Q &gt; K</a:t>
            </a:r>
            <a:r>
              <a:rPr lang="en-US" sz="3200" b="1" dirty="0"/>
              <a:t> then the reverse reaction must occur to reach equilibrium (go left)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/>
              <a:t>If </a:t>
            </a:r>
            <a:r>
              <a:rPr lang="en-US" sz="3200" b="1" i="1" dirty="0"/>
              <a:t>Q &lt; K</a:t>
            </a:r>
            <a:r>
              <a:rPr lang="en-US" sz="3200" b="1" dirty="0"/>
              <a:t> then the forward reaction must occur to reach equilibrium (go right)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641EAB-EB31-45CF-8F5F-D2EA1FD8E888}" type="slidenum">
              <a:rPr lang="en-US" altLang="en-US" sz="1200"/>
              <a:pPr/>
              <a:t>24</a:t>
            </a:fld>
            <a:endParaRPr lang="en-US" altLang="en-US" sz="900" b="0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en-US" sz="2400" b="1" u="sng" dirty="0">
                <a:solidFill>
                  <a:srgbClr val="FF0000"/>
                </a:solidFill>
              </a:rPr>
              <a:t>Calculating Equilibrium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Constants from initial concentration</a:t>
            </a:r>
            <a:endParaRPr lang="en-US" altLang="en-US" sz="2400" u="sng" dirty="0">
              <a:solidFill>
                <a:srgbClr val="FF00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u="sng" dirty="0"/>
              <a:t>Steps to Solving Problems:</a:t>
            </a:r>
          </a:p>
          <a:p>
            <a:pPr lvl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Write an equilibrium expression for the balanced </a:t>
            </a:r>
            <a:r>
              <a:rPr lang="en-US" altLang="en-US" dirty="0" smtClean="0"/>
              <a:t>reaction</a:t>
            </a:r>
            <a:endParaRPr lang="en-US" altLang="en-US" dirty="0"/>
          </a:p>
          <a:p>
            <a:pPr lvl="1">
              <a:lnSpc>
                <a:spcPct val="150000"/>
              </a:lnSpc>
              <a:buFontTx/>
              <a:buAutoNum type="arabicPeriod"/>
            </a:pPr>
            <a:r>
              <a:rPr lang="en-US" altLang="en-US" dirty="0"/>
              <a:t>Write an </a:t>
            </a:r>
            <a:r>
              <a:rPr lang="en-US" altLang="en-US" u="sng" dirty="0">
                <a:solidFill>
                  <a:srgbClr val="FF0000"/>
                </a:solidFill>
              </a:rPr>
              <a:t>ICE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box</a:t>
            </a:r>
            <a:endParaRPr lang="en-US" altLang="en-US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dirty="0"/>
              <a:t>	I =initial concentration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dirty="0"/>
              <a:t>	C= Change in concentration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dirty="0"/>
              <a:t>	E = Equilibrium concentration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dirty="0" smtClean="0"/>
              <a:t>3</a:t>
            </a:r>
            <a:r>
              <a:rPr lang="en-US" altLang="en-US" dirty="0"/>
              <a:t>. Fill in the given amounts and solve for </a:t>
            </a:r>
            <a:r>
              <a:rPr lang="en-US" altLang="en-US" i="1" dirty="0"/>
              <a:t>x</a:t>
            </a:r>
            <a:r>
              <a:rPr lang="en-US" altLang="en-US" dirty="0"/>
              <a:t> 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dirty="0" smtClean="0"/>
              <a:t>4</a:t>
            </a:r>
            <a:r>
              <a:rPr lang="en-US" altLang="en-US" dirty="0"/>
              <a:t>. Check your results by substituting them into the </a:t>
            </a:r>
            <a:r>
              <a:rPr lang="en-US" altLang="en-US" dirty="0" smtClean="0"/>
              <a:t>    	equilibrium </a:t>
            </a:r>
            <a:r>
              <a:rPr lang="en-US" altLang="en-US" dirty="0"/>
              <a:t>equation.</a:t>
            </a:r>
          </a:p>
        </p:txBody>
      </p:sp>
    </p:spTree>
    <p:extLst>
      <p:ext uri="{BB962C8B-B14F-4D97-AF65-F5344CB8AC3E}">
        <p14:creationId xmlns:p14="http://schemas.microsoft.com/office/powerpoint/2010/main" val="111975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Practice </a:t>
            </a:r>
            <a:r>
              <a:rPr lang="en-US" sz="2400" b="1" u="sng" dirty="0" smtClean="0">
                <a:solidFill>
                  <a:srgbClr val="FF0000"/>
                </a:solidFill>
              </a:rPr>
              <a:t>Problem: </a:t>
            </a:r>
            <a:r>
              <a:rPr lang="en-US" sz="2400" dirty="0" smtClean="0"/>
              <a:t>Calculate </a:t>
            </a:r>
            <a:r>
              <a:rPr lang="en-US" sz="2400" dirty="0"/>
              <a:t>the equilibrium concentrations of all three species</a:t>
            </a: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The reaction </a:t>
            </a:r>
            <a:r>
              <a:rPr lang="en-US" sz="2400" dirty="0" smtClean="0"/>
              <a:t>PCl</a:t>
            </a:r>
            <a:r>
              <a:rPr lang="en-US" sz="2400" baseline="-25000" dirty="0"/>
              <a:t>5 (g)</a:t>
            </a:r>
            <a:r>
              <a:rPr lang="en-US" sz="2400" dirty="0" smtClean="0"/>
              <a:t>                        </a:t>
            </a:r>
            <a:r>
              <a:rPr lang="en-US" sz="2400" dirty="0"/>
              <a:t>PCl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baseline="-25000" dirty="0"/>
              <a:t>(g) </a:t>
            </a:r>
            <a:r>
              <a:rPr lang="en-US" sz="2400" dirty="0"/>
              <a:t>+ Cl</a:t>
            </a:r>
            <a:r>
              <a:rPr lang="en-US" sz="2400" baseline="-25000" dirty="0"/>
              <a:t>2 (g)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Kc = 85.0  </a:t>
            </a:r>
            <a:r>
              <a:rPr lang="en-US" sz="2400" dirty="0" smtClean="0"/>
              <a:t>   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emperature is 760</a:t>
            </a:r>
            <a:r>
              <a:rPr lang="en-US" sz="2400" dirty="0"/>
              <a:t>⁰ </a:t>
            </a:r>
            <a:r>
              <a:rPr lang="en-US" sz="2400" dirty="0" smtClean="0"/>
              <a:t>C</a:t>
            </a:r>
          </a:p>
          <a:p>
            <a:r>
              <a:rPr lang="en-US" sz="2400" dirty="0">
                <a:solidFill>
                  <a:prstClr val="black"/>
                </a:solidFill>
              </a:rPr>
              <a:t>PCl</a:t>
            </a:r>
            <a:r>
              <a:rPr lang="en-US" sz="2400" baseline="-25000" dirty="0">
                <a:solidFill>
                  <a:prstClr val="black"/>
                </a:solidFill>
              </a:rPr>
              <a:t>5</a:t>
            </a:r>
            <a:r>
              <a:rPr lang="en-US" sz="2400" dirty="0">
                <a:solidFill>
                  <a:prstClr val="black"/>
                </a:solidFill>
              </a:rPr>
              <a:t> is 5.00 M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176203"/>
              </p:ext>
            </p:extLst>
          </p:nvPr>
        </p:nvGraphicFramePr>
        <p:xfrm>
          <a:off x="3143250" y="1752600"/>
          <a:ext cx="1200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ISIS/Draw Sketch" r:id="rId3" imgW="1200150" imgH="334010" progId="">
                  <p:embed/>
                </p:oleObj>
              </mc:Choice>
              <mc:Fallback>
                <p:oleObj name="ISIS/Draw Sketch" r:id="rId3" imgW="1200150" imgH="33401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752600"/>
                        <a:ext cx="12001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42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Solubility</a:t>
            </a:r>
            <a:endParaRPr lang="en-US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04439"/>
            <a:ext cx="5838825" cy="47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41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7848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Review: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substance 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(solute)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will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dissolve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given amount of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oluble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more 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solute dissolves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100ml solvent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Insoluble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100ml solvent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Slightly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ubstances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solubility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between the above limits.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3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 Main </a:t>
            </a:r>
            <a:r>
              <a:rPr lang="en-US" sz="2800" b="1" u="sng" dirty="0">
                <a:solidFill>
                  <a:srgbClr val="FF0000"/>
                </a:solidFill>
              </a:rPr>
              <a:t>factors that control solubility of a solute.</a:t>
            </a:r>
          </a:p>
          <a:p>
            <a:r>
              <a:rPr lang="en-US" sz="2800" dirty="0"/>
              <a:t>   (1) Temperature</a:t>
            </a:r>
          </a:p>
          <a:p>
            <a:r>
              <a:rPr lang="en-US" sz="2800" dirty="0"/>
              <a:t>   (2) Nature of solute or solvent</a:t>
            </a:r>
          </a:p>
          <a:p>
            <a:r>
              <a:rPr lang="en-US" sz="2800" dirty="0"/>
              <a:t>   (3) </a:t>
            </a:r>
            <a:r>
              <a:rPr lang="en-US" sz="2800" dirty="0" smtClean="0"/>
              <a:t>Pressure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(4) Common </a:t>
            </a:r>
            <a:r>
              <a:rPr lang="en-US" sz="2800" dirty="0" smtClean="0"/>
              <a:t>Ions</a:t>
            </a:r>
          </a:p>
          <a:p>
            <a:r>
              <a:rPr lang="en-US" sz="2800" dirty="0" smtClean="0"/>
              <a:t>   (5)  pH in certain conditions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9568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#1. EFFECT </a:t>
            </a:r>
            <a:r>
              <a:rPr lang="en-US" sz="2400" b="1" u="sng" dirty="0"/>
              <a:t>OF TEMPERATURE</a:t>
            </a:r>
          </a:p>
          <a:p>
            <a:r>
              <a:rPr lang="en-US" dirty="0" smtClean="0"/>
              <a:t>It depends on the reaction process and what phases of matter are present</a:t>
            </a:r>
          </a:p>
          <a:p>
            <a:endParaRPr lang="en-US" dirty="0"/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Guidelines: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FF0000"/>
                </a:solidFill>
              </a:rPr>
              <a:t>E</a:t>
            </a:r>
            <a:r>
              <a:rPr lang="en-US" sz="2800" u="sng" dirty="0" smtClean="0">
                <a:solidFill>
                  <a:srgbClr val="FF0000"/>
                </a:solidFill>
              </a:rPr>
              <a:t>ndothermic process: </a:t>
            </a:r>
            <a:r>
              <a:rPr lang="en-US" sz="2800" dirty="0"/>
              <a:t>solubility increases with the increase in </a:t>
            </a:r>
            <a:r>
              <a:rPr lang="en-US" sz="2800" dirty="0" smtClean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FF0000"/>
                </a:solidFill>
              </a:rPr>
              <a:t>E</a:t>
            </a:r>
            <a:r>
              <a:rPr lang="en-US" sz="2800" u="sng" dirty="0" smtClean="0">
                <a:solidFill>
                  <a:srgbClr val="FF0000"/>
                </a:solidFill>
              </a:rPr>
              <a:t>xothermic process:  </a:t>
            </a:r>
            <a:r>
              <a:rPr lang="en-US" sz="2800" dirty="0"/>
              <a:t>solubility decrease with the increase in temperature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rgbClr val="FF0000"/>
                </a:solidFill>
              </a:rPr>
              <a:t>Gases </a:t>
            </a:r>
            <a:r>
              <a:rPr lang="en-US" sz="2800" u="sng" dirty="0">
                <a:solidFill>
                  <a:srgbClr val="FF0000"/>
                </a:solidFill>
              </a:rPr>
              <a:t>are more soluble in cold solvent </a:t>
            </a:r>
            <a:r>
              <a:rPr lang="en-US" sz="2800" dirty="0"/>
              <a:t>than in hot solvent.</a:t>
            </a:r>
          </a:p>
        </p:txBody>
      </p:sp>
    </p:spTree>
    <p:extLst>
      <p:ext uri="{BB962C8B-B14F-4D97-AF65-F5344CB8AC3E}">
        <p14:creationId xmlns:p14="http://schemas.microsoft.com/office/powerpoint/2010/main" val="138432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F53D-F881-420C-9009-5227E4CF9694}" type="slidenum">
              <a:rPr lang="en-US"/>
              <a:pPr/>
              <a:t>3</a:t>
            </a:fld>
            <a:endParaRPr lang="en-US" sz="900" b="0"/>
          </a:p>
        </p:txBody>
      </p:sp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Concept of Equilibrium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n-US" sz="3200" b="1" dirty="0"/>
          </a:p>
          <a:p>
            <a:pPr marL="342900" indent="-342900" algn="just">
              <a:spcBef>
                <a:spcPct val="20000"/>
              </a:spcBef>
            </a:pPr>
            <a:r>
              <a:rPr lang="en-US" sz="3200" b="1" dirty="0"/>
              <a:t>As the reaction progresses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3200" b="1" dirty="0"/>
              <a:t>[A] decreases to a constant,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3200" b="1" dirty="0"/>
              <a:t>[B] increases </a:t>
            </a:r>
            <a:r>
              <a:rPr lang="en-US" sz="3200" b="1" u="sng" dirty="0">
                <a:solidFill>
                  <a:srgbClr val="FF0000"/>
                </a:solidFill>
              </a:rPr>
              <a:t>from zero </a:t>
            </a:r>
            <a:r>
              <a:rPr lang="en-US" sz="3200" b="1" dirty="0"/>
              <a:t>to a </a:t>
            </a:r>
            <a:r>
              <a:rPr lang="en-US" sz="3200" b="1" u="sng" dirty="0">
                <a:solidFill>
                  <a:srgbClr val="FF0000"/>
                </a:solidFill>
              </a:rPr>
              <a:t>constant.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3200" b="1" dirty="0"/>
              <a:t>When [A] and [B] are constant, equilibrium is achieved.</a:t>
            </a:r>
          </a:p>
        </p:txBody>
      </p:sp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2438400" y="4495800"/>
          <a:ext cx="38100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Document" r:id="rId3" imgW="1485900" imgH="409575" progId="">
                  <p:embed/>
                </p:oleObj>
              </mc:Choice>
              <mc:Fallback>
                <p:oleObj name="Document" r:id="rId3" imgW="1485900" imgH="409575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95800"/>
                        <a:ext cx="3810000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510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#2. NATURE </a:t>
            </a:r>
            <a:r>
              <a:rPr lang="en-US" sz="2800" b="1" u="sng" dirty="0"/>
              <a:t>OF SOLUTE AND SOLVENT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 </a:t>
            </a:r>
            <a:r>
              <a:rPr lang="en-US" sz="2800" dirty="0" smtClean="0"/>
              <a:t>Solubility </a:t>
            </a:r>
            <a:r>
              <a:rPr lang="en-US" sz="2800" dirty="0"/>
              <a:t>of a solute in a solvent </a:t>
            </a:r>
            <a:r>
              <a:rPr lang="en-US" sz="2800" dirty="0" smtClean="0"/>
              <a:t>completely </a:t>
            </a:r>
            <a:r>
              <a:rPr lang="en-US" sz="2800" dirty="0"/>
              <a:t>depends on the nature of both solute and solvent. 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u="sng" dirty="0">
                <a:solidFill>
                  <a:srgbClr val="FF0000"/>
                </a:solidFill>
              </a:rPr>
              <a:t>polar solute </a:t>
            </a:r>
            <a:r>
              <a:rPr lang="en-US" sz="2800" u="sng" dirty="0" smtClean="0">
                <a:solidFill>
                  <a:srgbClr val="FF0000"/>
                </a:solidFill>
              </a:rPr>
              <a:t>has a high solubility </a:t>
            </a:r>
            <a:r>
              <a:rPr lang="en-US" sz="2800" dirty="0" smtClean="0"/>
              <a:t>if dissolved </a:t>
            </a:r>
            <a:r>
              <a:rPr lang="en-US" sz="2800" dirty="0"/>
              <a:t>in </a:t>
            </a:r>
            <a:r>
              <a:rPr lang="en-US" sz="2800" u="sng" dirty="0">
                <a:solidFill>
                  <a:srgbClr val="FF0000"/>
                </a:solidFill>
              </a:rPr>
              <a:t>polar solvent</a:t>
            </a:r>
            <a:r>
              <a:rPr lang="en-US" sz="2800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u="sng" dirty="0">
                <a:solidFill>
                  <a:srgbClr val="FF0000"/>
                </a:solidFill>
              </a:rPr>
              <a:t>polar solute </a:t>
            </a:r>
            <a:r>
              <a:rPr lang="en-US" sz="2800" dirty="0"/>
              <a:t>has low solubility or insoluble in a </a:t>
            </a:r>
            <a:r>
              <a:rPr lang="en-US" sz="2800" u="sng" dirty="0">
                <a:solidFill>
                  <a:srgbClr val="FF0000"/>
                </a:solidFill>
              </a:rPr>
              <a:t>non-polar solvent.</a:t>
            </a:r>
          </a:p>
        </p:txBody>
      </p:sp>
    </p:spTree>
    <p:extLst>
      <p:ext uri="{BB962C8B-B14F-4D97-AF65-F5344CB8AC3E}">
        <p14:creationId xmlns:p14="http://schemas.microsoft.com/office/powerpoint/2010/main" val="842479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#3. EFFECT </a:t>
            </a:r>
            <a:r>
              <a:rPr lang="en-US" sz="3200" b="1" u="sng" dirty="0"/>
              <a:t>OF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  The effect of pressure is observed </a:t>
            </a:r>
            <a:r>
              <a:rPr lang="en-US" sz="3200" u="sng" dirty="0">
                <a:solidFill>
                  <a:srgbClr val="FF0000"/>
                </a:solidFill>
              </a:rPr>
              <a:t>only in the case of gases.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  An </a:t>
            </a:r>
            <a:r>
              <a:rPr lang="en-US" sz="3200" u="sng" dirty="0">
                <a:solidFill>
                  <a:srgbClr val="FF0000"/>
                </a:solidFill>
              </a:rPr>
              <a:t>increase in pressure increases </a:t>
            </a:r>
            <a:r>
              <a:rPr lang="en-US" sz="3200" u="sng" dirty="0" smtClean="0">
                <a:solidFill>
                  <a:srgbClr val="FF0000"/>
                </a:solidFill>
              </a:rPr>
              <a:t>solubility </a:t>
            </a:r>
            <a:r>
              <a:rPr lang="en-US" sz="3200" u="sng" dirty="0">
                <a:solidFill>
                  <a:srgbClr val="FF0000"/>
                </a:solidFill>
              </a:rPr>
              <a:t>of </a:t>
            </a:r>
            <a:r>
              <a:rPr lang="en-US" sz="3200" u="sng" dirty="0" smtClean="0">
                <a:solidFill>
                  <a:srgbClr val="FF0000"/>
                </a:solidFill>
              </a:rPr>
              <a:t>   a </a:t>
            </a:r>
            <a:r>
              <a:rPr lang="en-US" sz="3200" u="sng" dirty="0">
                <a:solidFill>
                  <a:srgbClr val="FF0000"/>
                </a:solidFill>
              </a:rPr>
              <a:t>gas in a liquid</a:t>
            </a:r>
            <a:r>
              <a:rPr lang="en-US" sz="3200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 smtClean="0"/>
              <a:t>Example:</a:t>
            </a:r>
            <a:r>
              <a:rPr lang="en-US" sz="3200" dirty="0" smtClean="0"/>
              <a:t> </a:t>
            </a:r>
            <a:r>
              <a:rPr lang="en-US" sz="3200" dirty="0"/>
              <a:t>carbon </a:t>
            </a:r>
            <a:r>
              <a:rPr lang="en-US" sz="3200" dirty="0" smtClean="0"/>
              <a:t>dioxide </a:t>
            </a:r>
            <a:r>
              <a:rPr lang="en-US" sz="3200" dirty="0"/>
              <a:t>is filled in cold drink bottles (such as coca cola, Pepsi 7up etc.)under </a:t>
            </a:r>
            <a:r>
              <a:rPr lang="en-US" sz="3200" dirty="0" smtClean="0"/>
              <a:t>pressure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686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u="sng" dirty="0" smtClean="0"/>
              <a:t>#4.The </a:t>
            </a:r>
            <a:r>
              <a:rPr lang="en-US" altLang="en-US" sz="4000" u="sng" dirty="0" smtClean="0"/>
              <a:t>Effect of a Common ion on Solubility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125413" y="1066800"/>
            <a:ext cx="88931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sz="2400" dirty="0"/>
              <a:t>The </a:t>
            </a:r>
            <a:r>
              <a:rPr lang="en-US" sz="2400" u="sng" dirty="0">
                <a:solidFill>
                  <a:srgbClr val="FF0000"/>
                </a:solidFill>
              </a:rPr>
              <a:t>solubility of salt is reduced in a solution that contains an ion in common with that salt.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u="sng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u="sng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u="sng" dirty="0" smtClean="0">
                <a:solidFill>
                  <a:srgbClr val="000000"/>
                </a:solidFill>
              </a:rPr>
              <a:t>Common </a:t>
            </a:r>
            <a:r>
              <a:rPr lang="en-US" altLang="en-US" sz="2400" u="sng" dirty="0">
                <a:solidFill>
                  <a:srgbClr val="000000"/>
                </a:solidFill>
              </a:rPr>
              <a:t>ion</a:t>
            </a:r>
            <a:r>
              <a:rPr lang="en-US" altLang="en-US" sz="2400" dirty="0">
                <a:solidFill>
                  <a:srgbClr val="000000"/>
                </a:solidFill>
              </a:rPr>
              <a:t>: An ion that already exists in the solution that is the same as one that will be produced by the dissolving substance.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u="sng" dirty="0">
                <a:solidFill>
                  <a:srgbClr val="000000"/>
                </a:solidFill>
              </a:rPr>
              <a:t>Common ion effect</a:t>
            </a:r>
            <a:r>
              <a:rPr lang="en-US" altLang="en-US" sz="2400" dirty="0">
                <a:solidFill>
                  <a:srgbClr val="000000"/>
                </a:solidFill>
              </a:rPr>
              <a:t>: A salt becomes less soluble in a solution that contains one of its ions.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u="sng" dirty="0" err="1">
                <a:solidFill>
                  <a:srgbClr val="000000"/>
                </a:solidFill>
              </a:rPr>
              <a:t>LeChatelier</a:t>
            </a:r>
            <a:r>
              <a:rPr lang="en-US" altLang="en-US" sz="2400" dirty="0">
                <a:solidFill>
                  <a:srgbClr val="000000"/>
                </a:solidFill>
              </a:rPr>
              <a:t> explains that the equilibrium will </a:t>
            </a:r>
            <a:r>
              <a:rPr lang="en-US" altLang="en-US" sz="2400" u="sng" dirty="0">
                <a:solidFill>
                  <a:srgbClr val="FF0000"/>
                </a:solidFill>
              </a:rPr>
              <a:t>shift to the the left to compensate for the extra ions.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     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	The shift left </a:t>
            </a:r>
            <a:r>
              <a:rPr lang="en-US" altLang="en-US" sz="2400" u="sng" dirty="0">
                <a:solidFill>
                  <a:srgbClr val="FF0000"/>
                </a:solidFill>
              </a:rPr>
              <a:t>favors the solid compound </a:t>
            </a:r>
            <a:r>
              <a:rPr lang="en-US" altLang="en-US" sz="2400" dirty="0">
                <a:solidFill>
                  <a:srgbClr val="000000"/>
                </a:solidFill>
              </a:rPr>
              <a:t>and 	</a:t>
            </a:r>
            <a:r>
              <a:rPr lang="en-US" altLang="en-US" sz="2400" u="sng" dirty="0">
                <a:solidFill>
                  <a:srgbClr val="FF0000"/>
                </a:solidFill>
              </a:rPr>
              <a:t>solubility decreases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33400"/>
          </a:xfrm>
        </p:spPr>
        <p:txBody>
          <a:bodyPr/>
          <a:lstStyle/>
          <a:p>
            <a:pPr algn="l"/>
            <a:r>
              <a:rPr lang="en-US" altLang="en-US" sz="2800" b="1" u="sng" dirty="0" smtClean="0"/>
              <a:t>#5 Solubility </a:t>
            </a:r>
            <a:r>
              <a:rPr lang="en-US" altLang="en-US" sz="2800" b="1" u="sng" dirty="0" smtClean="0"/>
              <a:t>and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70" y="695898"/>
            <a:ext cx="8281988" cy="61621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700" dirty="0" smtClean="0">
                <a:solidFill>
                  <a:srgbClr val="000000"/>
                </a:solidFill>
              </a:rPr>
              <a:t>If the </a:t>
            </a:r>
            <a:r>
              <a:rPr lang="en-US" sz="2700" b="1" u="sng" dirty="0" smtClean="0">
                <a:solidFill>
                  <a:srgbClr val="FF0000"/>
                </a:solidFill>
              </a:rPr>
              <a:t>salt </a:t>
            </a:r>
            <a:r>
              <a:rPr lang="en-US" sz="2700" b="1" u="sng" dirty="0">
                <a:solidFill>
                  <a:srgbClr val="FF0000"/>
                </a:solidFill>
              </a:rPr>
              <a:t>contains ions that can act as an acid or a base</a:t>
            </a:r>
            <a:r>
              <a:rPr lang="en-US" sz="2700" dirty="0">
                <a:solidFill>
                  <a:srgbClr val="000000"/>
                </a:solidFill>
              </a:rPr>
              <a:t>, the solubility will be affected by </a:t>
            </a:r>
            <a:r>
              <a:rPr lang="en-US" sz="2700" dirty="0" err="1">
                <a:solidFill>
                  <a:srgbClr val="000000"/>
                </a:solidFill>
              </a:rPr>
              <a:t>pH.</a:t>
            </a:r>
            <a:endParaRPr lang="en-US" sz="27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700" dirty="0">
                <a:solidFill>
                  <a:srgbClr val="000000"/>
                </a:solidFill>
              </a:rPr>
              <a:t>                           </a:t>
            </a:r>
            <a:r>
              <a:rPr lang="en-US" sz="2700" dirty="0" smtClean="0">
                <a:solidFill>
                  <a:srgbClr val="000000"/>
                </a:solidFill>
              </a:rPr>
              <a:t>MgOH</a:t>
            </a:r>
            <a:r>
              <a:rPr lang="en-US" sz="2700" baseline="-25000" dirty="0" smtClean="0">
                <a:solidFill>
                  <a:srgbClr val="000000"/>
                </a:solidFill>
              </a:rPr>
              <a:t>2(s)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 Mg</a:t>
            </a:r>
            <a:r>
              <a:rPr lang="en-US" altLang="en-US" sz="27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+2 </a:t>
            </a:r>
            <a:r>
              <a:rPr lang="en-US" altLang="en-US" sz="27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700" baseline="-25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7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) </a:t>
            </a:r>
            <a:r>
              <a:rPr lang="en-US" altLang="en-US" sz="2700" dirty="0" smtClean="0">
                <a:solidFill>
                  <a:srgbClr val="000000"/>
                </a:solidFill>
                <a:sym typeface="Symbol" panose="05050102010706020507" pitchFamily="18" charset="2"/>
              </a:rPr>
              <a:t>+ 2OH</a:t>
            </a:r>
            <a:r>
              <a:rPr lang="en-US" altLang="en-US" sz="2700" baseline="30000" dirty="0" smtClean="0">
                <a:solidFill>
                  <a:srgbClr val="000000"/>
                </a:solidFill>
                <a:sym typeface="Symbol" panose="05050102010706020507" pitchFamily="18" charset="2"/>
              </a:rPr>
              <a:t>-</a:t>
            </a:r>
            <a:r>
              <a:rPr lang="en-US" altLang="en-US" sz="2700" dirty="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7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700" baseline="-25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7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US" altLang="en-US" sz="27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In </a:t>
            </a:r>
            <a:r>
              <a:rPr lang="en-US" altLang="en-US" sz="27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basic </a:t>
            </a:r>
            <a:r>
              <a:rPr lang="en-US" altLang="en-US" sz="2700" b="1" u="sng" dirty="0">
                <a:solidFill>
                  <a:srgbClr val="FF0000"/>
                </a:solidFill>
                <a:sym typeface="Symbol" panose="05050102010706020507" pitchFamily="18" charset="2"/>
              </a:rPr>
              <a:t>solution</a:t>
            </a: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, with a high pH, the concentration of OH- is high and the equilibrium will shift to the left, lowering the </a:t>
            </a:r>
            <a:r>
              <a:rPr lang="en-US" altLang="en-US" sz="2700" dirty="0" smtClean="0">
                <a:solidFill>
                  <a:srgbClr val="000000"/>
                </a:solidFill>
                <a:sym typeface="Symbol" panose="05050102010706020507" pitchFamily="18" charset="2"/>
              </a:rPr>
              <a:t>solubility.</a:t>
            </a:r>
          </a:p>
          <a:p>
            <a:pPr>
              <a:defRPr/>
            </a:pPr>
            <a:endParaRPr lang="en-US" altLang="en-US" sz="27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In </a:t>
            </a:r>
            <a:r>
              <a:rPr lang="en-US" altLang="en-US" sz="27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acidic </a:t>
            </a:r>
            <a:r>
              <a:rPr lang="en-US" altLang="en-US" sz="2700" b="1" u="sng" dirty="0">
                <a:solidFill>
                  <a:srgbClr val="FF0000"/>
                </a:solidFill>
                <a:sym typeface="Symbol" panose="05050102010706020507" pitchFamily="18" charset="2"/>
              </a:rPr>
              <a:t>solution</a:t>
            </a: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, with a low pH, the concentration of H</a:t>
            </a:r>
            <a:r>
              <a:rPr lang="en-US" altLang="en-US" sz="27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en-US" altLang="en-US" sz="27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+</a:t>
            </a: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 is high, and the OH- will be neutralized by these H</a:t>
            </a:r>
            <a:r>
              <a:rPr lang="en-US" altLang="en-US" sz="27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en-US" altLang="en-US" sz="27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+</a:t>
            </a: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 , driving the shift to the right, and increasing solubility.</a:t>
            </a:r>
          </a:p>
          <a:p>
            <a:pPr marL="0" indent="0">
              <a:buFontTx/>
              <a:buNone/>
              <a:defRPr/>
            </a:pPr>
            <a:r>
              <a:rPr lang="en-US" altLang="en-US" sz="2700" dirty="0">
                <a:solidFill>
                  <a:srgbClr val="000000"/>
                </a:solidFill>
                <a:sym typeface="Symbol" panose="05050102010706020507" pitchFamily="18" charset="2"/>
              </a:rPr>
              <a:t>                </a:t>
            </a:r>
            <a:r>
              <a:rPr lang="en-US" altLang="en-US" sz="2700" dirty="0" smtClean="0">
                <a:solidFill>
                  <a:srgbClr val="000000"/>
                </a:solidFill>
                <a:sym typeface="Symbol" panose="05050102010706020507" pitchFamily="18" charset="2"/>
              </a:rPr>
              <a:t>          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36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78" y="1295400"/>
            <a:ext cx="873362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Solubility product constant is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 equilibrium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constant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the 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equilibrium that exists between 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an ionic  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solid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</a:rPr>
              <a:t>and its respective ions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 a solution.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Its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value indicates the degree to which a compound dissociates in water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</a:rPr>
              <a:t>higher the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Ksp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value,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</a:rPr>
              <a:t>the more soluble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the compound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Like all K values , it is </a:t>
            </a: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temperature dependent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334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Ksp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- Solubility product constant </a:t>
            </a: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definition  </a:t>
            </a:r>
            <a:endParaRPr lang="en-US" sz="2800" b="1" i="0" u="sng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47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6FA94-CFD7-44E2-832C-38D111D2DAA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900" b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09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15340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u="sng" kern="0" dirty="0" smtClean="0">
                <a:solidFill>
                  <a:srgbClr val="FF0000"/>
                </a:solidFill>
                <a:latin typeface="Times New Roman"/>
              </a:rPr>
              <a:t>Molar </a:t>
            </a:r>
            <a:r>
              <a:rPr lang="en-US" altLang="en-US" sz="2800" b="1" u="sng" kern="0" dirty="0" err="1" smtClean="0">
                <a:solidFill>
                  <a:srgbClr val="FF0000"/>
                </a:solidFill>
                <a:latin typeface="Times New Roman"/>
              </a:rPr>
              <a:t>SolubilityProblem</a:t>
            </a:r>
            <a:r>
              <a:rPr lang="en-US" altLang="en-US" sz="2800" b="1" u="sng" kern="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Determine 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the molar solubility given the </a:t>
            </a:r>
            <a:r>
              <a:rPr lang="en-US" altLang="en-US" sz="2400" b="1" kern="0" dirty="0" err="1" smtClean="0">
                <a:solidFill>
                  <a:srgbClr val="000000"/>
                </a:solidFill>
                <a:latin typeface="Times New Roman"/>
              </a:rPr>
              <a:t>Ksp</a:t>
            </a:r>
            <a:endParaRPr lang="en-US" altLang="en-US" sz="2400" b="1" kern="0" dirty="0" smtClean="0">
              <a:solidFill>
                <a:srgbClr val="000000"/>
              </a:solidFill>
              <a:latin typeface="Times New Roman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( How much PbI</a:t>
            </a:r>
            <a:r>
              <a:rPr lang="en-US" altLang="en-US" sz="2400" b="1" kern="0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 will dissolve ?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400" b="1" kern="0" dirty="0" smtClean="0">
              <a:solidFill>
                <a:srgbClr val="000000"/>
              </a:solidFill>
              <a:latin typeface="Times New Roman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kern="0" dirty="0" err="1" smtClean="0">
                <a:solidFill>
                  <a:srgbClr val="000000"/>
                </a:solidFill>
                <a:latin typeface="Times New Roman"/>
              </a:rPr>
              <a:t>Ksp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 = [Pb</a:t>
            </a:r>
            <a:r>
              <a:rPr lang="en-US" altLang="en-US" sz="2400" b="1" kern="0" baseline="30000" dirty="0" smtClean="0">
                <a:solidFill>
                  <a:srgbClr val="000000"/>
                </a:solidFill>
                <a:latin typeface="Times New Roman"/>
              </a:rPr>
              <a:t>+2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] [I</a:t>
            </a:r>
            <a:r>
              <a:rPr lang="en-US" altLang="en-US" sz="2400" b="1" kern="0" baseline="3000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]</a:t>
            </a:r>
            <a:r>
              <a:rPr lang="en-US" altLang="en-US" sz="2400" b="1" kern="0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pl-PL" altLang="en-US" sz="2400" b="1" kern="0" dirty="0" smtClean="0">
                <a:solidFill>
                  <a:srgbClr val="000000"/>
                </a:solidFill>
                <a:latin typeface="Times New Roman"/>
              </a:rPr>
              <a:t>Ksp </a:t>
            </a:r>
            <a:r>
              <a:rPr lang="pl-PL" altLang="en-US" sz="2400" b="1" kern="0" dirty="0">
                <a:solidFill>
                  <a:srgbClr val="000000"/>
                </a:solidFill>
                <a:latin typeface="Times New Roman"/>
              </a:rPr>
              <a:t>=  1.4 x 10 </a:t>
            </a:r>
            <a:r>
              <a:rPr lang="pl-PL" altLang="en-US" sz="2400" b="1" kern="0" baseline="30000" dirty="0">
                <a:solidFill>
                  <a:srgbClr val="000000"/>
                </a:solidFill>
                <a:latin typeface="Times New Roman"/>
              </a:rPr>
              <a:t>- 8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400" b="1" kern="0" dirty="0" smtClean="0">
              <a:solidFill>
                <a:srgbClr val="000000"/>
              </a:solidFill>
              <a:latin typeface="Times New Roman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PbI</a:t>
            </a:r>
            <a:r>
              <a:rPr lang="en-US" altLang="en-US" sz="2400" b="1" kern="0" baseline="-25000" dirty="0" smtClean="0">
                <a:solidFill>
                  <a:srgbClr val="000000"/>
                </a:solidFill>
                <a:latin typeface="Times New Roman"/>
              </a:rPr>
              <a:t>2(s)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              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Pb</a:t>
            </a:r>
            <a:r>
              <a:rPr lang="en-US" altLang="en-US" sz="2400" b="1" kern="0" baseline="30000" dirty="0" smtClean="0">
                <a:solidFill>
                  <a:srgbClr val="000000"/>
                </a:solidFill>
                <a:latin typeface="Times New Roman"/>
              </a:rPr>
              <a:t>+2 </a:t>
            </a:r>
            <a:r>
              <a:rPr lang="en-US" altLang="en-US" sz="2400" b="1" kern="0" baseline="300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en-US" sz="2400" b="1" kern="0" baseline="30000" dirty="0" err="1" smtClean="0">
                <a:solidFill>
                  <a:srgbClr val="000000"/>
                </a:solidFill>
                <a:latin typeface="Times New Roman"/>
              </a:rPr>
              <a:t>aq</a:t>
            </a:r>
            <a:r>
              <a:rPr lang="en-US" altLang="en-US" sz="2400" b="1" kern="0" baseline="30000" dirty="0" smtClean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+   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/>
              </a:rPr>
              <a:t>2I</a:t>
            </a:r>
            <a:r>
              <a:rPr lang="en-US" altLang="en-US" sz="2400" b="1" kern="0" baseline="30000" dirty="0" smtClean="0">
                <a:solidFill>
                  <a:srgbClr val="000000"/>
                </a:solidFill>
                <a:latin typeface="Times New Roman"/>
              </a:rPr>
              <a:t>- (</a:t>
            </a:r>
            <a:r>
              <a:rPr lang="en-US" altLang="en-US" sz="2400" b="1" kern="0" baseline="30000" dirty="0" err="1" smtClean="0">
                <a:solidFill>
                  <a:srgbClr val="000000"/>
                </a:solidFill>
                <a:latin typeface="Times New Roman"/>
              </a:rPr>
              <a:t>aq</a:t>
            </a:r>
            <a:r>
              <a:rPr lang="en-US" altLang="en-US" sz="2400" b="1" kern="0" baseline="3000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en-US" altLang="en-US" sz="2400" b="1" kern="0" baseline="30000" dirty="0" smtClean="0">
              <a:solidFill>
                <a:srgbClr val="000000"/>
              </a:solidFill>
              <a:latin typeface="Times New Roman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400" b="1" kern="0" dirty="0">
              <a:solidFill>
                <a:srgbClr val="000000"/>
              </a:solidFill>
              <a:latin typeface="Times New Roman"/>
            </a:endParaRPr>
          </a:p>
          <a:p>
            <a:pPr marL="457200" lvl="0" indent="-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AutoNum type="arabicPeriod"/>
            </a:pPr>
            <a:endParaRPr lang="en-US" altLang="en-US" sz="2400" b="1" kern="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95400" y="27432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78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4725987" cy="514350"/>
          </a:xfrm>
        </p:spPr>
        <p:txBody>
          <a:bodyPr>
            <a:normAutofit fontScale="90000"/>
          </a:bodyPr>
          <a:lstStyle/>
          <a:p>
            <a:r>
              <a:rPr lang="en-US" altLang="en-US" b="1" u="sng" dirty="0" smtClean="0">
                <a:solidFill>
                  <a:srgbClr val="FF0000"/>
                </a:solidFill>
              </a:rPr>
              <a:t>Q and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Ksp</a:t>
            </a:r>
            <a:endParaRPr lang="en-US" altLang="en-US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71181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u="sng" dirty="0">
                <a:solidFill>
                  <a:srgbClr val="FF0000"/>
                </a:solidFill>
              </a:rPr>
              <a:t>Q = </a:t>
            </a:r>
            <a:r>
              <a:rPr lang="en-US" u="sng" dirty="0" err="1">
                <a:solidFill>
                  <a:srgbClr val="FF0000"/>
                </a:solidFill>
              </a:rPr>
              <a:t>Ksp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</a:rPr>
              <a:t>solution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is at equilibrium and all ion</a:t>
            </a:r>
          </a:p>
          <a:p>
            <a:pPr marL="0" indent="0">
              <a:buFontTx/>
              <a:buNone/>
              <a:defRPr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     [ ] will be constant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2800" b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u="sng" dirty="0">
                <a:solidFill>
                  <a:srgbClr val="FF0000"/>
                </a:solidFill>
              </a:rPr>
              <a:t>Q </a:t>
            </a:r>
            <a:r>
              <a:rPr lang="en-US" sz="4400" u="sng" dirty="0">
                <a:solidFill>
                  <a:srgbClr val="FF0000"/>
                </a:solidFill>
              </a:rPr>
              <a:t>›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Ksp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</a:rPr>
              <a:t>equilibrium will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be established by reducing the ion [ ] and shifting to the left ( forming more solid) and a </a:t>
            </a:r>
            <a:r>
              <a:rPr lang="en-US" sz="2800" b="0" u="sng" dirty="0">
                <a:solidFill>
                  <a:srgbClr val="FF0000"/>
                </a:solidFill>
              </a:rPr>
              <a:t>precipitate will form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sz="2800" b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u="sng" dirty="0">
                <a:solidFill>
                  <a:srgbClr val="FF0000"/>
                </a:solidFill>
              </a:rPr>
              <a:t>Q </a:t>
            </a:r>
            <a:r>
              <a:rPr lang="en-US" sz="4400" u="sng" dirty="0">
                <a:solidFill>
                  <a:srgbClr val="FF0000"/>
                </a:solidFill>
              </a:rPr>
              <a:t>‹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Ksp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sz="2800" b="0" dirty="0" smtClean="0">
                <a:solidFill>
                  <a:schemeClr val="tx1">
                    <a:lumMod val="50000"/>
                  </a:schemeClr>
                </a:solidFill>
              </a:rPr>
              <a:t>equilibrium will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be established by increasing the ion [ ] and shifting to the right (forming more ions) </a:t>
            </a:r>
            <a:r>
              <a:rPr lang="en-US" sz="2800" b="0" u="sng" dirty="0">
                <a:solidFill>
                  <a:srgbClr val="FF0000"/>
                </a:solidFill>
              </a:rPr>
              <a:t>no precipitate will form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78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590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Will a Precipitation Occur?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7244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If 1.00 mg of Na</a:t>
            </a:r>
            <a:r>
              <a:rPr lang="en-US" altLang="en-US" sz="2800" b="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CrO</a:t>
            </a:r>
            <a:r>
              <a:rPr lang="en-US" altLang="en-US" sz="2800" b="0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is added to 225 ml of 0.00015 M AgNO</a:t>
            </a:r>
            <a:r>
              <a:rPr lang="en-US" altLang="en-US" sz="2800" b="0" baseline="-250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, will a precipitate form?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</a:endParaRPr>
          </a:p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en-US" sz="2800" b="0" u="sng" dirty="0">
                <a:solidFill>
                  <a:schemeClr val="tx1">
                    <a:lumMod val="50000"/>
                  </a:schemeClr>
                </a:solidFill>
              </a:rPr>
              <a:t>Molecular: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Na</a:t>
            </a:r>
            <a:r>
              <a:rPr lang="en-US" altLang="en-US" sz="2800" b="0" baseline="-22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CrO</a:t>
            </a:r>
            <a:r>
              <a:rPr lang="en-US" altLang="en-US" sz="2800" b="0" baseline="-22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+ 2AgNO</a:t>
            </a:r>
            <a:r>
              <a:rPr lang="en-US" altLang="en-US" sz="2800" b="0" baseline="-220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0" dirty="0">
                <a:solidFill>
                  <a:srgbClr val="336699">
                    <a:lumMod val="50000"/>
                  </a:srgbClr>
                </a:solidFill>
              </a:rPr>
              <a:t> </a:t>
            </a:r>
            <a:r>
              <a:rPr lang="en-US" altLang="en-US" sz="2800" b="0" dirty="0">
                <a:solidFill>
                  <a:srgbClr val="336699">
                    <a:lumMod val="50000"/>
                  </a:srgbClr>
                </a:solidFill>
                <a:sym typeface="Wingdings" pitchFamily="2" charset="2"/>
              </a:rPr>
              <a:t> Ag</a:t>
            </a:r>
            <a:r>
              <a:rPr lang="en-US" altLang="en-US" sz="2800" b="0" baseline="-25000" dirty="0">
                <a:solidFill>
                  <a:srgbClr val="336699">
                    <a:lumMod val="50000"/>
                  </a:srgbClr>
                </a:solidFill>
                <a:sym typeface="Wingdings" pitchFamily="2" charset="2"/>
              </a:rPr>
              <a:t>2</a:t>
            </a:r>
            <a:r>
              <a:rPr lang="en-US" altLang="en-US" sz="2800" b="0" dirty="0">
                <a:solidFill>
                  <a:srgbClr val="336699">
                    <a:lumMod val="50000"/>
                  </a:srgbClr>
                </a:solidFill>
                <a:sym typeface="Wingdings" pitchFamily="2" charset="2"/>
              </a:rPr>
              <a:t>CrO</a:t>
            </a:r>
            <a:r>
              <a:rPr lang="en-US" altLang="en-US" sz="2800" b="0" baseline="-22000" dirty="0">
                <a:solidFill>
                  <a:srgbClr val="336699">
                    <a:lumMod val="50000"/>
                  </a:srgbClr>
                </a:solidFill>
                <a:sym typeface="Wingdings" pitchFamily="2" charset="2"/>
              </a:rPr>
              <a:t>4</a:t>
            </a:r>
            <a:r>
              <a:rPr lang="en-US" altLang="en-US" sz="2800" b="0" dirty="0">
                <a:solidFill>
                  <a:srgbClr val="336699">
                    <a:lumMod val="50000"/>
                  </a:srgbClr>
                </a:solidFill>
                <a:sym typeface="Wingdings" pitchFamily="2" charset="2"/>
              </a:rPr>
              <a:t> +2 NaNO</a:t>
            </a:r>
            <a:r>
              <a:rPr lang="en-US" altLang="en-US" sz="2800" b="0" baseline="-22000" dirty="0">
                <a:solidFill>
                  <a:srgbClr val="336699">
                    <a:lumMod val="50000"/>
                  </a:srgbClr>
                </a:solidFill>
                <a:sym typeface="Wingdings" pitchFamily="2" charset="2"/>
              </a:rPr>
              <a:t>3</a:t>
            </a:r>
            <a:endParaRPr lang="en-US" altLang="en-US" sz="2800" b="0" baseline="-22000" dirty="0">
              <a:solidFill>
                <a:schemeClr val="tx1">
                  <a:lumMod val="50000"/>
                </a:schemeClr>
              </a:solidFill>
            </a:endParaRPr>
          </a:p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en-US" sz="2800" b="0" u="sng" dirty="0">
                <a:solidFill>
                  <a:schemeClr val="tx1">
                    <a:lumMod val="50000"/>
                  </a:schemeClr>
                </a:solidFill>
              </a:rPr>
              <a:t>Net ionic:  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Ag</a:t>
            </a:r>
            <a:r>
              <a:rPr lang="en-US" altLang="en-US" sz="2800" b="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CrO</a:t>
            </a:r>
            <a:r>
              <a:rPr lang="en-US" altLang="en-US" sz="2800" b="0" baseline="-25000" dirty="0">
                <a:solidFill>
                  <a:schemeClr val="tx1">
                    <a:lumMod val="50000"/>
                  </a:schemeClr>
                </a:solidFill>
              </a:rPr>
              <a:t>4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(s)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 2Ag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+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+ CrO</a:t>
            </a:r>
            <a:r>
              <a:rPr lang="en-US" altLang="en-US" sz="2800" b="0" baseline="-250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4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2-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endParaRPr lang="en-US" altLang="en-US" sz="2800" b="0" baseline="30000" dirty="0">
              <a:solidFill>
                <a:schemeClr val="tx1">
                  <a:lumMod val="50000"/>
                </a:schemeClr>
              </a:solidFill>
            </a:endParaRPr>
          </a:p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en-US" sz="2800" b="0" u="sng" dirty="0">
                <a:solidFill>
                  <a:srgbClr val="FF0000"/>
                </a:solidFill>
              </a:rPr>
              <a:t>Step 1 :Determine the initial concentration of ions.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  Ag</a:t>
            </a:r>
            <a:r>
              <a:rPr lang="en-US" altLang="en-US" sz="2800" baseline="30000" dirty="0">
                <a:solidFill>
                  <a:schemeClr val="tx1">
                    <a:lumMod val="50000"/>
                  </a:schemeClr>
                </a:solidFill>
              </a:rPr>
              <a:t>+    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1.5 x 10</a:t>
            </a:r>
            <a:r>
              <a:rPr lang="en-US" altLang="en-US" sz="2800" baseline="30000" dirty="0">
                <a:solidFill>
                  <a:schemeClr val="tx1">
                    <a:lumMod val="50000"/>
                  </a:schemeClr>
                </a:solidFill>
              </a:rPr>
              <a:t>-4 M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CrO</a:t>
            </a:r>
            <a:r>
              <a:rPr lang="en-US" altLang="en-US" sz="2800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altLang="en-US" sz="2800" baseline="30000" dirty="0">
                <a:solidFill>
                  <a:schemeClr val="tx1">
                    <a:lumMod val="50000"/>
                  </a:schemeClr>
                </a:solidFill>
              </a:rPr>
              <a:t>2-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= 1.00 x 10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-3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g / 115.99 = </a:t>
            </a:r>
            <a:r>
              <a:rPr lang="en-US" altLang="en-US" sz="2800" b="0" u="sng" dirty="0">
                <a:solidFill>
                  <a:schemeClr val="tx1">
                    <a:lumMod val="50000"/>
                  </a:schemeClr>
                </a:solidFill>
              </a:rPr>
              <a:t>8.621 x 10</a:t>
            </a:r>
            <a:r>
              <a:rPr lang="en-US" altLang="en-US" sz="2800" b="0" u="sng" baseline="30000" dirty="0">
                <a:solidFill>
                  <a:schemeClr val="tx1">
                    <a:lumMod val="50000"/>
                  </a:schemeClr>
                </a:solidFill>
              </a:rPr>
              <a:t>-6</a:t>
            </a:r>
            <a:r>
              <a:rPr lang="en-US" altLang="en-US" sz="2800" b="0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0" u="sng" dirty="0" err="1">
                <a:solidFill>
                  <a:schemeClr val="tx1">
                    <a:lumMod val="50000"/>
                  </a:schemeClr>
                </a:solidFill>
              </a:rPr>
              <a:t>mol</a:t>
            </a:r>
            <a:r>
              <a:rPr lang="en-US" altLang="en-US" sz="2800" b="0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                 						.225 L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          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= 3.83 x 10</a:t>
            </a:r>
            <a:r>
              <a:rPr lang="en-US" altLang="en-US" sz="2800" baseline="30000" dirty="0">
                <a:solidFill>
                  <a:schemeClr val="tx1">
                    <a:lumMod val="50000"/>
                  </a:schemeClr>
                </a:solidFill>
              </a:rPr>
              <a:t>-5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 M                               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defRPr/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</a:endParaRPr>
          </a:p>
          <a:p>
            <a:pPr marL="990600" lvl="1" indent="-533400" eaLnBrk="1" hangingPunct="1">
              <a:buClr>
                <a:schemeClr val="tx1"/>
              </a:buClr>
              <a:buFontTx/>
              <a:buChar char="•"/>
              <a:defRPr/>
            </a:pPr>
            <a:endParaRPr lang="en-US" altLang="en-US" sz="2400" dirty="0"/>
          </a:p>
          <a:p>
            <a:pPr marL="609600" indent="-609600" eaLnBrk="1" hangingPunct="1">
              <a:buClr>
                <a:schemeClr val="tx1"/>
              </a:buClr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49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7772400" cy="5486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800" u="sng" dirty="0">
                <a:solidFill>
                  <a:srgbClr val="FF0000"/>
                </a:solidFill>
              </a:rPr>
              <a:t>Step 2 </a:t>
            </a:r>
            <a:r>
              <a:rPr lang="en-US" altLang="en-US" sz="2800" b="0" u="sng" dirty="0">
                <a:solidFill>
                  <a:srgbClr val="FF0000"/>
                </a:solidFill>
              </a:rPr>
              <a:t>Compare (Q) for the initial concentrations to the solubility product constant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b="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Initial (Q) concentration of ions: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Q-=(Ag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+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(CrO</a:t>
            </a:r>
            <a:r>
              <a:rPr lang="en-US" altLang="en-US" sz="2800" b="0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2-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Q=(1.5 x 10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-4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(3.83 x 10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-5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M)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Q= 8.61 x 10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-13</a:t>
            </a:r>
          </a:p>
          <a:p>
            <a:pPr eaLnBrk="1" hangingPunct="1">
              <a:buFontTx/>
              <a:buNone/>
              <a:defRPr/>
            </a:pPr>
            <a:endParaRPr lang="en-US" altLang="en-US" sz="2800" b="0" baseline="300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Ag</a:t>
            </a:r>
            <a:r>
              <a:rPr lang="en-US" altLang="en-US" sz="2800" b="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CrO</a:t>
            </a:r>
            <a:r>
              <a:rPr lang="en-US" altLang="en-US" sz="2800" b="0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2800" b="0" dirty="0" err="1">
                <a:solidFill>
                  <a:schemeClr val="tx1">
                    <a:lumMod val="50000"/>
                  </a:schemeClr>
                </a:solidFill>
              </a:rPr>
              <a:t>Ksp</a:t>
            </a: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</a:rPr>
              <a:t> = 1.1 x 10</a:t>
            </a:r>
            <a:r>
              <a:rPr lang="en-US" altLang="en-US" sz="2800" b="0" baseline="30000" dirty="0">
                <a:solidFill>
                  <a:schemeClr val="tx1">
                    <a:lumMod val="50000"/>
                  </a:schemeClr>
                </a:solidFill>
              </a:rPr>
              <a:t>-12</a:t>
            </a:r>
          </a:p>
          <a:p>
            <a:pPr eaLnBrk="1" hangingPunct="1">
              <a:buFontTx/>
              <a:buNone/>
              <a:defRPr/>
            </a:pPr>
            <a:endParaRPr lang="en-US" altLang="en-US" sz="2800" b="0" baseline="300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800" u="sng" dirty="0">
                <a:solidFill>
                  <a:srgbClr val="FF0000"/>
                </a:solidFill>
              </a:rPr>
              <a:t>No precipitation will occur because the Q value is less than the </a:t>
            </a:r>
            <a:r>
              <a:rPr lang="en-US" altLang="en-US" sz="2800" u="sng" dirty="0" err="1">
                <a:solidFill>
                  <a:srgbClr val="FF0000"/>
                </a:solidFill>
              </a:rPr>
              <a:t>Ks</a:t>
            </a:r>
            <a:r>
              <a:rPr lang="en-US" altLang="en-US" u="sng" dirty="0" err="1">
                <a:solidFill>
                  <a:srgbClr val="FF0000"/>
                </a:solidFill>
              </a:rPr>
              <a:t>p</a:t>
            </a:r>
            <a:r>
              <a:rPr lang="en-US" altLang="en-US" u="sng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5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58E2-B011-4D5E-BB6F-161CF8B5442C}" type="slidenum">
              <a:rPr lang="en-US"/>
              <a:pPr/>
              <a:t>4</a:t>
            </a:fld>
            <a:endParaRPr lang="en-US" sz="900" b="0"/>
          </a:p>
        </p:txBody>
      </p:sp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Equilibrium Expression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152400" y="8382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/>
              <a:t>Write the equilibrium expression for the following reaction: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/>
          </a:p>
        </p:txBody>
      </p:sp>
      <p:graphicFrame>
        <p:nvGraphicFramePr>
          <p:cNvPr id="521220" name="Object 4"/>
          <p:cNvGraphicFramePr>
            <a:graphicFrameLocks noChangeAspect="1"/>
          </p:cNvGraphicFramePr>
          <p:nvPr/>
        </p:nvGraphicFramePr>
        <p:xfrm>
          <a:off x="1752600" y="2286000"/>
          <a:ext cx="5346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Document" r:id="rId3" imgW="4095750" imgH="466725" progId="">
                  <p:embed/>
                </p:oleObj>
              </mc:Choice>
              <mc:Fallback>
                <p:oleObj name="Document" r:id="rId3" imgW="4095750" imgH="46672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5346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9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3" y="0"/>
            <a:ext cx="76233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011341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A.)  As the 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 warms it begins to decompose</a:t>
            </a:r>
          </a:p>
          <a:p>
            <a:r>
              <a:rPr lang="en-US" sz="2400" dirty="0"/>
              <a:t>B.)  When enough NO</a:t>
            </a:r>
            <a:r>
              <a:rPr lang="en-US" sz="2400" baseline="-25000" dirty="0"/>
              <a:t>2 </a:t>
            </a:r>
            <a:r>
              <a:rPr lang="en-US" sz="2400" dirty="0"/>
              <a:t>is formed, it can react to form 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. </a:t>
            </a:r>
          </a:p>
          <a:p>
            <a:r>
              <a:rPr lang="en-US" sz="2400" dirty="0"/>
              <a:t>C.)  At equilibrium, as much 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 reacts to form NO</a:t>
            </a:r>
            <a:r>
              <a:rPr lang="en-US" sz="2400" baseline="-25000" dirty="0"/>
              <a:t>2</a:t>
            </a:r>
            <a:r>
              <a:rPr lang="en-US" sz="2400" dirty="0"/>
              <a:t> as NO</a:t>
            </a:r>
            <a:r>
              <a:rPr lang="en-US" sz="2400" baseline="-25000" dirty="0"/>
              <a:t>2</a:t>
            </a:r>
            <a:r>
              <a:rPr lang="en-US" sz="2400" dirty="0"/>
              <a:t> reacts to </a:t>
            </a:r>
          </a:p>
          <a:p>
            <a:r>
              <a:rPr lang="en-US" sz="2400" dirty="0"/>
              <a:t>     re-form 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7620000" cy="501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37395A-97F2-40C5-A6DA-C3238EBECCB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900" b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305800" cy="533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you disturb an equilibrium, it will shift to undo the disturbance.</a:t>
            </a:r>
          </a:p>
          <a:p>
            <a:pPr>
              <a:buFontTx/>
              <a:buNone/>
              <a:defRPr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“Shift Happens” </a:t>
            </a:r>
          </a:p>
          <a:p>
            <a:pPr marL="0" indent="0">
              <a:buNone/>
              <a:defRPr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Three types of </a:t>
            </a:r>
            <a:r>
              <a:rPr lang="en-US" altLang="en-US" u="sng">
                <a:effectLst>
                  <a:outerShdw blurRad="38100" dist="38100" dir="2700000" algn="tl">
                    <a:srgbClr val="C0C0C0"/>
                  </a:outerShdw>
                </a:effectLst>
              </a:rPr>
              <a:t>Equilibrium Stresses:</a:t>
            </a:r>
            <a:endParaRPr lang="en-US" alt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Changes in concentration of reactants or products.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 in temperature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 in pressure</a:t>
            </a:r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</a:t>
            </a:r>
            <a:r>
              <a:rPr lang="en-US" alt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Châtelier’s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Principle</a:t>
            </a:r>
            <a:endParaRPr lang="en-US" altLang="en-US" u="sng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cpatrum\AppData\Local\Microsoft\Windows\Temporary Internet Files\Content.IE5\GYHJJC7Z\berfikir_positif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514600"/>
            <a:ext cx="212999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1BB7F4-606B-4A85-BA98-CE791DBE062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900" b="0"/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152400" y="4572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Change in Reactant or Product Concentrations</a:t>
            </a:r>
          </a:p>
          <a:p>
            <a:pPr>
              <a:buFontTx/>
              <a:buNone/>
              <a:defRPr/>
            </a:pPr>
            <a:endParaRPr lang="en-US" altLang="en-US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Adding a reactant or product shifts the equilibrium </a:t>
            </a:r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 from the increase.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Removing a reactant or product shifts the equilibrium </a:t>
            </a:r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the decrease.</a:t>
            </a:r>
          </a:p>
          <a:p>
            <a:pPr marL="0" indent="0">
              <a:buNone/>
              <a:defRPr/>
            </a:pPr>
            <a:endParaRPr lang="en-US" altLang="en-US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the greatest amount of product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at equilibrium, we need to flood the reaction vessel with reactant and continuously remove product (Le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Châtelier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45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D83B83-F7B1-419C-BC3F-1BA6587A8FB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900" b="0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152400" y="381000"/>
            <a:ext cx="8763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Effect of Temperature Changes</a:t>
            </a:r>
            <a:endParaRPr lang="en-US" altLang="en-US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400" u="sng" dirty="0"/>
              <a:t>For an endothermic reaction:</a:t>
            </a:r>
            <a:r>
              <a:rPr lang="en-US" altLang="en-US" sz="2400" dirty="0"/>
              <a:t> 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FF0000"/>
                </a:solidFill>
              </a:rPr>
              <a:t>H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eat </a:t>
            </a:r>
            <a:r>
              <a:rPr lang="en-US" altLang="en-US" sz="2400" dirty="0"/>
              <a:t>can be considered as a </a:t>
            </a:r>
            <a:r>
              <a:rPr lang="en-US" altLang="en-US" sz="2400" u="sng" dirty="0">
                <a:solidFill>
                  <a:srgbClr val="FF0000"/>
                </a:solidFill>
              </a:rPr>
              <a:t>reactant</a:t>
            </a:r>
            <a:r>
              <a:rPr lang="en-US" altLang="en-US" sz="2400" dirty="0"/>
              <a:t> and is placed on that side.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FF0000"/>
                </a:solidFill>
              </a:rPr>
              <a:t>Adding heat </a:t>
            </a:r>
            <a:r>
              <a:rPr lang="en-US" altLang="en-US" sz="2400" dirty="0"/>
              <a:t>would favor the </a:t>
            </a:r>
            <a:r>
              <a:rPr lang="en-US" altLang="en-US" sz="2400" u="sng" dirty="0">
                <a:solidFill>
                  <a:srgbClr val="FF0000"/>
                </a:solidFill>
              </a:rPr>
              <a:t>forward reaction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FF0000"/>
                </a:solidFill>
              </a:rPr>
              <a:t>Removing heat </a:t>
            </a:r>
            <a:r>
              <a:rPr lang="en-US" altLang="en-US" sz="2400" dirty="0"/>
              <a:t>would favor the </a:t>
            </a:r>
            <a:r>
              <a:rPr lang="en-US" altLang="en-US" sz="2400" u="sng" dirty="0">
                <a:solidFill>
                  <a:srgbClr val="FF0000"/>
                </a:solidFill>
              </a:rPr>
              <a:t>reverse reaction.</a:t>
            </a:r>
          </a:p>
          <a:p>
            <a:pPr marL="0" indent="0">
              <a:buNone/>
              <a:defRPr/>
            </a:pPr>
            <a:endParaRPr lang="en-US" altLang="en-US" sz="2400" dirty="0" smtClean="0"/>
          </a:p>
          <a:p>
            <a:pPr marL="0" indent="0"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u="sng" dirty="0"/>
              <a:t>For an exothermic reaction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FF0000"/>
                </a:solidFill>
              </a:rPr>
              <a:t>H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eat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can be considered as a </a:t>
            </a:r>
            <a:r>
              <a:rPr lang="en-US" altLang="en-US" sz="2400" u="sng" dirty="0">
                <a:solidFill>
                  <a:srgbClr val="FF0000"/>
                </a:solidFill>
              </a:rPr>
              <a:t>product</a:t>
            </a:r>
            <a:r>
              <a:rPr lang="en-US" altLang="en-US" sz="2400" dirty="0"/>
              <a:t> and is placed on that side.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FF0000"/>
                </a:solidFill>
              </a:rPr>
              <a:t>Adding heat </a:t>
            </a:r>
            <a:r>
              <a:rPr lang="en-US" altLang="en-US" sz="2400" dirty="0"/>
              <a:t>would favor the </a:t>
            </a:r>
            <a:r>
              <a:rPr lang="en-US" altLang="en-US" sz="2400" u="sng" dirty="0">
                <a:solidFill>
                  <a:srgbClr val="FF0000"/>
                </a:solidFill>
              </a:rPr>
              <a:t>reverse reaction.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FF0000"/>
                </a:solidFill>
              </a:rPr>
              <a:t>Removing heat </a:t>
            </a:r>
            <a:r>
              <a:rPr lang="en-US" altLang="en-US" sz="2400" dirty="0"/>
              <a:t>would favor the </a:t>
            </a:r>
            <a:r>
              <a:rPr lang="en-US" altLang="en-US" sz="2400" u="sng" dirty="0">
                <a:solidFill>
                  <a:srgbClr val="FF0000"/>
                </a:solidFill>
              </a:rPr>
              <a:t>forward reaction.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8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1869</Words>
  <Application>Microsoft Office PowerPoint</Application>
  <PresentationFormat>On-screen Show (4:3)</PresentationFormat>
  <Paragraphs>306</Paragraphs>
  <Slides>39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Algerian</vt:lpstr>
      <vt:lpstr>Arial</vt:lpstr>
      <vt:lpstr>Calibri</vt:lpstr>
      <vt:lpstr>Symbol</vt:lpstr>
      <vt:lpstr>Times New Roman</vt:lpstr>
      <vt:lpstr>Wingdings</vt:lpstr>
      <vt:lpstr>Office Theme</vt:lpstr>
      <vt:lpstr>ISIS/Draw Sketch</vt:lpstr>
      <vt:lpstr>Document</vt:lpstr>
      <vt:lpstr>Equation</vt:lpstr>
      <vt:lpstr>Chemical Equilibrium</vt:lpstr>
      <vt:lpstr>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#4.The Effect of a Common ion on Solubility</vt:lpstr>
      <vt:lpstr>#5 Solubility and pH</vt:lpstr>
      <vt:lpstr>PowerPoint Presentation</vt:lpstr>
      <vt:lpstr>PowerPoint Presentation</vt:lpstr>
      <vt:lpstr>PowerPoint Presentation</vt:lpstr>
      <vt:lpstr>Q and Ksp</vt:lpstr>
      <vt:lpstr>Will a Precipitation Occur?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Equilibrium</dc:title>
  <dc:creator>admin</dc:creator>
  <cp:lastModifiedBy>Patrum, Cynthia</cp:lastModifiedBy>
  <cp:revision>93</cp:revision>
  <cp:lastPrinted>2018-03-05T13:26:10Z</cp:lastPrinted>
  <dcterms:created xsi:type="dcterms:W3CDTF">2016-01-28T13:33:01Z</dcterms:created>
  <dcterms:modified xsi:type="dcterms:W3CDTF">2019-03-05T19:36:26Z</dcterms:modified>
</cp:coreProperties>
</file>