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600"/>
    <a:srgbClr val="663300"/>
    <a:srgbClr val="FF00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075D-7F41-4B2F-AACE-F789171783F7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E3759-CA89-4777-A8CC-1AF2AD1A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63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075D-7F41-4B2F-AACE-F789171783F7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E3759-CA89-4777-A8CC-1AF2AD1A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61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075D-7F41-4B2F-AACE-F789171783F7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E3759-CA89-4777-A8CC-1AF2AD1A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41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075D-7F41-4B2F-AACE-F789171783F7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E3759-CA89-4777-A8CC-1AF2AD1A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57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075D-7F41-4B2F-AACE-F789171783F7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E3759-CA89-4777-A8CC-1AF2AD1A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74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075D-7F41-4B2F-AACE-F789171783F7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E3759-CA89-4777-A8CC-1AF2AD1A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53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075D-7F41-4B2F-AACE-F789171783F7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E3759-CA89-4777-A8CC-1AF2AD1A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075D-7F41-4B2F-AACE-F789171783F7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E3759-CA89-4777-A8CC-1AF2AD1A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5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075D-7F41-4B2F-AACE-F789171783F7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E3759-CA89-4777-A8CC-1AF2AD1A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18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075D-7F41-4B2F-AACE-F789171783F7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E3759-CA89-4777-A8CC-1AF2AD1A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61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075D-7F41-4B2F-AACE-F789171783F7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E3759-CA89-4777-A8CC-1AF2AD1A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86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D075D-7F41-4B2F-AACE-F789171783F7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E3759-CA89-4777-A8CC-1AF2AD1A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7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800" y="495300"/>
            <a:ext cx="115443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                                     </a:t>
            </a:r>
            <a:r>
              <a:rPr lang="en-US" sz="2800" dirty="0" smtClean="0">
                <a:solidFill>
                  <a:srgbClr val="663300"/>
                </a:solidFill>
                <a:latin typeface="Cooper Black" panose="0208090404030B020404" pitchFamily="18" charset="0"/>
              </a:rPr>
              <a:t>WHAT IS SOIL?</a:t>
            </a:r>
          </a:p>
          <a:p>
            <a:endParaRPr lang="en-US" dirty="0" smtClean="0"/>
          </a:p>
          <a:p>
            <a:r>
              <a:rPr lang="en-US" dirty="0" smtClean="0">
                <a:latin typeface="Cooper Black" panose="0208090404030B020404" pitchFamily="18" charset="0"/>
              </a:rPr>
              <a:t>Soil</a:t>
            </a:r>
            <a:r>
              <a:rPr lang="en-US" dirty="0" smtClean="0"/>
              <a:t> is the ______ outer layer of the earth’s crust, </a:t>
            </a:r>
          </a:p>
          <a:p>
            <a:r>
              <a:rPr lang="en-US" dirty="0" smtClean="0"/>
              <a:t>made up of weathered ____________, living </a:t>
            </a:r>
          </a:p>
          <a:p>
            <a:r>
              <a:rPr lang="en-US" dirty="0" smtClean="0"/>
              <a:t>_____________, __________, _________, and ______.                                                                                                  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r>
              <a:rPr lang="en-US" dirty="0" smtClean="0"/>
              <a:t>											       _______</a:t>
            </a:r>
            <a:endParaRPr lang="en-US" dirty="0"/>
          </a:p>
          <a:p>
            <a:r>
              <a:rPr lang="en-US" dirty="0" smtClean="0">
                <a:solidFill>
                  <a:srgbClr val="663300"/>
                </a:solidFill>
                <a:latin typeface="Cooper Black" panose="0208090404030B020404" pitchFamily="18" charset="0"/>
              </a:rPr>
              <a:t>TOPSOIL</a:t>
            </a:r>
            <a:r>
              <a:rPr lang="en-US" dirty="0" smtClean="0"/>
              <a:t> is the _____________ soil layer. It is finely </a:t>
            </a:r>
          </a:p>
          <a:p>
            <a:r>
              <a:rPr lang="en-US" dirty="0" smtClean="0"/>
              <a:t>weathered (has the ___________ particles in it) and  </a:t>
            </a:r>
          </a:p>
          <a:p>
            <a:r>
              <a:rPr lang="en-US" dirty="0" smtClean="0"/>
              <a:t>Is the richest in ___________ matter.  Topsoil is the</a:t>
            </a:r>
          </a:p>
          <a:p>
            <a:r>
              <a:rPr lang="en-US" dirty="0" smtClean="0"/>
              <a:t>_____________ layer and must be preserved and </a:t>
            </a:r>
          </a:p>
          <a:p>
            <a:r>
              <a:rPr lang="en-US" dirty="0" smtClean="0"/>
              <a:t>____________. The _______ </a:t>
            </a:r>
            <a:r>
              <a:rPr lang="en-US" dirty="0"/>
              <a:t>	</a:t>
            </a:r>
            <a:r>
              <a:rPr lang="en-US" dirty="0" smtClean="0"/>
              <a:t>of plants flourish in the </a:t>
            </a:r>
          </a:p>
          <a:p>
            <a:r>
              <a:rPr lang="en-US" dirty="0" smtClean="0"/>
              <a:t>topsoil and ______ </a:t>
            </a:r>
            <a:r>
              <a:rPr lang="en-US" dirty="0"/>
              <a:t>	</a:t>
            </a:r>
            <a:r>
              <a:rPr lang="en-US" dirty="0" smtClean="0"/>
              <a:t>on it for nutrients, water, and air.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663300"/>
                </a:solidFill>
                <a:latin typeface="Cooper Black" panose="0208090404030B020404" pitchFamily="18" charset="0"/>
              </a:rPr>
              <a:t>ORGANIC MATTER </a:t>
            </a:r>
            <a:r>
              <a:rPr lang="en-US" dirty="0" smtClean="0"/>
              <a:t>is the remains of once living</a:t>
            </a:r>
          </a:p>
          <a:p>
            <a:r>
              <a:rPr lang="en-US" dirty="0" smtClean="0"/>
              <a:t>_________ and _________ tissues.  It ___________ the</a:t>
            </a:r>
          </a:p>
          <a:p>
            <a:r>
              <a:rPr lang="en-US" dirty="0"/>
              <a:t>m</a:t>
            </a:r>
            <a:r>
              <a:rPr lang="en-US" dirty="0" smtClean="0"/>
              <a:t>ineral content and the water-holding __________ of</a:t>
            </a:r>
          </a:p>
          <a:p>
            <a:r>
              <a:rPr lang="en-US" dirty="0" smtClean="0"/>
              <a:t>the soil.  Naturally occurring organic matter is called</a:t>
            </a:r>
          </a:p>
          <a:p>
            <a:r>
              <a:rPr lang="en-US" dirty="0" smtClean="0"/>
              <a:t>________ and includes ______________ leaves, twigs,</a:t>
            </a:r>
          </a:p>
          <a:p>
            <a:r>
              <a:rPr lang="en-US" dirty="0" smtClean="0"/>
              <a:t>animal waste, and feathers.  (__________ works like</a:t>
            </a:r>
          </a:p>
          <a:p>
            <a:r>
              <a:rPr lang="en-US" dirty="0" smtClean="0"/>
              <a:t>humus to enrich the soil.)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0" y="738588"/>
            <a:ext cx="3429656" cy="5576621"/>
          </a:xfrm>
          <a:prstGeom prst="rect">
            <a:avLst/>
          </a:prstGeom>
        </p:spPr>
      </p:pic>
      <p:pic>
        <p:nvPicPr>
          <p:cNvPr id="1026" name="Picture 2" descr="Image result for arrow down to the lef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75" y="24130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26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116078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                                            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FERTILIZERS</a:t>
            </a:r>
          </a:p>
          <a:p>
            <a:endParaRPr lang="en-US" dirty="0"/>
          </a:p>
          <a:p>
            <a:r>
              <a:rPr lang="en-US" dirty="0" smtClean="0"/>
              <a:t>Fertilizers are ____________ boosts _________ to the soil to enhance </a:t>
            </a:r>
            <a:r>
              <a:rPr lang="en-US" smtClean="0"/>
              <a:t>crop productivity.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_____ macronutrients needed in ____________ quantity by the plant are:	             _______________   _____</a:t>
            </a:r>
          </a:p>
          <a:p>
            <a:endParaRPr lang="en-US" dirty="0"/>
          </a:p>
          <a:p>
            <a:r>
              <a:rPr lang="en-US" dirty="0" smtClean="0"/>
              <a:t>	A fertilizer that provides ______ three of these			             _______________   _____</a:t>
            </a:r>
          </a:p>
          <a:p>
            <a:r>
              <a:rPr lang="en-US" dirty="0" smtClean="0"/>
              <a:t>	elements is called a ____________ fertilizer</a:t>
            </a:r>
            <a:endParaRPr lang="en-US" dirty="0"/>
          </a:p>
          <a:p>
            <a:r>
              <a:rPr lang="en-US" dirty="0" smtClean="0"/>
              <a:t>								             _______________   _____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						On a fertilizer ______________ you will see three numbers</a:t>
            </a:r>
          </a:p>
          <a:p>
            <a:r>
              <a:rPr lang="en-US" dirty="0"/>
              <a:t>	</a:t>
            </a:r>
            <a:r>
              <a:rPr lang="en-US" dirty="0" smtClean="0"/>
              <a:t>					    listed on the front in a _________ font size.</a:t>
            </a:r>
          </a:p>
          <a:p>
            <a:endParaRPr lang="en-US" dirty="0"/>
          </a:p>
          <a:p>
            <a:r>
              <a:rPr lang="en-US" dirty="0" smtClean="0"/>
              <a:t>						These numbers represent the __________ by _________ of</a:t>
            </a:r>
          </a:p>
          <a:p>
            <a:r>
              <a:rPr lang="en-US" dirty="0"/>
              <a:t>	</a:t>
            </a:r>
            <a:r>
              <a:rPr lang="en-US" dirty="0" smtClean="0"/>
              <a:t>					    the three nutrients (Ex. </a:t>
            </a:r>
            <a:r>
              <a:rPr lang="en-US" b="1" dirty="0" smtClean="0"/>
              <a:t>10% N   6% P   4% K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						The nutrients are in the form:  </a:t>
            </a:r>
            <a:r>
              <a:rPr lang="en-US" b="1" dirty="0" smtClean="0"/>
              <a:t>N      P</a:t>
            </a:r>
            <a:r>
              <a:rPr lang="en-US" b="1" baseline="-25000" dirty="0" smtClean="0"/>
              <a:t>2</a:t>
            </a:r>
            <a:r>
              <a:rPr lang="en-US" b="1" dirty="0" smtClean="0"/>
              <a:t>O</a:t>
            </a:r>
            <a:r>
              <a:rPr lang="en-US" b="1" baseline="-25000" dirty="0" smtClean="0"/>
              <a:t>5 </a:t>
            </a:r>
            <a:r>
              <a:rPr lang="en-US" b="1" dirty="0" smtClean="0"/>
              <a:t>(phosphoric acid)</a:t>
            </a:r>
          </a:p>
          <a:p>
            <a:r>
              <a:rPr lang="en-US" b="1" dirty="0"/>
              <a:t>	</a:t>
            </a:r>
            <a:r>
              <a:rPr lang="en-US" b="1" dirty="0" smtClean="0"/>
              <a:t>								           K</a:t>
            </a:r>
            <a:r>
              <a:rPr lang="en-US" b="1" baseline="-25000" dirty="0" smtClean="0"/>
              <a:t>2</a:t>
            </a:r>
            <a:r>
              <a:rPr lang="en-US" b="1" dirty="0" smtClean="0"/>
              <a:t>O (potash)</a:t>
            </a:r>
          </a:p>
          <a:p>
            <a:r>
              <a:rPr lang="en-US" b="1" dirty="0"/>
              <a:t>	</a:t>
            </a:r>
            <a:r>
              <a:rPr lang="en-US" b="1" dirty="0" smtClean="0"/>
              <a:t>					</a:t>
            </a:r>
            <a:r>
              <a:rPr lang="en-US" b="1" dirty="0"/>
              <a:t> </a:t>
            </a:r>
            <a:r>
              <a:rPr lang="en-US" dirty="0" smtClean="0"/>
              <a:t>(so the __________ of P and K is actually ______ than the</a:t>
            </a:r>
          </a:p>
          <a:p>
            <a:r>
              <a:rPr lang="en-US" b="1" dirty="0"/>
              <a:t>	</a:t>
            </a:r>
            <a:r>
              <a:rPr lang="en-US" b="1" dirty="0" smtClean="0"/>
              <a:t>					          </a:t>
            </a:r>
            <a:r>
              <a:rPr lang="en-US" dirty="0" smtClean="0"/>
              <a:t>analysis really says</a:t>
            </a:r>
            <a:endParaRPr lang="en-US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80" y="3136900"/>
            <a:ext cx="4544219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79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500" y="1282700"/>
            <a:ext cx="11582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If you have 100 lbs. of a 5-10-5 fertilizer, how many pounds of each do you have?</a:t>
            </a:r>
          </a:p>
          <a:p>
            <a:endParaRPr lang="en-US" dirty="0"/>
          </a:p>
          <a:p>
            <a:r>
              <a:rPr lang="en-US" dirty="0" smtClean="0"/>
              <a:t>		________	________	________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N                              P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5</a:t>
            </a:r>
            <a:r>
              <a:rPr lang="en-US" dirty="0" smtClean="0"/>
              <a:t>                            K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Why don’t the 3 numbers add up to 100 pounds?  Because the balance is ____________ and possibly _______ minerals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2. If you have 50 lbs. of a 20-5-20 fertilizer, how many pounds of each do you have?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_______		_______		________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N                               P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5</a:t>
            </a:r>
            <a:r>
              <a:rPr lang="en-US" dirty="0" smtClean="0"/>
              <a:t>                           K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678971" y="338435"/>
            <a:ext cx="4442178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You do the Math!</a:t>
            </a:r>
            <a:endParaRPr lang="en-US" sz="4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157" y="242759"/>
            <a:ext cx="3051616" cy="183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158" y="3334211"/>
            <a:ext cx="3283615" cy="328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77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100" y="254000"/>
            <a:ext cx="115443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	</a:t>
            </a:r>
            <a:r>
              <a:rPr lang="en-US" dirty="0"/>
              <a:t> </a:t>
            </a:r>
            <a:r>
              <a:rPr lang="en-US" dirty="0" smtClean="0"/>
              <a:t>                 </a:t>
            </a:r>
            <a:r>
              <a:rPr lang="en-US" sz="2800" b="1" dirty="0" smtClean="0">
                <a:solidFill>
                  <a:srgbClr val="009900"/>
                </a:solidFill>
                <a:latin typeface="Palatino Linotype" panose="02040502050505030304" pitchFamily="18" charset="0"/>
              </a:rPr>
              <a:t>PROFESSIONS IN HORTICULTURE</a:t>
            </a:r>
          </a:p>
          <a:p>
            <a:endParaRPr lang="en-US" dirty="0"/>
          </a:p>
          <a:p>
            <a:r>
              <a:rPr lang="en-US" dirty="0" smtClean="0"/>
              <a:t>	Some of the benefits of a ___________ in horticulture are:</a:t>
            </a:r>
          </a:p>
          <a:p>
            <a:endParaRPr lang="en-US" dirty="0"/>
          </a:p>
          <a:p>
            <a:pPr marL="1657350" lvl="3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Wide __________ of careers</a:t>
            </a:r>
          </a:p>
          <a:p>
            <a:pPr marL="1657350" lvl="3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Work indoors or __________</a:t>
            </a:r>
          </a:p>
          <a:p>
            <a:pPr marL="1657350" lvl="3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Help ___________ the community</a:t>
            </a:r>
          </a:p>
          <a:p>
            <a:pPr marL="1657350" lvl="3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Relaxing &amp; ______________ work</a:t>
            </a:r>
          </a:p>
          <a:p>
            <a:pPr marL="1657350" lvl="3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 smtClean="0"/>
          </a:p>
          <a:p>
            <a:r>
              <a:rPr lang="en-US" dirty="0" smtClean="0"/>
              <a:t>Jobs in horticulture can be classified as _____________ labor, ____________ labor, middle management,</a:t>
            </a:r>
          </a:p>
          <a:p>
            <a:r>
              <a:rPr lang="en-US" dirty="0"/>
              <a:t>	</a:t>
            </a:r>
            <a:r>
              <a:rPr lang="en-US" dirty="0" smtClean="0"/>
              <a:t>owner/operator, educator, and ______________.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			</a:t>
            </a:r>
            <a:r>
              <a:rPr lang="en-US" sz="2000" b="1" dirty="0" smtClean="0">
                <a:solidFill>
                  <a:srgbClr val="FF0066"/>
                </a:solidFill>
                <a:latin typeface="Palatino Linotype" panose="02040502050505030304" pitchFamily="18" charset="0"/>
              </a:rPr>
              <a:t>FLORICULTURE</a:t>
            </a:r>
          </a:p>
          <a:p>
            <a:endParaRPr lang="en-US" dirty="0"/>
          </a:p>
          <a:p>
            <a:r>
              <a:rPr lang="en-US" dirty="0" smtClean="0"/>
              <a:t>       The _________________ industry is involved</a:t>
            </a:r>
          </a:p>
          <a:p>
            <a:r>
              <a:rPr lang="en-US" dirty="0"/>
              <a:t> </a:t>
            </a:r>
            <a:r>
              <a:rPr lang="en-US" dirty="0" smtClean="0"/>
              <a:t>      with the ______________, distribution, and</a:t>
            </a:r>
          </a:p>
          <a:p>
            <a:r>
              <a:rPr lang="en-US" dirty="0"/>
              <a:t> </a:t>
            </a:r>
            <a:r>
              <a:rPr lang="en-US" dirty="0" smtClean="0"/>
              <a:t>      utilization of __________ products.  Its businesses</a:t>
            </a:r>
          </a:p>
          <a:p>
            <a:r>
              <a:rPr lang="en-US" dirty="0"/>
              <a:t> </a:t>
            </a:r>
            <a:r>
              <a:rPr lang="en-US" dirty="0" smtClean="0"/>
              <a:t>      range in _______ from small shops to international</a:t>
            </a:r>
          </a:p>
          <a:p>
            <a:r>
              <a:rPr lang="en-US" dirty="0"/>
              <a:t> </a:t>
            </a:r>
            <a:r>
              <a:rPr lang="en-US" dirty="0" smtClean="0"/>
              <a:t>      companies.</a:t>
            </a:r>
          </a:p>
        </p:txBody>
      </p:sp>
      <p:pic>
        <p:nvPicPr>
          <p:cNvPr id="1028" name="Picture 4" descr="Image result for lab tech working with pla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830" y="1041400"/>
            <a:ext cx="3184477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0" y="3911600"/>
            <a:ext cx="3265641" cy="251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6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5600" y="215900"/>
            <a:ext cx="4150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66"/>
                </a:solidFill>
                <a:latin typeface="Palatino Linotype" panose="02040502050505030304" pitchFamily="18" charset="0"/>
              </a:rPr>
              <a:t>FLORICULTURE CAREERS</a:t>
            </a:r>
            <a:endParaRPr lang="en-US" sz="2400" b="1" dirty="0">
              <a:solidFill>
                <a:srgbClr val="FF0066"/>
              </a:solidFill>
              <a:latin typeface="Palatino Linotype" panose="0204050205050503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302308"/>
              </p:ext>
            </p:extLst>
          </p:nvPr>
        </p:nvGraphicFramePr>
        <p:xfrm>
          <a:off x="762000" y="872066"/>
          <a:ext cx="10642600" cy="562977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321300">
                  <a:extLst>
                    <a:ext uri="{9D8B030D-6E8A-4147-A177-3AD203B41FA5}">
                      <a16:colId xmlns:a16="http://schemas.microsoft.com/office/drawing/2014/main" val="3790290476"/>
                    </a:ext>
                  </a:extLst>
                </a:gridCol>
                <a:gridCol w="5321300">
                  <a:extLst>
                    <a:ext uri="{9D8B030D-6E8A-4147-A177-3AD203B41FA5}">
                      <a16:colId xmlns:a16="http://schemas.microsoft.com/office/drawing/2014/main" val="511407194"/>
                    </a:ext>
                  </a:extLst>
                </a:gridCol>
              </a:tblGrid>
              <a:tr h="180904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GROWERS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Floriculture</a:t>
                      </a:r>
                      <a:r>
                        <a:rPr lang="en-US" b="0" baseline="0" dirty="0" smtClean="0"/>
                        <a:t> crops may be grown outdoors or in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="0" dirty="0" smtClean="0"/>
                        <a:t>          ____________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Growers can start as</a:t>
                      </a:r>
                      <a:r>
                        <a:rPr lang="en-US" b="0" baseline="0" dirty="0" smtClean="0"/>
                        <a:t> _____________ labor and</a:t>
                      </a:r>
                      <a:endParaRPr lang="en-US" b="0" dirty="0" smtClean="0"/>
                    </a:p>
                    <a:p>
                      <a:r>
                        <a:rPr lang="en-US" dirty="0" smtClean="0"/>
                        <a:t>          </a:t>
                      </a:r>
                      <a:r>
                        <a:rPr lang="en-US" b="0" dirty="0" smtClean="0"/>
                        <a:t>______</a:t>
                      </a:r>
                      <a:r>
                        <a:rPr lang="en-US" b="0" baseline="0" dirty="0" smtClean="0"/>
                        <a:t> experience to become skilled labor</a:t>
                      </a: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Most</a:t>
                      </a:r>
                      <a:r>
                        <a:rPr lang="en-US" b="0" baseline="0" dirty="0" smtClean="0"/>
                        <a:t> growing operations are ___________ firms</a:t>
                      </a:r>
                      <a:endParaRPr lang="en-US" b="0" dirty="0" smtClean="0"/>
                    </a:p>
                    <a:p>
                      <a:r>
                        <a:rPr lang="en-US" dirty="0" smtClean="0"/>
                        <a:t>          </a:t>
                      </a:r>
                      <a:r>
                        <a:rPr lang="en-US" b="0" dirty="0" smtClean="0"/>
                        <a:t>selling</a:t>
                      </a:r>
                      <a:r>
                        <a:rPr lang="en-US" b="0" baseline="0" dirty="0" smtClean="0"/>
                        <a:t> to __________ garden centers &amp; florists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LANDSCAPE FLORICULTURE</a:t>
                      </a:r>
                      <a:r>
                        <a:rPr lang="en-US" baseline="0" dirty="0" smtClean="0"/>
                        <a:t> SPECIALIST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baseline="0" dirty="0" smtClean="0"/>
                        <a:t>Work for large _________ or property management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b="0" baseline="0" dirty="0" smtClean="0"/>
                        <a:t>         companies using flowers to help _________ their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b="0" baseline="0" dirty="0" smtClean="0"/>
                        <a:t>         properties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baseline="0" dirty="0" smtClean="0"/>
                        <a:t>The crew _________ will design the layout of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b="0" baseline="0" dirty="0" smtClean="0"/>
                        <a:t>         flower beds, prepare __________, and _______ &amp;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b="0" baseline="0" dirty="0" smtClean="0"/>
                        <a:t>         supervise the crew members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462273"/>
                  </a:ext>
                </a:extLst>
              </a:tr>
              <a:tr h="180904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FLOWER</a:t>
                      </a:r>
                      <a:r>
                        <a:rPr lang="en-US" b="1" baseline="0" dirty="0" smtClean="0"/>
                        <a:t> SHOPS</a:t>
                      </a:r>
                      <a:endParaRPr lang="en-US" b="1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Small businesses</a:t>
                      </a:r>
                      <a:r>
                        <a:rPr lang="en-US" baseline="0" dirty="0" smtClean="0"/>
                        <a:t> where the ________ is directly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          involved with the ______ and services offered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Products offered include _________ plants, floral</a:t>
                      </a:r>
                    </a:p>
                    <a:p>
                      <a:r>
                        <a:rPr lang="en-US" dirty="0" smtClean="0"/>
                        <a:t>           arrangements,</a:t>
                      </a:r>
                      <a:r>
                        <a:rPr lang="en-US" baseline="0" dirty="0" smtClean="0"/>
                        <a:t> and _____ flowers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Requires _____________ &amp; _______________ skills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TEACHER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Teach students ____________ in horticulture and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b="0" dirty="0" smtClean="0"/>
                        <a:t>          foster their careers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Masters</a:t>
                      </a:r>
                      <a:r>
                        <a:rPr lang="en-US" b="0" baseline="0" dirty="0" smtClean="0"/>
                        <a:t> __________ are required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baseline="0" dirty="0" smtClean="0"/>
                        <a:t>Can teach at the ____________ or college level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3675075"/>
                  </a:ext>
                </a:extLst>
              </a:tr>
              <a:tr h="180904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FLORAL DESIGN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The artistic craft of ____________ floral</a:t>
                      </a:r>
                      <a:r>
                        <a:rPr lang="en-US" baseline="0" dirty="0" smtClean="0"/>
                        <a:t> designs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          by __________ and assembling colors, _______,</a:t>
                      </a:r>
                    </a:p>
                    <a:p>
                      <a:r>
                        <a:rPr lang="en-US" dirty="0" smtClean="0"/>
                        <a:t>          textures, and materials for ______ arrangements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May design arrangements for __________, proms,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aseline="0" dirty="0" smtClean="0"/>
                        <a:t>           funerals, ___________, and special events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RESEARCHER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Researchers seek ways to ___________ crops and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b="0" dirty="0" smtClean="0"/>
                        <a:t>           production methods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Their research may include selectively</a:t>
                      </a:r>
                      <a:r>
                        <a:rPr lang="en-US" b="0" baseline="0" dirty="0" smtClean="0"/>
                        <a:t> __________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b="0" baseline="0" dirty="0" smtClean="0"/>
                        <a:t>            plants to develop _____ and better varieties.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b="0" baseline="0" dirty="0" smtClean="0"/>
                        <a:t>            They also research ways to _________ pests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097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28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06400"/>
            <a:ext cx="115443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663300"/>
                </a:solidFill>
                <a:latin typeface="Century Schoolbook" panose="02040604050505020304" pitchFamily="18" charset="0"/>
              </a:rPr>
              <a:t>CAREERS IN THE NURSERY INDUSTRY</a:t>
            </a:r>
          </a:p>
          <a:p>
            <a:endParaRPr lang="en-US" dirty="0"/>
          </a:p>
          <a:p>
            <a:r>
              <a:rPr lang="en-US" dirty="0" smtClean="0"/>
              <a:t>               Nurseries deal largely with ________ plants </a:t>
            </a:r>
          </a:p>
          <a:p>
            <a:r>
              <a:rPr lang="en-US" dirty="0" smtClean="0"/>
              <a:t>               such as ________, shrubs, and vines.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2000" b="1" u="sng" dirty="0" smtClean="0">
                <a:solidFill>
                  <a:srgbClr val="006600"/>
                </a:solidFill>
                <a:latin typeface="Century Schoolbook" panose="02040604050505020304" pitchFamily="18" charset="0"/>
              </a:rPr>
              <a:t>DIFFERENT TYPES OF NURSERIES</a:t>
            </a:r>
          </a:p>
          <a:p>
            <a:endParaRPr lang="en-US" dirty="0" smtClean="0"/>
          </a:p>
          <a:p>
            <a:pPr lvl="8"/>
            <a:endParaRPr lang="en-US" dirty="0" smtClean="0"/>
          </a:p>
          <a:p>
            <a:pPr lvl="8"/>
            <a:r>
              <a:rPr lang="en-US" sz="2000" b="1" dirty="0" smtClean="0">
                <a:solidFill>
                  <a:srgbClr val="006600"/>
                </a:solidFill>
                <a:latin typeface="Century Schoolbook" panose="02040604050505020304" pitchFamily="18" charset="0"/>
              </a:rPr>
              <a:t>    (1)  PROPAGATION NURSERIES</a:t>
            </a:r>
          </a:p>
          <a:p>
            <a:pPr marL="342900" indent="-342900">
              <a:buAutoNum type="arabicParenBoth"/>
            </a:pPr>
            <a:endParaRPr lang="en-US" dirty="0" smtClean="0"/>
          </a:p>
          <a:p>
            <a:pPr marL="3943350" lvl="8" indent="-285750">
              <a:buFont typeface="Wingdings" panose="05000000000000000000" pitchFamily="2" charset="2"/>
              <a:buChar char="§"/>
            </a:pPr>
            <a:r>
              <a:rPr lang="en-US" dirty="0" smtClean="0"/>
              <a:t>Initiate plant production using ________, cuttings,</a:t>
            </a:r>
          </a:p>
          <a:p>
            <a:r>
              <a:rPr lang="en-US" dirty="0"/>
              <a:t> </a:t>
            </a:r>
            <a:r>
              <a:rPr lang="en-US" dirty="0" smtClean="0"/>
              <a:t>       				</a:t>
            </a:r>
            <a:r>
              <a:rPr lang="en-US" dirty="0"/>
              <a:t> </a:t>
            </a:r>
            <a:r>
              <a:rPr lang="en-US" dirty="0" smtClean="0"/>
              <a:t>         or other types of vegetative _______________</a:t>
            </a:r>
          </a:p>
          <a:p>
            <a:pPr marL="3943350" lvl="8" indent="-285750">
              <a:buFont typeface="Wingdings" panose="05000000000000000000" pitchFamily="2" charset="2"/>
              <a:buChar char="§"/>
            </a:pPr>
            <a:r>
              <a:rPr lang="en-US" dirty="0" smtClean="0"/>
              <a:t>Introduce new varieties and ___________ to the</a:t>
            </a:r>
          </a:p>
          <a:p>
            <a:r>
              <a:rPr lang="en-US" dirty="0"/>
              <a:t> </a:t>
            </a:r>
            <a:r>
              <a:rPr lang="en-US" dirty="0" smtClean="0"/>
              <a:t>       				</a:t>
            </a:r>
            <a:r>
              <a:rPr lang="en-US" dirty="0"/>
              <a:t> </a:t>
            </a:r>
            <a:r>
              <a:rPr lang="en-US" dirty="0" smtClean="0"/>
              <a:t>         nursery industry as a whole</a:t>
            </a:r>
          </a:p>
          <a:p>
            <a:pPr marL="3943350" lvl="8" indent="-285750">
              <a:buFont typeface="Wingdings" panose="05000000000000000000" pitchFamily="2" charset="2"/>
              <a:buChar char="§"/>
            </a:pPr>
            <a:r>
              <a:rPr lang="en-US" dirty="0" smtClean="0"/>
              <a:t>Key _________ of ____________ stock</a:t>
            </a:r>
            <a:endParaRPr lang="en-US" dirty="0"/>
          </a:p>
          <a:p>
            <a:endParaRPr lang="en-US" dirty="0"/>
          </a:p>
        </p:txBody>
      </p:sp>
      <p:pic>
        <p:nvPicPr>
          <p:cNvPr id="1028" name="Picture 4" descr="nursery tre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0" y="198437"/>
            <a:ext cx="3089275" cy="223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8637" y="3696880"/>
            <a:ext cx="2492939" cy="1658938"/>
          </a:xfrm>
          <a:prstGeom prst="rect">
            <a:avLst/>
          </a:prstGeom>
        </p:spPr>
      </p:pic>
      <p:pic>
        <p:nvPicPr>
          <p:cNvPr id="1032" name="Picture 8" descr="GrowEase Seed Starter K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11" y="3559175"/>
            <a:ext cx="3344696" cy="193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368300"/>
            <a:ext cx="117348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6600"/>
                </a:solidFill>
                <a:latin typeface="Century Schoolbook" panose="02040604050505020304" pitchFamily="18" charset="0"/>
              </a:rPr>
              <a:t>(2) WHOLESALE NURSERIES</a:t>
            </a:r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Grow plants in a _______ that can be sold for</a:t>
            </a:r>
          </a:p>
          <a:p>
            <a:r>
              <a:rPr lang="en-US" dirty="0"/>
              <a:t> </a:t>
            </a:r>
            <a:r>
              <a:rPr lang="en-US" dirty="0" smtClean="0"/>
              <a:t>         landscape installation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Plants may spend from ___ to 5 years here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To hold down production costs, they may</a:t>
            </a:r>
          </a:p>
          <a:p>
            <a:r>
              <a:rPr lang="en-US" dirty="0"/>
              <a:t> </a:t>
            </a:r>
            <a:r>
              <a:rPr lang="en-US" dirty="0" smtClean="0"/>
              <a:t>         ________ the number of varieties to those</a:t>
            </a:r>
          </a:p>
          <a:p>
            <a:r>
              <a:rPr lang="en-US" dirty="0"/>
              <a:t> </a:t>
            </a:r>
            <a:r>
              <a:rPr lang="en-US" dirty="0" smtClean="0"/>
              <a:t>         requiring __________ growing requirements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				</a:t>
            </a:r>
            <a:r>
              <a:rPr lang="en-US" b="1" dirty="0" smtClean="0">
                <a:solidFill>
                  <a:srgbClr val="006600"/>
                </a:solidFill>
                <a:latin typeface="Century Schoolbook" panose="02040604050505020304" pitchFamily="18" charset="0"/>
              </a:rPr>
              <a:t>(3)  RETAIL NURSERIES &amp; GARDEN CENTERS</a:t>
            </a:r>
          </a:p>
          <a:p>
            <a:pPr lvl="8" algn="ctr"/>
            <a:endParaRPr lang="en-US" dirty="0" smtClean="0"/>
          </a:p>
          <a:p>
            <a:pPr marL="3943350" lvl="8" indent="-285750">
              <a:buFont typeface="Wingdings" panose="05000000000000000000" pitchFamily="2" charset="2"/>
              <a:buChar char="§"/>
            </a:pPr>
            <a:r>
              <a:rPr lang="en-US" dirty="0" smtClean="0"/>
              <a:t>Where the ____________ buys trees, shrubs, _____________, fertilizers,</a:t>
            </a:r>
          </a:p>
          <a:p>
            <a:pPr lvl="8"/>
            <a:r>
              <a:rPr lang="en-US" dirty="0"/>
              <a:t> </a:t>
            </a:r>
            <a:r>
              <a:rPr lang="en-US" dirty="0" smtClean="0"/>
              <a:t>         grass seed and tools</a:t>
            </a:r>
          </a:p>
          <a:p>
            <a:pPr marL="3943350" lvl="8" indent="-285750">
              <a:buFont typeface="Wingdings" panose="05000000000000000000" pitchFamily="2" charset="2"/>
              <a:buChar char="§"/>
            </a:pPr>
            <a:r>
              <a:rPr lang="en-US" dirty="0" smtClean="0"/>
              <a:t>Might also have _______ items, pet supplies, bird food, firewood, and</a:t>
            </a:r>
          </a:p>
          <a:p>
            <a:pPr lvl="8"/>
            <a:r>
              <a:rPr lang="en-US" dirty="0"/>
              <a:t> </a:t>
            </a:r>
            <a:r>
              <a:rPr lang="en-US" dirty="0" smtClean="0"/>
              <a:t>         _____________ items</a:t>
            </a:r>
          </a:p>
          <a:p>
            <a:pPr marL="3943350" lvl="8" indent="-285750">
              <a:buFont typeface="Wingdings" panose="05000000000000000000" pitchFamily="2" charset="2"/>
              <a:buChar char="§"/>
            </a:pPr>
            <a:r>
              <a:rPr lang="en-US" dirty="0" smtClean="0"/>
              <a:t>No real growing areas, instead plants are ____________ in sales yards</a:t>
            </a:r>
          </a:p>
          <a:p>
            <a:pPr marL="3943350" lvl="8" indent="-285750">
              <a:buFont typeface="Wingdings" panose="05000000000000000000" pitchFamily="2" charset="2"/>
              <a:buChar char="§"/>
            </a:pPr>
            <a:r>
              <a:rPr lang="en-US" dirty="0" smtClean="0"/>
              <a:t>Workers in retail nurseries must have a thorough _______________ of plants</a:t>
            </a:r>
          </a:p>
          <a:p>
            <a:pPr lvl="8"/>
            <a:r>
              <a:rPr lang="en-US" dirty="0"/>
              <a:t> </a:t>
            </a:r>
            <a:r>
              <a:rPr lang="en-US" dirty="0" smtClean="0"/>
              <a:t>          as well as good ______________ skills and ______ working with the public</a:t>
            </a:r>
          </a:p>
        </p:txBody>
      </p:sp>
      <p:pic>
        <p:nvPicPr>
          <p:cNvPr id="2054" name="Picture 6" descr="Image result for wholesale nurs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599" y="368300"/>
            <a:ext cx="5946775" cy="216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pic>
        <p:nvPicPr>
          <p:cNvPr id="2060" name="Picture 12" descr="https://www.countrymax.com/skin/common_files/images/spac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lh5.googleusercontent.com/-xJB3CuoSyUk/WX7yZuNznuI/AAAAAAAAAv4/KSID8Fl0F5s1y_4EcBQSx_DfAfP3N5SngCLIBGAYYCw/w284-h160-k-no/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7" y="3501377"/>
            <a:ext cx="3732343" cy="210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Image result for menne nurser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34" y="5604107"/>
            <a:ext cx="1975551" cy="85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90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300" y="292100"/>
            <a:ext cx="11430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Elephant" panose="02020904090505020303" pitchFamily="18" charset="0"/>
              </a:rPr>
              <a:t>CAREERS IN LANDSCAPE                    </a:t>
            </a:r>
          </a:p>
          <a:p>
            <a:endParaRPr lang="en-US" dirty="0"/>
          </a:p>
          <a:p>
            <a:r>
              <a:rPr lang="en-US" dirty="0" smtClean="0"/>
              <a:t>A landscaper ___________ and __________ the spaces </a:t>
            </a:r>
          </a:p>
          <a:p>
            <a:r>
              <a:rPr lang="en-US" dirty="0"/>
              <a:t> </a:t>
            </a:r>
            <a:r>
              <a:rPr lang="en-US" dirty="0" smtClean="0"/>
              <a:t>    outside of buildings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						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					                 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Elephant" panose="02020904090505020303" pitchFamily="18" charset="0"/>
              </a:rPr>
              <a:t>(1) LANDSCAPE ARCHITECTS AND DESIGNERS</a:t>
            </a:r>
          </a:p>
          <a:p>
            <a:endParaRPr lang="en-US" dirty="0"/>
          </a:p>
          <a:p>
            <a:pPr lvl="7" algn="ctr"/>
            <a:r>
              <a:rPr lang="en-US" dirty="0" smtClean="0"/>
              <a:t>   		- Conceive ______ that become the landscape</a:t>
            </a:r>
          </a:p>
          <a:p>
            <a:pPr lvl="8"/>
            <a:r>
              <a:rPr lang="en-US" dirty="0"/>
              <a:t> </a:t>
            </a:r>
            <a:r>
              <a:rPr lang="en-US" dirty="0" smtClean="0"/>
              <a:t> 		     - Identify client ______ and match them with</a:t>
            </a:r>
          </a:p>
          <a:p>
            <a:pPr lvl="8"/>
            <a:r>
              <a:rPr lang="en-US" dirty="0"/>
              <a:t> </a:t>
            </a:r>
            <a:r>
              <a:rPr lang="en-US" dirty="0" smtClean="0"/>
              <a:t>			the ______________ and ___________ of the site</a:t>
            </a:r>
          </a:p>
          <a:p>
            <a:pPr lvl="8"/>
            <a:r>
              <a:rPr lang="en-US" dirty="0"/>
              <a:t>	</a:t>
            </a:r>
            <a:r>
              <a:rPr lang="en-US" dirty="0" smtClean="0"/>
              <a:t>	     - Makes graphic _______and models to communicate </a:t>
            </a:r>
          </a:p>
          <a:p>
            <a:pPr lvl="8"/>
            <a:r>
              <a:rPr lang="en-US" dirty="0"/>
              <a:t>	</a:t>
            </a:r>
            <a:r>
              <a:rPr lang="en-US" dirty="0" smtClean="0"/>
              <a:t>		ideas</a:t>
            </a:r>
          </a:p>
          <a:p>
            <a:pPr lvl="8"/>
            <a:r>
              <a:rPr lang="en-US" dirty="0"/>
              <a:t>	</a:t>
            </a:r>
            <a:r>
              <a:rPr lang="en-US" dirty="0" smtClean="0"/>
              <a:t>	     - In New York State, landscape _______________ must</a:t>
            </a:r>
          </a:p>
          <a:p>
            <a:pPr lvl="8"/>
            <a:r>
              <a:rPr lang="en-US" dirty="0"/>
              <a:t> </a:t>
            </a:r>
            <a:r>
              <a:rPr lang="en-US" dirty="0" smtClean="0"/>
              <a:t>			have the correct _____________ and be</a:t>
            </a:r>
          </a:p>
          <a:p>
            <a:pPr lvl="8"/>
            <a:r>
              <a:rPr lang="en-US" dirty="0"/>
              <a:t>	</a:t>
            </a:r>
            <a:r>
              <a:rPr lang="en-US" dirty="0" smtClean="0"/>
              <a:t>		certified; _____________ do not have this</a:t>
            </a:r>
          </a:p>
          <a:p>
            <a:pPr lvl="8"/>
            <a:r>
              <a:rPr lang="en-US" dirty="0"/>
              <a:t> </a:t>
            </a:r>
            <a:r>
              <a:rPr lang="en-US" dirty="0" smtClean="0"/>
              <a:t>                                                    requirement</a:t>
            </a:r>
          </a:p>
          <a:p>
            <a:pPr marL="3943350" lvl="8" indent="-285750" algn="ctr"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1" y="292100"/>
            <a:ext cx="4625974" cy="278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46" y="2111375"/>
            <a:ext cx="4626803" cy="422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63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200" y="469900"/>
            <a:ext cx="114935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Elephant" panose="02020904090505020303" pitchFamily="18" charset="0"/>
              </a:rPr>
              <a:t>       (2) LANDSCAPE CONTRACTORS</a:t>
            </a:r>
            <a:r>
              <a:rPr lang="en-US" dirty="0" smtClean="0"/>
              <a:t>		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Elephant" panose="02020904090505020303" pitchFamily="18" charset="0"/>
              </a:rPr>
              <a:t>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Elephant" panose="02020904090505020303" pitchFamily="18" charset="0"/>
              </a:rPr>
              <a:t>                         (3) LANDSCAPE MAINTENANCE</a:t>
            </a:r>
          </a:p>
          <a:p>
            <a:endParaRPr lang="en-US" dirty="0"/>
          </a:p>
          <a:p>
            <a:r>
              <a:rPr lang="en-US" dirty="0" smtClean="0"/>
              <a:t>- Construct and __________ landscapes that			- Responsible for the ______ of landscapes ______</a:t>
            </a:r>
          </a:p>
          <a:p>
            <a:r>
              <a:rPr lang="en-US" dirty="0"/>
              <a:t> </a:t>
            </a:r>
            <a:r>
              <a:rPr lang="en-US" dirty="0" smtClean="0"/>
              <a:t>          were designed by the architect				         they have been installed by the contractor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High ______ of equipment				- Tasks such as _________, pruning, weeding,</a:t>
            </a:r>
          </a:p>
          <a:p>
            <a:r>
              <a:rPr lang="en-US" dirty="0" smtClean="0"/>
              <a:t>							          </a:t>
            </a:r>
            <a:r>
              <a:rPr lang="en-US" dirty="0" smtClean="0"/>
              <a:t>fertilizing</a:t>
            </a:r>
            <a:r>
              <a:rPr lang="en-US" dirty="0" smtClean="0"/>
              <a:t>, and __________</a:t>
            </a:r>
          </a:p>
          <a:p>
            <a:r>
              <a:rPr lang="en-US" dirty="0" smtClean="0"/>
              <a:t>							- Investment cost is ______ than contractors</a:t>
            </a:r>
            <a:endParaRPr lang="en-US" dirty="0"/>
          </a:p>
        </p:txBody>
      </p:sp>
      <p:pic>
        <p:nvPicPr>
          <p:cNvPr id="4104" name="Picture 8" descr="Image result for landscape installation with heavy equip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161837"/>
            <a:ext cx="5317968" cy="398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Image result for landscape compa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575" y="2754143"/>
            <a:ext cx="48006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43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600" y="381000"/>
            <a:ext cx="115189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                                 </a:t>
            </a:r>
            <a:r>
              <a:rPr lang="en-US" sz="2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OTHER CAREERS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  					                   </a:t>
            </a:r>
            <a:r>
              <a:rPr lang="en-US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(1) HORTICULTURE THERAPISTS</a:t>
            </a:r>
          </a:p>
          <a:p>
            <a:endParaRPr lang="en-US" dirty="0"/>
          </a:p>
          <a:p>
            <a:r>
              <a:rPr lang="en-US" dirty="0" smtClean="0"/>
              <a:t>					- Work with the ___________, physically or mentally ______________,</a:t>
            </a:r>
          </a:p>
          <a:p>
            <a:r>
              <a:rPr lang="en-US" dirty="0"/>
              <a:t>	</a:t>
            </a:r>
            <a:r>
              <a:rPr lang="en-US" dirty="0" smtClean="0"/>
              <a:t>					or imprisoned</a:t>
            </a:r>
          </a:p>
          <a:p>
            <a:r>
              <a:rPr lang="en-US" dirty="0"/>
              <a:t>	</a:t>
            </a:r>
            <a:r>
              <a:rPr lang="en-US" dirty="0" smtClean="0"/>
              <a:t>				- For the elderly, many have ______________ of plants &amp; gardening and</a:t>
            </a:r>
          </a:p>
          <a:p>
            <a:r>
              <a:rPr lang="en-US" dirty="0"/>
              <a:t>	</a:t>
            </a:r>
            <a:r>
              <a:rPr lang="en-US" dirty="0" smtClean="0"/>
              <a:t>					they ________ growing and nurturing living plants</a:t>
            </a:r>
          </a:p>
          <a:p>
            <a:r>
              <a:rPr lang="en-US" dirty="0"/>
              <a:t>	</a:t>
            </a:r>
            <a:r>
              <a:rPr lang="en-US" dirty="0" smtClean="0"/>
              <a:t>				- Disabled individuals can increase their ___________ dexterity and</a:t>
            </a:r>
          </a:p>
          <a:p>
            <a:r>
              <a:rPr lang="en-US" dirty="0"/>
              <a:t>	</a:t>
            </a:r>
            <a:r>
              <a:rPr lang="en-US" dirty="0" smtClean="0"/>
              <a:t>					self-confidence.  Working with plants is mentally</a:t>
            </a:r>
          </a:p>
          <a:p>
            <a:r>
              <a:rPr lang="en-US" dirty="0"/>
              <a:t>	</a:t>
            </a:r>
            <a:r>
              <a:rPr lang="en-US" dirty="0" smtClean="0"/>
              <a:t>					_______________ and gives them usable ______ skills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	 </a:t>
            </a:r>
            <a:r>
              <a:rPr lang="en-US" dirty="0" smtClean="0"/>
              <a:t>            </a:t>
            </a:r>
            <a:r>
              <a:rPr lang="en-US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(2) ARBORISTS</a:t>
            </a:r>
          </a:p>
          <a:p>
            <a:endParaRPr lang="en-US" dirty="0"/>
          </a:p>
          <a:p>
            <a:r>
              <a:rPr lang="en-US" dirty="0" smtClean="0"/>
              <a:t>	- Tree _________________ specialists</a:t>
            </a:r>
          </a:p>
          <a:p>
            <a:r>
              <a:rPr lang="en-US" dirty="0"/>
              <a:t>	</a:t>
            </a:r>
            <a:r>
              <a:rPr lang="en-US" dirty="0" smtClean="0"/>
              <a:t>- Vigorous ___________ work that is</a:t>
            </a:r>
          </a:p>
          <a:p>
            <a:r>
              <a:rPr lang="en-US" dirty="0"/>
              <a:t>	</a:t>
            </a:r>
            <a:r>
              <a:rPr lang="en-US" dirty="0" smtClean="0"/>
              <a:t>         potentially dangerous</a:t>
            </a:r>
          </a:p>
          <a:p>
            <a:r>
              <a:rPr lang="en-US" dirty="0"/>
              <a:t>	</a:t>
            </a:r>
            <a:r>
              <a:rPr lang="en-US" dirty="0" smtClean="0"/>
              <a:t>- Services include tree __________,</a:t>
            </a:r>
          </a:p>
          <a:p>
            <a:r>
              <a:rPr lang="en-US" dirty="0"/>
              <a:t>	 </a:t>
            </a:r>
            <a:r>
              <a:rPr lang="en-US" dirty="0" smtClean="0"/>
              <a:t>        tree removal, fertilizing, and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______ treatment</a:t>
            </a:r>
            <a:endParaRPr lang="en-US" dirty="0"/>
          </a:p>
        </p:txBody>
      </p:sp>
      <p:pic>
        <p:nvPicPr>
          <p:cNvPr id="1026" name="Picture 2" descr="Image result for opportunities unlimited greenhou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75" y="1094373"/>
            <a:ext cx="2727325" cy="231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opportunities unlimited greenho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16" y="1036111"/>
            <a:ext cx="1356443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result for tree trimm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299" y="4600972"/>
            <a:ext cx="5387975" cy="202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993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400" y="381000"/>
            <a:ext cx="1153916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	</a:t>
            </a:r>
          </a:p>
          <a:p>
            <a:r>
              <a:rPr lang="en-US" dirty="0">
                <a:solidFill>
                  <a:srgbClr val="00B0F0"/>
                </a:solidFill>
                <a:latin typeface="Arial Black" panose="020B0A04020102020204" pitchFamily="34" charset="0"/>
              </a:rPr>
              <a:t>	</a:t>
            </a:r>
            <a:r>
              <a:rPr lang="en-US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(3) TURF MANAGEMENT</a:t>
            </a:r>
          </a:p>
          <a:p>
            <a:endParaRPr lang="en-US" dirty="0" smtClean="0"/>
          </a:p>
          <a:p>
            <a:r>
              <a:rPr lang="en-US" dirty="0" smtClean="0"/>
              <a:t>- Install and maintain ______ courses, athletic fields,</a:t>
            </a:r>
          </a:p>
          <a:p>
            <a:r>
              <a:rPr lang="en-US" dirty="0"/>
              <a:t> </a:t>
            </a:r>
            <a:r>
              <a:rPr lang="en-US" dirty="0" smtClean="0"/>
              <a:t>          parks, residences, and _____________ land</a:t>
            </a:r>
          </a:p>
          <a:p>
            <a:r>
              <a:rPr lang="en-US" dirty="0" smtClean="0"/>
              <a:t>- Work involves __________, aerating, dethatching,</a:t>
            </a:r>
          </a:p>
          <a:p>
            <a:r>
              <a:rPr lang="en-US" dirty="0"/>
              <a:t> </a:t>
            </a:r>
            <a:r>
              <a:rPr lang="en-US" dirty="0" smtClean="0"/>
              <a:t>          and fertilizing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   (4) COOPERATIVE EXTENSION SPECIALIST</a:t>
            </a:r>
          </a:p>
          <a:p>
            <a:endParaRPr lang="en-US" dirty="0"/>
          </a:p>
          <a:p>
            <a:r>
              <a:rPr lang="en-US" dirty="0" smtClean="0"/>
              <a:t>- Process the latest _______________ from universities and research firms</a:t>
            </a:r>
          </a:p>
          <a:p>
            <a:r>
              <a:rPr lang="en-US" dirty="0" smtClean="0"/>
              <a:t>          and turn it into a form that the industry and _____________ can use</a:t>
            </a:r>
          </a:p>
          <a:p>
            <a:r>
              <a:rPr lang="en-US" dirty="0" smtClean="0"/>
              <a:t>- Affiliated with the state college of _______________</a:t>
            </a:r>
          </a:p>
          <a:p>
            <a:r>
              <a:rPr lang="en-US" dirty="0" smtClean="0"/>
              <a:t>- Works with growers, homeowners and _______ groups</a:t>
            </a:r>
          </a:p>
          <a:p>
            <a:r>
              <a:rPr lang="en-US" dirty="0" smtClean="0"/>
              <a:t>						      </a:t>
            </a:r>
            <a:r>
              <a:rPr lang="en-US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(5) COMMUNICATIONS SPECIALIST</a:t>
            </a:r>
          </a:p>
          <a:p>
            <a:endParaRPr lang="en-US" dirty="0"/>
          </a:p>
          <a:p>
            <a:r>
              <a:rPr lang="en-US" dirty="0" smtClean="0"/>
              <a:t>						     - ________ and speak about horticulture for newspapers,</a:t>
            </a:r>
          </a:p>
          <a:p>
            <a:r>
              <a:rPr lang="en-US" dirty="0"/>
              <a:t>	</a:t>
            </a:r>
            <a:r>
              <a:rPr lang="en-US" dirty="0" smtClean="0"/>
              <a:t>					              _____________, on-line, and live audiences</a:t>
            </a:r>
            <a:r>
              <a:rPr lang="en-US" dirty="0"/>
              <a:t>	</a:t>
            </a:r>
            <a:r>
              <a:rPr lang="en-US" dirty="0" smtClean="0"/>
              <a:t>						     - Career opportunities include _________, photographer,</a:t>
            </a:r>
          </a:p>
          <a:p>
            <a:r>
              <a:rPr lang="en-US" dirty="0"/>
              <a:t>	</a:t>
            </a:r>
            <a:r>
              <a:rPr lang="en-US" dirty="0" smtClean="0"/>
              <a:t>					            illustrator, __________ designer, and public speaker</a:t>
            </a:r>
            <a:endParaRPr lang="en-US" dirty="0"/>
          </a:p>
        </p:txBody>
      </p:sp>
      <p:pic>
        <p:nvPicPr>
          <p:cNvPr id="1026" name="Picture 2" descr="Image result for mowing baseball f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50" y="400767"/>
            <a:ext cx="2802313" cy="210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832" y="240330"/>
            <a:ext cx="2414355" cy="323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939" y="4810264"/>
            <a:ext cx="2978827" cy="1480046"/>
          </a:xfrm>
          <a:prstGeom prst="rect">
            <a:avLst/>
          </a:prstGeom>
        </p:spPr>
      </p:pic>
      <p:pic>
        <p:nvPicPr>
          <p:cNvPr id="1034" name="Picture 10" descr="Image result for speaker talking about horticultu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264" y="4810264"/>
            <a:ext cx="2366813" cy="148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790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800" y="406400"/>
            <a:ext cx="115189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			       </a:t>
            </a:r>
            <a:r>
              <a:rPr lang="en-US" sz="2400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WHY SOILS DIFFER</a:t>
            </a:r>
          </a:p>
          <a:p>
            <a:endParaRPr lang="en-US" dirty="0"/>
          </a:p>
          <a:p>
            <a:r>
              <a:rPr lang="en-US" dirty="0" smtClean="0"/>
              <a:t>	Even if the parent material (the bedrock) is the ________, topsoil &amp; subsoil can _________ due to: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					- The amount of ___________ matter</a:t>
            </a:r>
          </a:p>
          <a:p>
            <a:r>
              <a:rPr lang="en-US" dirty="0"/>
              <a:t>	</a:t>
            </a:r>
            <a:r>
              <a:rPr lang="en-US" dirty="0" smtClean="0"/>
              <a:t>						- Climate</a:t>
            </a:r>
          </a:p>
          <a:p>
            <a:r>
              <a:rPr lang="en-US" dirty="0"/>
              <a:t>	</a:t>
            </a:r>
            <a:r>
              <a:rPr lang="en-US" dirty="0" smtClean="0"/>
              <a:t>						- _________________ (Slopes, valleys, hills)</a:t>
            </a:r>
          </a:p>
          <a:p>
            <a:r>
              <a:rPr lang="en-US" dirty="0"/>
              <a:t>	</a:t>
            </a:r>
            <a:r>
              <a:rPr lang="en-US" dirty="0" smtClean="0"/>
              <a:t>						- Weathered elements</a:t>
            </a:r>
          </a:p>
          <a:p>
            <a:r>
              <a:rPr lang="en-US" dirty="0"/>
              <a:t>	</a:t>
            </a:r>
            <a:r>
              <a:rPr lang="en-US" dirty="0" smtClean="0"/>
              <a:t>						- Soil _____________</a:t>
            </a:r>
          </a:p>
          <a:p>
            <a:endParaRPr lang="en-US" dirty="0"/>
          </a:p>
          <a:p>
            <a:r>
              <a:rPr lang="en-US" dirty="0" smtClean="0"/>
              <a:t>								</a:t>
            </a:r>
            <a:r>
              <a:rPr lang="en-US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SEDENTARY SOIL </a:t>
            </a:r>
            <a:r>
              <a:rPr lang="en-US" dirty="0" smtClean="0"/>
              <a:t>– Created from</a:t>
            </a:r>
          </a:p>
          <a:p>
            <a:r>
              <a:rPr lang="en-US" dirty="0"/>
              <a:t>	</a:t>
            </a:r>
            <a:r>
              <a:rPr lang="en-US" dirty="0" smtClean="0"/>
              <a:t>							     ___________ and sits in place</a:t>
            </a:r>
          </a:p>
          <a:p>
            <a:endParaRPr lang="en-US" dirty="0"/>
          </a:p>
          <a:p>
            <a:r>
              <a:rPr lang="en-US" dirty="0" smtClean="0"/>
              <a:t>								</a:t>
            </a:r>
            <a:r>
              <a:rPr lang="en-US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TRANSPORTED SOIL </a:t>
            </a:r>
            <a:r>
              <a:rPr lang="en-US" dirty="0" smtClean="0"/>
              <a:t>– Soil that was</a:t>
            </a:r>
          </a:p>
          <a:p>
            <a:r>
              <a:rPr lang="en-US" dirty="0"/>
              <a:t>	</a:t>
            </a:r>
            <a:r>
              <a:rPr lang="en-US" dirty="0" smtClean="0"/>
              <a:t>							     created somewhere else and</a:t>
            </a:r>
          </a:p>
          <a:p>
            <a:r>
              <a:rPr lang="en-US" dirty="0"/>
              <a:t>	</a:t>
            </a:r>
            <a:r>
              <a:rPr lang="en-US" dirty="0" smtClean="0"/>
              <a:t>							     ________ to its current location </a:t>
            </a:r>
          </a:p>
          <a:p>
            <a:r>
              <a:rPr lang="en-US" dirty="0"/>
              <a:t>	</a:t>
            </a:r>
            <a:r>
              <a:rPr lang="en-US" dirty="0" smtClean="0"/>
              <a:t>							     by wind, glaciers, _______ deposition</a:t>
            </a:r>
          </a:p>
          <a:p>
            <a:r>
              <a:rPr lang="en-US" dirty="0"/>
              <a:t>	</a:t>
            </a:r>
            <a:r>
              <a:rPr lang="en-US" dirty="0" smtClean="0"/>
              <a:t>							     landslides, or mudslides</a:t>
            </a:r>
          </a:p>
          <a:p>
            <a:endParaRPr lang="en-US" dirty="0"/>
          </a:p>
          <a:p>
            <a:r>
              <a:rPr lang="en-US" dirty="0" smtClean="0"/>
              <a:t>	        </a:t>
            </a:r>
            <a:r>
              <a:rPr lang="en-US" dirty="0" smtClean="0">
                <a:latin typeface="Cooper Black" panose="0208090404030B020404" pitchFamily="18" charset="0"/>
              </a:rPr>
              <a:t>WATER &amp; AIR </a:t>
            </a:r>
            <a:r>
              <a:rPr lang="en-US" dirty="0" smtClean="0"/>
              <a:t>– Water and air exist __________ the soil particles.  As much as ____ % of the</a:t>
            </a:r>
          </a:p>
          <a:p>
            <a:r>
              <a:rPr lang="en-US" dirty="0"/>
              <a:t>		</a:t>
            </a:r>
            <a:r>
              <a:rPr lang="en-US" dirty="0" smtClean="0"/>
              <a:t>volume of topsoil may be water and air.  Water can exist in both _________ and _______ form.</a:t>
            </a:r>
          </a:p>
          <a:p>
            <a:r>
              <a:rPr lang="en-US" dirty="0"/>
              <a:t>	</a:t>
            </a:r>
            <a:r>
              <a:rPr lang="en-US" dirty="0" smtClean="0"/>
              <a:t>		      </a:t>
            </a:r>
            <a:endParaRPr lang="en-US" dirty="0"/>
          </a:p>
        </p:txBody>
      </p:sp>
      <p:pic>
        <p:nvPicPr>
          <p:cNvPr id="2050" name="Picture 2" descr="https://www.pioneer.com/CMRoot/pioneer/us/images/agronomy/agronomy_research_summary/2013/soil_water_mgmt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930400"/>
            <a:ext cx="5480432" cy="283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arrow down and to the right transpar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327" y="2661392"/>
            <a:ext cx="463873" cy="54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80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omic strip on soil sci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206" y="2194561"/>
            <a:ext cx="5740997" cy="255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495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900" y="406400"/>
            <a:ext cx="112522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ooper Black" panose="0208090404030B020404" pitchFamily="18" charset="0"/>
              </a:rPr>
              <a:t>          SOIL SEPARATES</a:t>
            </a:r>
          </a:p>
          <a:p>
            <a:r>
              <a:rPr lang="en-US" dirty="0" smtClean="0"/>
              <a:t>						</a:t>
            </a:r>
            <a:r>
              <a:rPr lang="en-US" dirty="0"/>
              <a:t> </a:t>
            </a:r>
            <a:r>
              <a:rPr lang="en-US" dirty="0" smtClean="0"/>
              <a:t>                </a:t>
            </a:r>
            <a:r>
              <a:rPr lang="en-US" u="sng" dirty="0" smtClean="0">
                <a:solidFill>
                  <a:schemeClr val="accent6">
                    <a:lumMod val="50000"/>
                  </a:schemeClr>
                </a:solidFill>
                <a:latin typeface="Cooper Black" panose="0208090404030B020404" pitchFamily="18" charset="0"/>
              </a:rPr>
              <a:t>COMPARISON OF SAND, SILT, &amp; CLAY</a:t>
            </a:r>
            <a:endParaRPr lang="en-US" u="sng" dirty="0">
              <a:solidFill>
                <a:schemeClr val="accent6">
                  <a:lumMod val="50000"/>
                </a:schemeClr>
              </a:solidFill>
              <a:latin typeface="Cooper Black" panose="0208090404030B020404" pitchFamily="18" charset="0"/>
            </a:endParaRPr>
          </a:p>
          <a:p>
            <a:r>
              <a:rPr lang="en-US" dirty="0" smtClean="0"/>
              <a:t>As the parent rock _____________ it forms</a:t>
            </a:r>
          </a:p>
          <a:p>
            <a:r>
              <a:rPr lang="en-US" dirty="0" smtClean="0"/>
              <a:t>particles of different ________.  Based on		 	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oper Black" panose="0208090404030B020404" pitchFamily="18" charset="0"/>
              </a:rPr>
              <a:t>SAND</a:t>
            </a:r>
            <a:r>
              <a:rPr lang="en-US" dirty="0" smtClean="0"/>
              <a:t>   - Particles have assorted _______ &amp; sizes</a:t>
            </a:r>
          </a:p>
          <a:p>
            <a:r>
              <a:rPr lang="en-US" dirty="0" smtClean="0"/>
              <a:t>their _____________, these particles are			             - _________ between particles are large</a:t>
            </a:r>
          </a:p>
          <a:p>
            <a:r>
              <a:rPr lang="en-US" dirty="0" smtClean="0"/>
              <a:t>classified into ________ called SOIL SEPARATES:			             - Water passes through sand __________</a:t>
            </a:r>
          </a:p>
          <a:p>
            <a:r>
              <a:rPr lang="en-US" dirty="0" smtClean="0"/>
              <a:t>							             - Air is present in ___________ quantity</a:t>
            </a:r>
            <a:endParaRPr lang="en-US" dirty="0"/>
          </a:p>
          <a:p>
            <a:r>
              <a:rPr lang="en-US" dirty="0" smtClean="0"/>
              <a:t>1. ___________  -  2.0mm or more in diameter                                                    - Low in ___________ nutrients</a:t>
            </a:r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dirty="0" smtClean="0"/>
              <a:t>2. ________  -  Ranges from very __________ (1.0 to 2.0 mm)	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oper Black" panose="0208090404030B020404" pitchFamily="18" charset="0"/>
              </a:rPr>
              <a:t>SILT</a:t>
            </a:r>
            <a:r>
              <a:rPr lang="en-US" dirty="0" smtClean="0"/>
              <a:t>   - Irregularly __________</a:t>
            </a:r>
          </a:p>
          <a:p>
            <a:pPr lvl="1"/>
            <a:r>
              <a:rPr lang="en-US" dirty="0" smtClean="0"/>
              <a:t>                        to very _______ (0.05 mm - .1 mm)		              - Greater surface area than sand so holds 				 				      more ________			      </a:t>
            </a:r>
          </a:p>
          <a:p>
            <a:r>
              <a:rPr lang="en-US" dirty="0" smtClean="0"/>
              <a:t>3. ________  -  0.002 mm to 0.05 mm				              - Not as much space for _____</a:t>
            </a:r>
          </a:p>
          <a:p>
            <a:r>
              <a:rPr lang="en-US" dirty="0" smtClean="0"/>
              <a:t>							              - Low in ____________ nutrients</a:t>
            </a:r>
            <a:endParaRPr lang="en-US" dirty="0"/>
          </a:p>
          <a:p>
            <a:r>
              <a:rPr lang="en-US" dirty="0" smtClean="0"/>
              <a:t>4. ________  -  Less than 0.002 mm				</a:t>
            </a:r>
          </a:p>
          <a:p>
            <a:r>
              <a:rPr lang="en-US" dirty="0"/>
              <a:t>	</a:t>
            </a:r>
            <a:r>
              <a:rPr lang="en-US" dirty="0" smtClean="0"/>
              <a:t>						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oper Black" panose="0208090404030B020404" pitchFamily="18" charset="0"/>
              </a:rPr>
              <a:t>CLAY</a:t>
            </a:r>
            <a:r>
              <a:rPr lang="en-US" dirty="0" smtClean="0"/>
              <a:t>   - Very _______ plate-like particles</a:t>
            </a:r>
          </a:p>
          <a:p>
            <a:r>
              <a:rPr lang="en-US" dirty="0"/>
              <a:t>	</a:t>
            </a:r>
            <a:r>
              <a:rPr lang="en-US" dirty="0" smtClean="0"/>
              <a:t>						            - Greatest surface area so water is held</a:t>
            </a:r>
          </a:p>
          <a:p>
            <a:r>
              <a:rPr lang="en-US" dirty="0"/>
              <a:t>	</a:t>
            </a:r>
            <a:r>
              <a:rPr lang="en-US" dirty="0" smtClean="0"/>
              <a:t>							__________ and passes through slowly</a:t>
            </a:r>
          </a:p>
          <a:p>
            <a:r>
              <a:rPr lang="en-US" dirty="0"/>
              <a:t>	</a:t>
            </a:r>
            <a:r>
              <a:rPr lang="en-US" dirty="0" smtClean="0"/>
              <a:t>						            - Air is in short _________</a:t>
            </a:r>
          </a:p>
          <a:p>
            <a:r>
              <a:rPr lang="en-US" dirty="0"/>
              <a:t>	</a:t>
            </a:r>
            <a:r>
              <a:rPr lang="en-US" dirty="0" smtClean="0"/>
              <a:t>						            - _______ mineral content</a:t>
            </a:r>
          </a:p>
          <a:p>
            <a:r>
              <a:rPr lang="en-US" dirty="0"/>
              <a:t>	</a:t>
            </a:r>
            <a:r>
              <a:rPr lang="en-US" dirty="0" smtClean="0"/>
              <a:t>						            - Adhesive quality when wet can create					                                                                       sticky hard to ______ fields</a:t>
            </a:r>
          </a:p>
        </p:txBody>
      </p:sp>
      <p:pic>
        <p:nvPicPr>
          <p:cNvPr id="3076" name="Picture 4" descr="Image result for sand silt and cl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46" y="4711779"/>
            <a:ext cx="3444554" cy="197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clay so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900" y="5192036"/>
            <a:ext cx="1527019" cy="114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mage result for silt soil in ha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900" y="3482874"/>
            <a:ext cx="1654175" cy="93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Image result for sandy soil in ha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900" y="1733947"/>
            <a:ext cx="1502304" cy="112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99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300" y="419100"/>
            <a:ext cx="117221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			             </a:t>
            </a:r>
            <a:r>
              <a:rPr lang="en-US" sz="28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SOIL TEXTURE</a:t>
            </a:r>
          </a:p>
          <a:p>
            <a:endParaRPr lang="en-US" dirty="0"/>
          </a:p>
          <a:p>
            <a:r>
              <a:rPr lang="en-US" dirty="0" smtClean="0"/>
              <a:t>	The relative _______________ of sand, silt, and clay ________________ the soil texture</a:t>
            </a:r>
          </a:p>
          <a:p>
            <a:endParaRPr lang="en-US" dirty="0"/>
          </a:p>
          <a:p>
            <a:r>
              <a:rPr lang="en-US" dirty="0" smtClean="0"/>
              <a:t>			</a:t>
            </a:r>
          </a:p>
          <a:p>
            <a:r>
              <a:rPr lang="en-US" dirty="0"/>
              <a:t>	</a:t>
            </a:r>
            <a:r>
              <a:rPr lang="en-US" dirty="0" smtClean="0"/>
              <a:t>						   The best soil is</a:t>
            </a:r>
          </a:p>
          <a:p>
            <a:endParaRPr lang="en-US" b="1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								</a:t>
            </a:r>
            <a:r>
              <a:rPr lang="en-US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Loam</a:t>
            </a:r>
            <a:r>
              <a:rPr lang="en-US" dirty="0" smtClean="0"/>
              <a:t> is a soil that contains:</a:t>
            </a:r>
          </a:p>
          <a:p>
            <a:endParaRPr lang="en-US" dirty="0"/>
          </a:p>
          <a:p>
            <a:r>
              <a:rPr lang="en-US" dirty="0" smtClean="0"/>
              <a:t>									40%  ______											40%  ______</a:t>
            </a:r>
          </a:p>
          <a:p>
            <a:r>
              <a:rPr lang="en-US" dirty="0"/>
              <a:t>	</a:t>
            </a:r>
            <a:r>
              <a:rPr lang="en-US" dirty="0" smtClean="0"/>
              <a:t>								20%  ______</a:t>
            </a:r>
          </a:p>
          <a:p>
            <a:endParaRPr lang="en-US" dirty="0"/>
          </a:p>
          <a:p>
            <a:r>
              <a:rPr lang="en-US" dirty="0" smtClean="0"/>
              <a:t>							This is the _______ type of soil for horticultural use</a:t>
            </a:r>
          </a:p>
          <a:p>
            <a:r>
              <a:rPr lang="en-US" dirty="0"/>
              <a:t>	</a:t>
            </a:r>
            <a:r>
              <a:rPr lang="en-US" dirty="0" smtClean="0"/>
              <a:t>						because it has good ___________ and ___________</a:t>
            </a:r>
          </a:p>
          <a:p>
            <a:r>
              <a:rPr lang="en-US" dirty="0"/>
              <a:t>	</a:t>
            </a:r>
            <a:r>
              <a:rPr lang="en-US" dirty="0" smtClean="0"/>
              <a:t>						from the sand, yet it has enough silt and clay to</a:t>
            </a:r>
          </a:p>
          <a:p>
            <a:r>
              <a:rPr lang="en-US" dirty="0"/>
              <a:t>	</a:t>
            </a:r>
            <a:r>
              <a:rPr lang="en-US" dirty="0" smtClean="0"/>
              <a:t>						____________ water &amp; minerals</a:t>
            </a:r>
            <a:endParaRPr lang="en-US" dirty="0"/>
          </a:p>
        </p:txBody>
      </p:sp>
      <p:pic>
        <p:nvPicPr>
          <p:cNvPr id="4100" name="Picture 4" descr="Image result for soil texture triang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95" y="1834356"/>
            <a:ext cx="5783791" cy="433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98220" y="1677490"/>
            <a:ext cx="2231680" cy="9260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LOAM</a:t>
            </a:r>
            <a:endParaRPr lang="en-US" sz="5400" b="1" cap="none" spc="0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328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" y="406400"/>
            <a:ext cx="114935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Rockwell Condensed" panose="02060603050405020104" pitchFamily="18" charset="0"/>
              </a:rPr>
              <a:t>                                  </a:t>
            </a:r>
            <a:r>
              <a:rPr lang="en-US" sz="2800" b="1" dirty="0" smtClean="0">
                <a:solidFill>
                  <a:srgbClr val="009900"/>
                </a:solidFill>
                <a:latin typeface="Rockwell Condensed" panose="02060603050405020104" pitchFamily="18" charset="0"/>
              </a:rPr>
              <a:t>ESSENTIAL ELEMENTS</a:t>
            </a:r>
          </a:p>
          <a:p>
            <a:endParaRPr lang="en-US" dirty="0"/>
          </a:p>
          <a:p>
            <a:r>
              <a:rPr lang="en-US" dirty="0" smtClean="0"/>
              <a:t>	      		 A rich loam soil will provide a balanced ___________ of the essential elements needed for</a:t>
            </a:r>
          </a:p>
          <a:p>
            <a:r>
              <a:rPr lang="en-US" dirty="0"/>
              <a:t>	</a:t>
            </a:r>
            <a:r>
              <a:rPr lang="en-US" dirty="0" smtClean="0"/>
              <a:t>			__________ and health of plants.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			Some elements are required in ________ amounts (macronutrients)</a:t>
            </a:r>
          </a:p>
          <a:p>
            <a:r>
              <a:rPr lang="en-US" dirty="0"/>
              <a:t>	</a:t>
            </a:r>
            <a:r>
              <a:rPr lang="en-US" dirty="0" smtClean="0"/>
              <a:t>				and some only in _______ amounts (micronutrients), but all are</a:t>
            </a:r>
          </a:p>
          <a:p>
            <a:r>
              <a:rPr lang="en-US" dirty="0"/>
              <a:t>	</a:t>
            </a:r>
            <a:r>
              <a:rPr lang="en-US" dirty="0" smtClean="0"/>
              <a:t>				essential for the plant to grow and develop.</a:t>
            </a:r>
          </a:p>
          <a:p>
            <a:endParaRPr lang="en-US" dirty="0"/>
          </a:p>
          <a:p>
            <a:r>
              <a:rPr lang="en-US" dirty="0" smtClean="0"/>
              <a:t>					             A catchy phrase to remember these 17 elements: </a:t>
            </a:r>
          </a:p>
          <a:p>
            <a:endParaRPr lang="en-US" dirty="0"/>
          </a:p>
          <a:p>
            <a:r>
              <a:rPr lang="en-US" dirty="0" smtClean="0"/>
              <a:t>					          </a:t>
            </a:r>
            <a:r>
              <a:rPr lang="en-US" b="1" dirty="0" smtClean="0">
                <a:solidFill>
                  <a:srgbClr val="009900"/>
                </a:solidFill>
              </a:rPr>
              <a:t>See Meg’s men mob Cousin Hopkins nice clean café</a:t>
            </a:r>
          </a:p>
          <a:p>
            <a:endParaRPr lang="en-US" b="1" dirty="0">
              <a:solidFill>
                <a:srgbClr val="009900"/>
              </a:solidFill>
            </a:endParaRPr>
          </a:p>
          <a:p>
            <a:r>
              <a:rPr lang="en-US" b="1" dirty="0" smtClean="0">
                <a:solidFill>
                  <a:srgbClr val="009900"/>
                </a:solidFill>
              </a:rPr>
              <a:t>					           C     Mg   </a:t>
            </a:r>
            <a:r>
              <a:rPr lang="en-US" b="1" dirty="0" err="1" smtClean="0">
                <a:solidFill>
                  <a:srgbClr val="009900"/>
                </a:solidFill>
              </a:rPr>
              <a:t>Mn</a:t>
            </a:r>
            <a:r>
              <a:rPr lang="en-US" b="1" dirty="0" smtClean="0">
                <a:solidFill>
                  <a:srgbClr val="009900"/>
                </a:solidFill>
              </a:rPr>
              <a:t>   Mo B   Cu Zn  H O P K N S   Ni  Cl  Ca Fe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			NUTRIENT DEFICIENCY – Plants may show deficiency ____________ for</a:t>
            </a:r>
          </a:p>
          <a:p>
            <a:r>
              <a:rPr lang="en-US" dirty="0"/>
              <a:t>	</a:t>
            </a:r>
            <a:r>
              <a:rPr lang="en-US" dirty="0" smtClean="0"/>
              <a:t>					several reasons:</a:t>
            </a:r>
          </a:p>
          <a:p>
            <a:endParaRPr lang="en-US" dirty="0"/>
          </a:p>
          <a:p>
            <a:r>
              <a:rPr lang="en-US" dirty="0" smtClean="0"/>
              <a:t>					       - The element is _____ in the soil, or there is not _________ of it</a:t>
            </a:r>
          </a:p>
          <a:p>
            <a:r>
              <a:rPr lang="en-US" dirty="0"/>
              <a:t>	</a:t>
            </a:r>
            <a:r>
              <a:rPr lang="en-US" dirty="0" smtClean="0"/>
              <a:t>				       - The element is in a _______ that the plant cannot use</a:t>
            </a:r>
          </a:p>
          <a:p>
            <a:r>
              <a:rPr lang="en-US" dirty="0"/>
              <a:t>	</a:t>
            </a:r>
            <a:r>
              <a:rPr lang="en-US" dirty="0" smtClean="0"/>
              <a:t>				       </a:t>
            </a:r>
            <a:r>
              <a:rPr lang="en-US" smtClean="0"/>
              <a:t>- There </a:t>
            </a:r>
            <a:r>
              <a:rPr lang="en-US" dirty="0" smtClean="0"/>
              <a:t>may be an _____________ of nutrients in the soil</a:t>
            </a:r>
            <a:endParaRPr lang="en-US" dirty="0"/>
          </a:p>
        </p:txBody>
      </p:sp>
      <p:pic>
        <p:nvPicPr>
          <p:cNvPr id="5124" name="Picture 4" descr="Image result for 17 macronutrients and micronutrients for pla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28" y="1930400"/>
            <a:ext cx="3584871" cy="4084404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mage result for plant growing in the so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88" y="11148"/>
            <a:ext cx="2621112" cy="174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96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acidsandbasesassignment.weebly.com/uploads/2/4/6/5/24658807/5356367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309" y="2362200"/>
            <a:ext cx="76962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800" y="381001"/>
            <a:ext cx="8458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Elephant" pitchFamily="18" charset="0"/>
              </a:rPr>
              <a:t>                           pH Scale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                                         </a:t>
            </a:r>
            <a:r>
              <a:rPr lang="en-US" sz="2000" b="1" dirty="0"/>
              <a:t>_________</a:t>
            </a:r>
          </a:p>
          <a:p>
            <a:r>
              <a:rPr lang="en-US" sz="2000" dirty="0"/>
              <a:t>		    </a:t>
            </a:r>
          </a:p>
          <a:p>
            <a:r>
              <a:rPr lang="en-US" sz="2000" b="1" dirty="0"/>
              <a:t>_______      ______             _______         _______                         _______</a:t>
            </a:r>
          </a:p>
          <a:p>
            <a:r>
              <a:rPr lang="en-US" sz="2000" b="1" dirty="0"/>
              <a:t>  _____         _____                 _____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                                                                                                        </a:t>
            </a:r>
            <a:r>
              <a:rPr lang="en-US" sz="2000" b="1" dirty="0"/>
              <a:t>( _______ )</a:t>
            </a:r>
          </a:p>
          <a:p>
            <a:r>
              <a:rPr lang="en-US" sz="2000" dirty="0"/>
              <a:t>                                                     </a:t>
            </a:r>
            <a:r>
              <a:rPr lang="en-US" sz="2000" b="1" dirty="0"/>
              <a:t>_____________     </a:t>
            </a:r>
          </a:p>
        </p:txBody>
      </p:sp>
    </p:spTree>
    <p:extLst>
      <p:ext uri="{BB962C8B-B14F-4D97-AF65-F5344CB8AC3E}">
        <p14:creationId xmlns:p14="http://schemas.microsoft.com/office/powerpoint/2010/main" val="172820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93700"/>
            <a:ext cx="115951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					</a:t>
            </a:r>
            <a:r>
              <a:rPr lang="en-US" sz="2800" b="1" dirty="0" smtClean="0">
                <a:solidFill>
                  <a:srgbClr val="7030A0"/>
                </a:solidFill>
                <a:latin typeface="Rockwell Condensed" panose="02060603050405020104" pitchFamily="18" charset="0"/>
              </a:rPr>
              <a:t>SOIL pH</a:t>
            </a:r>
          </a:p>
          <a:p>
            <a:endParaRPr lang="en-US" dirty="0"/>
          </a:p>
          <a:p>
            <a:r>
              <a:rPr lang="en-US" dirty="0" smtClean="0"/>
              <a:t>		                        Certain plants grow better in ____________ soil pH ranges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7030A0"/>
                </a:solidFill>
              </a:rPr>
              <a:t>			          </a:t>
            </a:r>
            <a:r>
              <a:rPr lang="en-US" sz="2000" b="1" u="sng" dirty="0" smtClean="0"/>
              <a:t>PLANTS THAT PREFER </a:t>
            </a:r>
            <a:r>
              <a:rPr lang="en-US" sz="2800" b="1" u="sng" dirty="0" smtClean="0"/>
              <a:t>ACIDIC</a:t>
            </a:r>
            <a:r>
              <a:rPr lang="en-US" sz="2000" b="1" u="sng" dirty="0" smtClean="0"/>
              <a:t> SOIL (“sour soil”)</a:t>
            </a:r>
            <a:r>
              <a:rPr lang="en-US" dirty="0" smtClean="0"/>
              <a:t>				</a:t>
            </a:r>
          </a:p>
          <a:p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_________________								________________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____________________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				            ____________________                                      ____________________</a:t>
            </a:r>
          </a:p>
          <a:p>
            <a:endParaRPr lang="en-US" dirty="0"/>
          </a:p>
        </p:txBody>
      </p:sp>
      <p:pic>
        <p:nvPicPr>
          <p:cNvPr id="6146" name="Picture 2" descr="Image result for azalea pla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27" y="800873"/>
            <a:ext cx="2387601" cy="158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127" y="3467393"/>
            <a:ext cx="3086100" cy="1476375"/>
          </a:xfrm>
          <a:prstGeom prst="rect">
            <a:avLst/>
          </a:prstGeom>
        </p:spPr>
      </p:pic>
      <p:pic>
        <p:nvPicPr>
          <p:cNvPr id="6152" name="Picture 8" descr="Image result for colorado blue spru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2444750"/>
            <a:ext cx="2449512" cy="352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Image result for holl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716" y="647853"/>
            <a:ext cx="2854211" cy="189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Image result for rhododendron bus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799" y="3610769"/>
            <a:ext cx="3013075" cy="225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" y="355600"/>
            <a:ext cx="118618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		                </a:t>
            </a:r>
            <a:r>
              <a:rPr lang="en-US" b="1" u="sng" dirty="0" smtClean="0"/>
              <a:t>PLANTS THAT PREFER </a:t>
            </a:r>
            <a:r>
              <a:rPr lang="en-US" sz="2400" b="1" u="sng" dirty="0" smtClean="0"/>
              <a:t>ALKALINE</a:t>
            </a:r>
            <a:r>
              <a:rPr lang="en-US" b="1" u="sng" dirty="0" smtClean="0"/>
              <a:t> SOIL (“sweet soil”)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_________________</a:t>
            </a:r>
          </a:p>
          <a:p>
            <a:endParaRPr lang="en-US" dirty="0"/>
          </a:p>
          <a:p>
            <a:r>
              <a:rPr lang="en-US" dirty="0" smtClean="0"/>
              <a:t>										       _______________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			_______________________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	           __________________				</a:t>
            </a:r>
          </a:p>
          <a:p>
            <a:r>
              <a:rPr lang="en-US" dirty="0"/>
              <a:t>	</a:t>
            </a:r>
            <a:r>
              <a:rPr lang="en-US" dirty="0" smtClean="0"/>
              <a:t>							_____________</a:t>
            </a:r>
            <a:endParaRPr lang="en-US" dirty="0"/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3247315"/>
            <a:ext cx="2914477" cy="303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yellow columbine 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467756"/>
            <a:ext cx="2758902" cy="197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ginkgo biloba tree leav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877" y="1194942"/>
            <a:ext cx="4129185" cy="269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mage result for clematis v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565" y="355601"/>
            <a:ext cx="2048571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Image result for daylili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087" y="40894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49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700" y="495183"/>
            <a:ext cx="115951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				</a:t>
            </a:r>
            <a:r>
              <a:rPr lang="en-US" sz="2400" b="1" dirty="0" smtClean="0"/>
              <a:t>FUN FACT:  </a:t>
            </a:r>
          </a:p>
          <a:p>
            <a:endParaRPr lang="en-US" sz="2400" b="1" dirty="0"/>
          </a:p>
          <a:p>
            <a:r>
              <a:rPr lang="en-US" sz="2400" b="1" dirty="0" smtClean="0"/>
              <a:t>			    </a:t>
            </a:r>
            <a:r>
              <a:rPr lang="en-US" dirty="0" smtClean="0"/>
              <a:t>Hydrangeas grown in _________ soil will grow _______ flowers</a:t>
            </a:r>
          </a:p>
          <a:p>
            <a:r>
              <a:rPr lang="en-US" dirty="0"/>
              <a:t>	</a:t>
            </a:r>
            <a:r>
              <a:rPr lang="en-US" dirty="0" smtClean="0"/>
              <a:t>		     and those grown in __________ soil will grow ______ flowers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          Blue hydrangea 								       Pink hydrangea</a:t>
            </a:r>
            <a:endParaRPr lang="en-US" dirty="0"/>
          </a:p>
          <a:p>
            <a:r>
              <a:rPr lang="en-US" dirty="0" smtClean="0"/>
              <a:t>		</a:t>
            </a:r>
            <a:endParaRPr lang="en-US" b="1" u="sng" dirty="0" smtClean="0"/>
          </a:p>
          <a:p>
            <a:endParaRPr lang="en-US" b="1" u="sng" dirty="0"/>
          </a:p>
          <a:p>
            <a:r>
              <a:rPr lang="en-US" b="1" dirty="0" smtClean="0"/>
              <a:t>				        </a:t>
            </a:r>
            <a:r>
              <a:rPr lang="en-US" b="1" u="sng" dirty="0" smtClean="0"/>
              <a:t>To shift the pH of your soil you can add</a:t>
            </a:r>
            <a:r>
              <a:rPr lang="en-US" b="1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		_______________ like garden sulfur, aluminum sulfate, or</a:t>
            </a:r>
          </a:p>
          <a:p>
            <a:r>
              <a:rPr lang="en-US" dirty="0"/>
              <a:t>	</a:t>
            </a:r>
            <a:r>
              <a:rPr lang="en-US" dirty="0" smtClean="0"/>
              <a:t>			iron sulfate to ________ to pH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		_______ like garden lime to ____________ the pH</a:t>
            </a:r>
            <a:endParaRPr lang="en-US" dirty="0"/>
          </a:p>
        </p:txBody>
      </p:sp>
      <p:pic>
        <p:nvPicPr>
          <p:cNvPr id="8194" name="Picture 2" descr="Image result for acidifi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3136900"/>
            <a:ext cx="1841499" cy="334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garden li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807" y="3136900"/>
            <a:ext cx="1968877" cy="275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blue hydrange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54" y="373533"/>
            <a:ext cx="2392495" cy="179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Image result for pink hydrange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293" y="466572"/>
            <a:ext cx="2187907" cy="16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87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422</Words>
  <Application>Microsoft Office PowerPoint</Application>
  <PresentationFormat>Widescreen</PresentationFormat>
  <Paragraphs>375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Century Schoolbook</vt:lpstr>
      <vt:lpstr>Cooper Black</vt:lpstr>
      <vt:lpstr>Courier New</vt:lpstr>
      <vt:lpstr>Elephant</vt:lpstr>
      <vt:lpstr>Palatino Linotype</vt:lpstr>
      <vt:lpstr>Rockwell Condensed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ctraina</dc:creator>
  <cp:lastModifiedBy>ctraina</cp:lastModifiedBy>
  <cp:revision>76</cp:revision>
  <cp:lastPrinted>2017-10-30T15:36:16Z</cp:lastPrinted>
  <dcterms:created xsi:type="dcterms:W3CDTF">2017-10-26T19:04:00Z</dcterms:created>
  <dcterms:modified xsi:type="dcterms:W3CDTF">2017-11-07T19:38:48Z</dcterms:modified>
</cp:coreProperties>
</file>