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77" r:id="rId2"/>
    <p:sldMasterId id="2147483690" r:id="rId3"/>
    <p:sldMasterId id="2147483703" r:id="rId4"/>
    <p:sldMasterId id="2147483716" r:id="rId5"/>
    <p:sldMasterId id="2147483728" r:id="rId6"/>
    <p:sldMasterId id="2147483730" r:id="rId7"/>
    <p:sldMasterId id="2147483732" r:id="rId8"/>
  </p:sldMasterIdLst>
  <p:notesMasterIdLst>
    <p:notesMasterId r:id="rId42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8" r:id="rId17"/>
    <p:sldId id="263" r:id="rId18"/>
    <p:sldId id="265" r:id="rId19"/>
    <p:sldId id="266" r:id="rId20"/>
    <p:sldId id="267" r:id="rId21"/>
    <p:sldId id="269" r:id="rId22"/>
    <p:sldId id="270" r:id="rId23"/>
    <p:sldId id="271" r:id="rId24"/>
    <p:sldId id="309" r:id="rId25"/>
    <p:sldId id="272" r:id="rId26"/>
    <p:sldId id="273" r:id="rId27"/>
    <p:sldId id="274" r:id="rId28"/>
    <p:sldId id="275" r:id="rId29"/>
    <p:sldId id="307" r:id="rId30"/>
    <p:sldId id="280" r:id="rId31"/>
    <p:sldId id="281" r:id="rId32"/>
    <p:sldId id="282" r:id="rId33"/>
    <p:sldId id="308" r:id="rId34"/>
    <p:sldId id="283" r:id="rId35"/>
    <p:sldId id="291" r:id="rId36"/>
    <p:sldId id="293" r:id="rId37"/>
    <p:sldId id="296" r:id="rId38"/>
    <p:sldId id="301" r:id="rId39"/>
    <p:sldId id="302" r:id="rId40"/>
    <p:sldId id="304" r:id="rId4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7AC4FB8E-ECB6-4A0A-A1CE-54B871FF71D5}">
  <a:tblStyle styleId="{7AC4FB8E-ECB6-4A0A-A1CE-54B871FF71D5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79204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3652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16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432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0713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071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C72E3-4480-49EE-9E78-4CE4C096229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5281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C72E3-4480-49EE-9E78-4CE4C096229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9673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C72E3-4480-49EE-9E78-4CE4C096229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1063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C72E3-4480-49EE-9E78-4CE4C096229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72409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C72E3-4480-49EE-9E78-4CE4C096229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907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83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365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398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912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32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9864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8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6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4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4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4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4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4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400"/>
            </a:lvl9pPr>
          </a:lstStyle>
          <a:p>
            <a:endParaRPr dirty="0"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271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 dirty="0"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 dirty="0"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9954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 dirty="0"/>
          </a:p>
        </p:txBody>
      </p:sp>
      <p:sp>
        <p:nvSpPr>
          <p:cNvPr id="201" name="Shape 20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02" name="Shape 20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 dirty="0"/>
          </a:p>
        </p:txBody>
      </p:sp>
      <p:sp>
        <p:nvSpPr>
          <p:cNvPr id="203" name="Shape 20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4337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782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7408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 dirty="0"/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 dirty="0"/>
          </a:p>
        </p:txBody>
      </p:sp>
      <p:sp>
        <p:nvSpPr>
          <p:cNvPr id="219" name="Shape 2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6942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 dirty="0"/>
          </a:p>
        </p:txBody>
      </p:sp>
      <p:sp>
        <p:nvSpPr>
          <p:cNvPr id="226" name="Shape 22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7335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2" name="Shape 2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677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8" name="Shape 23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920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9430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32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246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4005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0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8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6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4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4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4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4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4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4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1132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549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9941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6659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2582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9476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903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 rot="5400000">
            <a:off x="4899818" y="2339181"/>
            <a:ext cx="551656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 rot="5400000">
            <a:off x="708818" y="357981"/>
            <a:ext cx="5516562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320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>
            <a:spLocks noGrp="1"/>
          </p:cNvSpPr>
          <p:nvPr>
            <p:ph type="tbl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8340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84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745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87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8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6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4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4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4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4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4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2019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9099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140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186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3510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1522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315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77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7852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10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7555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024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8575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549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978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506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1977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6481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724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8871F58-D5E7-4670-9F21-1834DD278387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69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9B00B1B-138E-4675-9849-1E711F7D096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658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AD3C0-4CF5-4431-9D62-EF6EBD1C06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24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27E93-84A2-4EB6-93A4-3FFE8288E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336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50330-79ED-4FD5-B2B0-CF4B0CBB8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203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D3C1-F403-4882-BFD1-3AFF4A814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22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A5A08-4A90-4CF2-B1B4-35FBDF558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71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9F50D-36FA-401D-B420-D0FBAF6C43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003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E22C6-5EC5-4D48-AB85-8899A24B84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41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A7283-DDF6-4BA8-B299-4AA7D6673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229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187AA-DF5E-414B-AF43-A08C87CC41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6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3408E-F653-49F9-9168-7720B2B1D8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56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5893A-F1C9-4AFE-A785-AABBD7618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841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524207-3421-44F5-92E3-3967BDB31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omic Sans MS"/>
              <a:buNone/>
              <a:defRPr sz="32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lt1"/>
              </a:buClr>
              <a:buFont typeface="Comic Sans MS"/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lt1"/>
              </a:buClr>
              <a:buFont typeface="Comic Sans MS"/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lt1"/>
              </a:buClr>
              <a:buFont typeface="Comic Sans MS"/>
              <a:buNone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lt1"/>
              </a:buClr>
              <a:buFont typeface="Comic Sans MS"/>
              <a:buNone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lt1"/>
              </a:buClr>
              <a:buFont typeface="Comic Sans MS"/>
              <a:buNone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lt1"/>
              </a:buClr>
              <a:buFont typeface="Comic Sans MS"/>
              <a:buNone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lt1"/>
              </a:buClr>
              <a:buFont typeface="Comic Sans MS"/>
              <a:buNone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lt1"/>
              </a:buClr>
              <a:buFont typeface="Comic Sans MS"/>
              <a:buNone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ACEA"/>
            </a:gs>
            <a:gs pos="50000">
              <a:srgbClr val="B7F5DA"/>
            </a:gs>
            <a:gs pos="100000">
              <a:srgbClr val="DCF9EC"/>
            </a:gs>
          </a:gsLst>
          <a:lin ang="5400000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11191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ACEA"/>
            </a:gs>
            <a:gs pos="50000">
              <a:srgbClr val="B7F5DA"/>
            </a:gs>
            <a:gs pos="100000">
              <a:srgbClr val="DCF9EC"/>
            </a:gs>
          </a:gsLst>
          <a:lin ang="5400000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2630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2478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9941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6D854D50-3B0E-4782-83E5-CD42025AA516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6D854D50-3B0E-4782-83E5-CD42025AA516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0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F863112D-2651-4AD0-B8F3-8726863D2C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9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>
                <a:solidFill>
                  <a:srgbClr val="C00000"/>
                </a:solidFill>
              </a:rPr>
              <a:t>4.1 Water, the </a:t>
            </a:r>
            <a:r>
              <a:rPr lang="en-US" sz="4000" u="sng" dirty="0" smtClean="0">
                <a:solidFill>
                  <a:srgbClr val="C00000"/>
                </a:solidFill>
              </a:rPr>
              <a:t>UNIVERSAL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>
                <a:solidFill>
                  <a:srgbClr val="C00000"/>
                </a:solidFill>
              </a:rPr>
              <a:t>solvent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4774200" cy="443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>
              <a:lnSpc>
                <a:spcPct val="115000"/>
              </a:lnSpc>
              <a:spcBef>
                <a:spcPts val="700"/>
              </a:spcBef>
              <a:buSzPct val="100000"/>
            </a:pPr>
            <a:r>
              <a:rPr lang="en-US" sz="28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One of the </a:t>
            </a:r>
            <a:r>
              <a:rPr lang="en-US" sz="2800" b="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most important substances on Earth</a:t>
            </a:r>
            <a:r>
              <a:rPr lang="en-US" sz="28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406400">
              <a:lnSpc>
                <a:spcPct val="115000"/>
              </a:lnSpc>
              <a:spcBef>
                <a:spcPts val="700"/>
              </a:spcBef>
              <a:buClr>
                <a:schemeClr val="lt2"/>
              </a:buClr>
              <a:buSzPct val="100000"/>
            </a:pPr>
            <a:r>
              <a:rPr lang="en-US" sz="2800" u="sng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800" b="0" u="sng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issolves </a:t>
            </a:r>
            <a:r>
              <a:rPr lang="en-US" sz="2800" b="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en-US" sz="28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different </a:t>
            </a:r>
            <a:r>
              <a:rPr lang="en-US" sz="2800" b="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substances.</a:t>
            </a:r>
          </a:p>
          <a:p>
            <a:pPr marL="457200" lvl="0" indent="-406400">
              <a:lnSpc>
                <a:spcPct val="115000"/>
              </a:lnSpc>
              <a:spcBef>
                <a:spcPts val="700"/>
              </a:spcBef>
              <a:buClr>
                <a:schemeClr val="lt2"/>
              </a:buClr>
              <a:buSzPct val="100000"/>
              <a:buFont typeface="Calibri"/>
            </a:pPr>
            <a:r>
              <a:rPr lang="en-US" sz="28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800" b="0" u="sng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olar </a:t>
            </a:r>
            <a:r>
              <a:rPr lang="en-US" sz="2800" b="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molecule </a:t>
            </a:r>
            <a:r>
              <a:rPr lang="en-US" sz="28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because of its unequal charge distribution.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lt2"/>
              </a:solidFill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023" y="2228295"/>
            <a:ext cx="2030477" cy="4132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971800" y="2819400"/>
            <a:ext cx="7772400" cy="1143000"/>
          </a:xfrm>
        </p:spPr>
        <p:txBody>
          <a:bodyPr/>
          <a:lstStyle/>
          <a:p>
            <a:r>
              <a:rPr lang="en-US" dirty="0"/>
              <a:t>Concentration of Solutions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10" y="217715"/>
            <a:ext cx="6400411" cy="65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83920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Calculating concentration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960" y="1371600"/>
            <a:ext cx="8351520" cy="4114800"/>
          </a:xfrm>
        </p:spPr>
        <p:txBody>
          <a:bodyPr/>
          <a:lstStyle/>
          <a:p>
            <a:pPr marL="1524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concentration is important because it tells you the amounts of chemicals present in the solution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Molarity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common way of expressing concentrations, and it is defined as moles of solute per volume of solution.</a:t>
            </a:r>
          </a:p>
          <a:p>
            <a:pPr marL="1524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= </a:t>
            </a:r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 of solute</a:t>
            </a:r>
          </a:p>
          <a:p>
            <a:pPr marL="152400" indent="0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liters of solution</a:t>
            </a:r>
          </a:p>
        </p:txBody>
      </p:sp>
    </p:spTree>
    <p:extLst>
      <p:ext uri="{BB962C8B-B14F-4D97-AF65-F5344CB8AC3E}">
        <p14:creationId xmlns:p14="http://schemas.microsoft.com/office/powerpoint/2010/main" val="36945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"/>
            <a:ext cx="7772400" cy="11430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Molarity  practice 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" y="1310640"/>
            <a:ext cx="8641080" cy="46634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the molarity of a solution prepared by dissolving 11.5g of solid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NaOH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enough H2O to make 1.50 L of solution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Want: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Have: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Need:</a:t>
            </a:r>
          </a:p>
          <a:p>
            <a:pPr marL="15240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Fromula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229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ion concentration when Molarity is given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960" y="1752600"/>
            <a:ext cx="8077200" cy="4114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 the concentration of each type of ion in 0.50M Co(NO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Want: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Have: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Need: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7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ctrTitle"/>
          </p:nvPr>
        </p:nvSpPr>
        <p:spPr>
          <a:xfrm>
            <a:off x="990600" y="0"/>
            <a:ext cx="64769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0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</a:rPr>
              <a:t>Precipitation Reactions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/>
              <a:t>Pages 153-158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499" y="1505175"/>
            <a:ext cx="6476999" cy="4835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264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subTitle" idx="1"/>
          </p:nvPr>
        </p:nvSpPr>
        <p:spPr>
          <a:xfrm>
            <a:off x="273750" y="250475"/>
            <a:ext cx="8480400" cy="672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buSzPct val="100000"/>
              <a:buChar char="●"/>
            </a:pPr>
            <a:r>
              <a:rPr lang="en-US" sz="3600" dirty="0">
                <a:solidFill>
                  <a:schemeClr val="tx1"/>
                </a:solidFill>
              </a:rPr>
              <a:t>When two ionic solutions are mixed, an insoluble substance may form.</a:t>
            </a:r>
          </a:p>
          <a:p>
            <a:pPr lvl="0" algn="l" rtl="0">
              <a:spcBef>
                <a:spcPts val="0"/>
              </a:spcBef>
              <a:buNone/>
            </a:pP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spcBef>
                <a:spcPts val="0"/>
              </a:spcBef>
              <a:buSzPct val="100000"/>
              <a:buChar char="●"/>
            </a:pPr>
            <a:r>
              <a:rPr lang="en-US" sz="3600" dirty="0">
                <a:solidFill>
                  <a:schemeClr val="tx1"/>
                </a:solidFill>
              </a:rPr>
              <a:t>The solid separates from the solution and is known as a </a:t>
            </a:r>
            <a:r>
              <a:rPr lang="en-US" sz="3600" u="sng" dirty="0">
                <a:solidFill>
                  <a:schemeClr val="tx1"/>
                </a:solidFill>
              </a:rPr>
              <a:t>precipitate.</a:t>
            </a:r>
          </a:p>
          <a:p>
            <a:pPr lvl="0" algn="l" rtl="0">
              <a:spcBef>
                <a:spcPts val="0"/>
              </a:spcBef>
              <a:buNone/>
            </a:pPr>
            <a:endParaRPr sz="3600" dirty="0">
              <a:solidFill>
                <a:schemeClr val="tx1"/>
              </a:solidFill>
            </a:endParaRPr>
          </a:p>
          <a:p>
            <a:pPr marL="457200" lvl="0" indent="-457200" algn="l" rtl="0">
              <a:spcBef>
                <a:spcPts val="0"/>
              </a:spcBef>
              <a:buSzPct val="100000"/>
              <a:buChar char="●"/>
            </a:pPr>
            <a:r>
              <a:rPr lang="en-US" sz="3600" dirty="0">
                <a:solidFill>
                  <a:schemeClr val="tx1"/>
                </a:solidFill>
              </a:rPr>
              <a:t>Determining if a reaction will form a precipitate requires memorization of some basic solubility rules.</a:t>
            </a:r>
          </a:p>
          <a:p>
            <a:pPr marL="2286000" lvl="0" indent="457200" algn="l" rtl="0">
              <a:spcBef>
                <a:spcPts val="0"/>
              </a:spcBef>
              <a:buNone/>
            </a:pPr>
            <a:endParaRPr sz="3600" dirty="0">
              <a:solidFill>
                <a:schemeClr val="tx1"/>
              </a:solidFill>
            </a:endParaRPr>
          </a:p>
          <a:p>
            <a:pPr marL="2286000" lvl="0" indent="457200" algn="l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tx1"/>
                </a:solidFill>
              </a:rPr>
              <a:t>Table 4.1 page 156</a:t>
            </a:r>
          </a:p>
        </p:txBody>
      </p:sp>
    </p:spTree>
    <p:extLst>
      <p:ext uri="{BB962C8B-B14F-4D97-AF65-F5344CB8AC3E}">
        <p14:creationId xmlns:p14="http://schemas.microsoft.com/office/powerpoint/2010/main" val="134424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685800" y="147650"/>
            <a:ext cx="7772400" cy="67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NAGSAG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24" y="1023601"/>
            <a:ext cx="8719949" cy="544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466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020" y="188504"/>
            <a:ext cx="8618455" cy="820165"/>
          </a:xfrm>
        </p:spPr>
        <p:txBody>
          <a:bodyPr/>
          <a:lstStyle/>
          <a:p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Insoluble </a:t>
            </a:r>
            <a:r>
              <a:rPr lang="en-US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16" y="1020451"/>
            <a:ext cx="8696226" cy="17526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tudents </a:t>
            </a:r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appily </a:t>
            </a:r>
            <a:r>
              <a:rPr lang="en-US" sz="4000" dirty="0">
                <a:solidFill>
                  <a:srgbClr val="FFFF00"/>
                </a:solidFill>
              </a:rPr>
              <a:t>P</a:t>
            </a:r>
            <a:r>
              <a:rPr lang="en-US" sz="4000" dirty="0">
                <a:solidFill>
                  <a:schemeClr val="tx1"/>
                </a:solidFill>
              </a:rPr>
              <a:t>refer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hemistry </a:t>
            </a:r>
            <a:r>
              <a:rPr lang="en-US" sz="4000" dirty="0">
                <a:solidFill>
                  <a:srgbClr val="FFFF00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lass!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020" y="2288539"/>
            <a:ext cx="82107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1"/>
                </a:solidFill>
              </a:rPr>
              <a:t>S</a:t>
            </a:r>
            <a:r>
              <a:rPr lang="en-US" sz="2800" dirty="0"/>
              <a:t>ulfides       (S) </a:t>
            </a:r>
            <a:r>
              <a:rPr lang="en-US" sz="2800" baseline="30000" dirty="0"/>
              <a:t>-2</a:t>
            </a:r>
            <a:r>
              <a:rPr lang="en-US" sz="2800" dirty="0"/>
              <a:t>...............Except: Groups 1 &amp; 2</a:t>
            </a:r>
          </a:p>
          <a:p>
            <a:r>
              <a:rPr lang="en-US" sz="2800" b="1" u="sng" dirty="0">
                <a:solidFill>
                  <a:schemeClr val="tx1"/>
                </a:solidFill>
              </a:rPr>
              <a:t>H</a:t>
            </a:r>
            <a:r>
              <a:rPr lang="en-US" sz="2800" dirty="0"/>
              <a:t>ydroxides (OH)	…………Except : Group 1 &amp;                						 </a:t>
            </a:r>
            <a:r>
              <a:rPr lang="en-US" sz="2800" dirty="0" err="1"/>
              <a:t>Castrobear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b="1" u="sng" dirty="0">
                <a:solidFill>
                  <a:schemeClr val="tx1"/>
                </a:solidFill>
              </a:rPr>
              <a:t>P</a:t>
            </a:r>
            <a:r>
              <a:rPr lang="en-US" sz="2800" dirty="0"/>
              <a:t>hosphates (PO</a:t>
            </a:r>
            <a:r>
              <a:rPr lang="en-US" sz="2800" baseline="-25000" dirty="0"/>
              <a:t>4</a:t>
            </a:r>
            <a:r>
              <a:rPr lang="en-US" sz="2800" dirty="0"/>
              <a:t>) </a:t>
            </a:r>
            <a:r>
              <a:rPr lang="en-US" sz="2800" baseline="30000" dirty="0"/>
              <a:t>-3                </a:t>
            </a:r>
          </a:p>
          <a:p>
            <a:r>
              <a:rPr lang="en-US" sz="2800" b="1" u="sng" dirty="0">
                <a:solidFill>
                  <a:schemeClr val="tx1"/>
                </a:solidFill>
              </a:rPr>
              <a:t>C</a:t>
            </a:r>
            <a:r>
              <a:rPr lang="en-US" sz="2800" dirty="0"/>
              <a:t>arbonates (CO</a:t>
            </a:r>
            <a:r>
              <a:rPr lang="en-US" sz="2800" baseline="-25000" dirty="0"/>
              <a:t>3</a:t>
            </a:r>
            <a:r>
              <a:rPr lang="en-US" sz="2800" dirty="0"/>
              <a:t>) </a:t>
            </a:r>
            <a:r>
              <a:rPr lang="en-US" sz="2800" baseline="30000" dirty="0"/>
              <a:t>-2                </a:t>
            </a:r>
            <a:r>
              <a:rPr lang="en-US" sz="2800" dirty="0"/>
              <a:t>Except: Group1 &amp; NH4</a:t>
            </a:r>
            <a:r>
              <a:rPr lang="en-US" sz="2800" baseline="30000" dirty="0"/>
              <a:t>+</a:t>
            </a:r>
            <a:endParaRPr lang="en-US" sz="2800" dirty="0"/>
          </a:p>
          <a:p>
            <a:r>
              <a:rPr lang="en-US" sz="2800" b="1" u="sng" dirty="0">
                <a:solidFill>
                  <a:schemeClr val="tx1"/>
                </a:solidFill>
              </a:rPr>
              <a:t>C</a:t>
            </a:r>
            <a:r>
              <a:rPr lang="en-US" sz="2800" dirty="0"/>
              <a:t>hromates (CrO</a:t>
            </a:r>
            <a:r>
              <a:rPr lang="en-US" sz="2800" baseline="-25000" dirty="0"/>
              <a:t>4</a:t>
            </a:r>
            <a:r>
              <a:rPr lang="en-US" sz="2800" dirty="0"/>
              <a:t>) </a:t>
            </a:r>
            <a:r>
              <a:rPr lang="en-US" sz="2800" baseline="30000" dirty="0"/>
              <a:t>-2</a:t>
            </a:r>
          </a:p>
        </p:txBody>
      </p:sp>
      <p:sp>
        <p:nvSpPr>
          <p:cNvPr id="5" name="Double Brace 4">
            <a:extLst>
              <a:ext uri="{FF2B5EF4-FFF2-40B4-BE49-F238E27FC236}">
                <a16:creationId xmlns:a16="http://schemas.microsoft.com/office/drawing/2014/main" id="{03ECB4BD-1D53-4918-8E61-7BCB3FAACDF4}"/>
              </a:ext>
            </a:extLst>
          </p:cNvPr>
          <p:cNvSpPr/>
          <p:nvPr/>
        </p:nvSpPr>
        <p:spPr>
          <a:xfrm>
            <a:off x="4352500" y="4435035"/>
            <a:ext cx="4129266" cy="661181"/>
          </a:xfrm>
          <a:prstGeom prst="bracePair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sng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Double R</a:t>
            </a:r>
            <a:r>
              <a:rPr lang="en-US" sz="3200" b="1" i="0" u="sng" strike="noStrike" cap="none" dirty="0">
                <a:solidFill>
                  <a:srgbClr val="191919"/>
                </a:solidFill>
                <a:ea typeface="Comic Sans MS"/>
                <a:sym typeface="Comic Sans MS"/>
              </a:rPr>
              <a:t>eplacement Reactions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762000" y="1205800"/>
            <a:ext cx="7924799" cy="138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The ions of two compounds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exchange places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in an aqueous solution to form two new compounds.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1828800" y="2590800"/>
            <a:ext cx="510107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AX  +  BY → AY  +  BX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62000" y="3352800"/>
            <a:ext cx="7559675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One of the compounds formed is usually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precipitate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(an insoluble solid), an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insoluble gas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that bubbles out of solution, or a molecular compound, usually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water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955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441325" y="103188"/>
            <a:ext cx="7712074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Double replacement forming a precipitate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1066800" y="2133600"/>
            <a:ext cx="712787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Pb(NO</a:t>
            </a:r>
            <a:r>
              <a:rPr kumimoji="0" lang="en-US" sz="2400" b="1" i="0" u="none" strike="noStrike" kern="0" cap="none" spc="0" normalizeH="0" baseline="-2500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3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)</a:t>
            </a:r>
            <a:r>
              <a:rPr kumimoji="0" lang="en-US" sz="2400" b="1" i="0" u="none" strike="noStrike" kern="0" cap="none" spc="0" normalizeH="0" baseline="-2500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2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(aq) + 2KI(aq) → PbI</a:t>
            </a:r>
            <a:r>
              <a:rPr kumimoji="0" lang="en-US" sz="2400" b="1" i="0" u="none" strike="noStrike" kern="0" cap="none" spc="0" normalizeH="0" baseline="-2500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2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(s) + 2KNO</a:t>
            </a:r>
            <a:r>
              <a:rPr kumimoji="0" lang="en-US" sz="2400" b="1" i="0" u="none" strike="noStrike" kern="0" cap="none" spc="0" normalizeH="0" baseline="-2500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3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(aq)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173050" y="3886212"/>
            <a:ext cx="8915400" cy="36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P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b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2+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(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aq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) + 2 NO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3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-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(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aq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) + 2 K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+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(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aq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) +2 I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-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(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aq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) → PbI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2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(s) + 2K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+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(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aq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) + 2 NO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3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-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(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aq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1214300" y="5119675"/>
            <a:ext cx="4876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Pb</a:t>
            </a:r>
            <a:r>
              <a:rPr kumimoji="0" lang="en-US" sz="2400" b="1" i="0" u="none" strike="noStrike" kern="0" cap="none" spc="0" normalizeH="0" baseline="3000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2+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(aq) + 2 I</a:t>
            </a:r>
            <a:r>
              <a:rPr kumimoji="0" lang="en-US" sz="2400" b="1" i="0" u="none" strike="noStrike" kern="0" cap="none" spc="0" normalizeH="0" baseline="3000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-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(aq) → PbI</a:t>
            </a:r>
            <a:r>
              <a:rPr kumimoji="0" lang="en-US" sz="2400" b="1" i="0" u="none" strike="noStrike" kern="0" cap="none" spc="0" normalizeH="0" baseline="-2500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2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t>(s)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381000" y="1676400"/>
            <a:ext cx="626427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Double replacement (ionic) equation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311925" y="3009900"/>
            <a:ext cx="8637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Complete ionic equation shows compounds as aqueous 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sng" strike="noStrike" kern="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441325" y="4480575"/>
            <a:ext cx="72867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Net ionic equation eliminates the spectator ions</a:t>
            </a:r>
          </a:p>
        </p:txBody>
      </p:sp>
      <p:cxnSp>
        <p:nvCxnSpPr>
          <p:cNvPr id="282" name="Shape 282"/>
          <p:cNvCxnSpPr/>
          <p:nvPr/>
        </p:nvCxnSpPr>
        <p:spPr>
          <a:xfrm rot="10800000" flipH="1">
            <a:off x="6978875" y="3948000"/>
            <a:ext cx="533399" cy="304799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Shape 283"/>
          <p:cNvCxnSpPr/>
          <p:nvPr/>
        </p:nvCxnSpPr>
        <p:spPr>
          <a:xfrm rot="10800000" flipH="1">
            <a:off x="1633625" y="3886200"/>
            <a:ext cx="533399" cy="304799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Shape 284"/>
          <p:cNvCxnSpPr/>
          <p:nvPr/>
        </p:nvCxnSpPr>
        <p:spPr>
          <a:xfrm rot="10800000" flipH="1">
            <a:off x="3109950" y="3886200"/>
            <a:ext cx="533399" cy="304799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Shape 285"/>
          <p:cNvCxnSpPr/>
          <p:nvPr/>
        </p:nvCxnSpPr>
        <p:spPr>
          <a:xfrm rot="10800000" flipH="1">
            <a:off x="5846825" y="3886200"/>
            <a:ext cx="533399" cy="304799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Shape 286"/>
          <p:cNvSpPr txBox="1"/>
          <p:nvPr/>
        </p:nvSpPr>
        <p:spPr>
          <a:xfrm>
            <a:off x="228600" y="990600"/>
            <a:ext cx="86868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Lead(II) nitrate + potassium iodide → lead(II) iodide + potassium nitrate</a:t>
            </a:r>
          </a:p>
        </p:txBody>
      </p:sp>
    </p:spTree>
    <p:extLst>
      <p:ext uri="{BB962C8B-B14F-4D97-AF65-F5344CB8AC3E}">
        <p14:creationId xmlns:p14="http://schemas.microsoft.com/office/powerpoint/2010/main" val="12012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06532" y="132650"/>
            <a:ext cx="8302368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Dissolution of a </a:t>
            </a:r>
            <a:r>
              <a:rPr lang="en-US" u="sng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SOLID </a:t>
            </a:r>
            <a:r>
              <a:rPr lang="en-US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 a </a:t>
            </a:r>
            <a:r>
              <a:rPr lang="en-US" u="sng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LIQUID</a:t>
            </a:r>
            <a:endParaRPr lang="en-US" u="sng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13800" y="1371600"/>
            <a:ext cx="86178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Calibri"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ions </a:t>
            </a:r>
            <a:r>
              <a:rPr lang="en-US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ionic </a:t>
            </a:r>
            <a:r>
              <a:rPr lang="en-US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solid, stay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 solution </a:t>
            </a:r>
            <a:r>
              <a:rPr lang="en-US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and conduct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current rather than re-forming a solid.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rtl="0">
              <a:spcBef>
                <a:spcPts val="0"/>
              </a:spcBef>
              <a:buSzPct val="100000"/>
              <a:buFont typeface="Calibri"/>
            </a:pPr>
            <a:r>
              <a:rPr lang="en-US" sz="3000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000" u="sng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olar </a:t>
            </a:r>
            <a:r>
              <a:rPr lang="en-US" sz="3000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nature of the water </a:t>
            </a:r>
            <a:r>
              <a:rPr lang="en-US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molecule allows for this to happen…</a:t>
            </a:r>
            <a:endParaRPr lang="en-US"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0" indent="0" rtl="0">
              <a:spcBef>
                <a:spcPts val="0"/>
              </a:spcBef>
              <a:buSzPct val="100000"/>
              <a:buNone/>
            </a:pP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 	</a:t>
            </a:r>
            <a:r>
              <a:rPr lang="en-US" sz="3000" u="sng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Positive </a:t>
            </a:r>
            <a:r>
              <a:rPr lang="en-US" sz="3000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ions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associate with </a:t>
            </a:r>
            <a:r>
              <a:rPr lang="en-US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negative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end of </a:t>
            </a:r>
            <a:r>
              <a:rPr lang="en-US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3000" baseline="-25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	</a:t>
            </a:r>
            <a:endParaRPr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0" indent="0" rtl="0">
              <a:spcBef>
                <a:spcPts val="0"/>
              </a:spcBef>
              <a:buSzPct val="100000"/>
              <a:buNone/>
            </a:pP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3000" u="sng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Negative </a:t>
            </a:r>
            <a:r>
              <a:rPr lang="en-US" sz="3000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ions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associate </a:t>
            </a:r>
            <a:r>
              <a:rPr lang="en-US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with positive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end of </a:t>
            </a:r>
            <a:r>
              <a:rPr lang="en-US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3000" baseline="-25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	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586000" y="139075"/>
            <a:ext cx="77724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u="sng">
                <a:latin typeface="Arial"/>
                <a:ea typeface="Arial"/>
                <a:cs typeface="Arial"/>
                <a:sym typeface="Arial"/>
              </a:rPr>
              <a:t>Practice Problem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56800" y="1282075"/>
            <a:ext cx="8740199" cy="54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silver nitrate + potassium chloride                silver chloride + potassium nitrate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Double Replacement reaction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AgNO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  (aq)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 KCL(aq)              AgCl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(s)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+ K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NO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3 (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aq)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Complete ionic reaction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Ag</a:t>
            </a:r>
            <a:r>
              <a:rPr kumimoji="0" lang="en-US" sz="2400" b="0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+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NO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3</a:t>
            </a:r>
            <a:r>
              <a:rPr kumimoji="0" lang="en-US" sz="2400" b="0" i="0" u="none" strike="noStrike" kern="0" cap="none" spc="0" normalizeH="0" baseline="3000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- 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+ K</a:t>
            </a:r>
            <a:r>
              <a:rPr kumimoji="0" lang="en-US" sz="2400" b="0" i="0" u="none" strike="noStrike" kern="0" cap="none" spc="0" normalizeH="0" baseline="3000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+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 + CL</a:t>
            </a:r>
            <a:r>
              <a:rPr kumimoji="0" lang="en-US" sz="2400" b="0" i="0" u="none" strike="noStrike" kern="0" cap="none" spc="0" normalizeH="0" baseline="3000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-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           Ag</a:t>
            </a:r>
            <a:r>
              <a:rPr kumimoji="0" lang="en-US" sz="2400" b="0" i="0" u="none" strike="noStrike" kern="0" cap="none" spc="0" normalizeH="0" baseline="3000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+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 + Cl</a:t>
            </a:r>
            <a:r>
              <a:rPr kumimoji="0" lang="en-US" sz="2400" b="0" i="0" u="none" strike="noStrike" kern="0" cap="none" spc="0" normalizeH="0" baseline="3000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-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+ K</a:t>
            </a:r>
            <a:r>
              <a:rPr kumimoji="0" lang="en-US" sz="2400" b="0" i="0" u="none" strike="noStrike" kern="0" cap="none" spc="0" normalizeH="0" baseline="3000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+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 + NO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Net ionic Reaction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Ag</a:t>
            </a:r>
            <a:r>
              <a:rPr kumimoji="0" lang="en-US" sz="2400" b="0" i="0" u="none" strike="noStrike" kern="0" cap="none" spc="0" normalizeH="0" baseline="3000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+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(aq)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+  Cl- 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(aq)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           AgCl(s)</a:t>
            </a:r>
          </a:p>
        </p:txBody>
      </p:sp>
      <p:cxnSp>
        <p:nvCxnSpPr>
          <p:cNvPr id="294" name="Shape 294"/>
          <p:cNvCxnSpPr/>
          <p:nvPr/>
        </p:nvCxnSpPr>
        <p:spPr>
          <a:xfrm>
            <a:off x="4255300" y="1525575"/>
            <a:ext cx="43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5" name="Shape 295"/>
          <p:cNvCxnSpPr/>
          <p:nvPr/>
        </p:nvCxnSpPr>
        <p:spPr>
          <a:xfrm rot="10800000" flipH="1">
            <a:off x="3592975" y="2863874"/>
            <a:ext cx="497700" cy="1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6" name="Shape 296"/>
          <p:cNvCxnSpPr/>
          <p:nvPr/>
        </p:nvCxnSpPr>
        <p:spPr>
          <a:xfrm rot="10800000" flipH="1">
            <a:off x="3502975" y="4461874"/>
            <a:ext cx="497700" cy="1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7" name="Shape 297"/>
          <p:cNvCxnSpPr/>
          <p:nvPr/>
        </p:nvCxnSpPr>
        <p:spPr>
          <a:xfrm rot="10800000" flipH="1">
            <a:off x="5532025" y="4358374"/>
            <a:ext cx="270900" cy="399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8" name="Shape 298"/>
          <p:cNvCxnSpPr/>
          <p:nvPr/>
        </p:nvCxnSpPr>
        <p:spPr>
          <a:xfrm rot="10800000" flipH="1">
            <a:off x="2034425" y="4358374"/>
            <a:ext cx="270900" cy="399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9" name="Shape 299"/>
          <p:cNvCxnSpPr/>
          <p:nvPr/>
        </p:nvCxnSpPr>
        <p:spPr>
          <a:xfrm rot="10800000" flipH="1">
            <a:off x="1174500" y="4358374"/>
            <a:ext cx="270900" cy="399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0" name="Shape 300"/>
          <p:cNvCxnSpPr/>
          <p:nvPr/>
        </p:nvCxnSpPr>
        <p:spPr>
          <a:xfrm rot="10800000" flipH="1">
            <a:off x="6374175" y="4358374"/>
            <a:ext cx="270900" cy="399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1" name="Shape 301"/>
          <p:cNvCxnSpPr/>
          <p:nvPr/>
        </p:nvCxnSpPr>
        <p:spPr>
          <a:xfrm rot="10800000" flipH="1">
            <a:off x="2405125" y="5916924"/>
            <a:ext cx="497700" cy="1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7251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5051"/>
            <a:ext cx="7620000" cy="1066800"/>
          </a:xfrm>
        </p:spPr>
        <p:txBody>
          <a:bodyPr/>
          <a:lstStyle/>
          <a:p>
            <a:r>
              <a:rPr lang="en-US" sz="6000" u="sng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Reactions of </a:t>
            </a:r>
            <a:r>
              <a:rPr lang="en-US" sz="60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en-US" sz="6000" u="sng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Bases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6248400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www.lab-initio.com</a:t>
            </a:r>
          </a:p>
        </p:txBody>
      </p:sp>
    </p:spTree>
    <p:extLst>
      <p:ext uri="{BB962C8B-B14F-4D97-AF65-F5344CB8AC3E}">
        <p14:creationId xmlns:p14="http://schemas.microsoft.com/office/powerpoint/2010/main" val="2927073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69" y="225083"/>
            <a:ext cx="3576711" cy="500575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Strong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24" y="855784"/>
            <a:ext cx="8936501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>
                <a:solidFill>
                  <a:srgbClr val="191919"/>
                </a:solidFill>
                <a:effectLst/>
                <a:latin typeface="Helvetica Neue"/>
              </a:rPr>
              <a:t>These are the strong acids. What makes them 'strong' is that they </a:t>
            </a:r>
            <a:r>
              <a:rPr lang="en-US" sz="2400" b="0" u="sng" dirty="0">
                <a:solidFill>
                  <a:srgbClr val="FF0000"/>
                </a:solidFill>
                <a:effectLst/>
                <a:latin typeface="Helvetica Neue"/>
              </a:rPr>
              <a:t>completely dissociate into their ions </a:t>
            </a:r>
            <a:r>
              <a:rPr lang="en-US" sz="2400" b="0" dirty="0">
                <a:solidFill>
                  <a:srgbClr val="191919"/>
                </a:solidFill>
                <a:effectLst/>
                <a:latin typeface="Helvetica Neue"/>
              </a:rPr>
              <a:t>(H</a:t>
            </a:r>
            <a:r>
              <a:rPr lang="en-US" sz="2400" b="0" baseline="30000" dirty="0">
                <a:solidFill>
                  <a:srgbClr val="191919"/>
                </a:solidFill>
                <a:effectLst/>
                <a:latin typeface="Helvetica Neue"/>
              </a:rPr>
              <a:t>+</a:t>
            </a:r>
            <a:r>
              <a:rPr lang="en-US" sz="2400" b="0" dirty="0">
                <a:solidFill>
                  <a:srgbClr val="191919"/>
                </a:solidFill>
                <a:effectLst/>
                <a:latin typeface="Helvetica Neue"/>
              </a:rPr>
              <a:t> and an anion) when they are mixed with water. </a:t>
            </a:r>
            <a:r>
              <a:rPr lang="en-US" sz="2400" b="0" u="sng" dirty="0">
                <a:solidFill>
                  <a:srgbClr val="FF0000"/>
                </a:solidFill>
                <a:effectLst/>
                <a:latin typeface="Helvetica Neue"/>
              </a:rPr>
              <a:t>Any other acid is a weak acid!</a:t>
            </a:r>
          </a:p>
          <a:p>
            <a:pPr marL="0" indent="0">
              <a:buNone/>
            </a:pPr>
            <a:endParaRPr lang="en-US" sz="2400" b="0" u="sng" dirty="0">
              <a:solidFill>
                <a:srgbClr val="FF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	</a:t>
            </a:r>
            <a:r>
              <a:rPr lang="en-US" sz="2400" b="0" dirty="0" err="1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HCl</a:t>
            </a: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 - </a:t>
            </a:r>
            <a:r>
              <a:rPr lang="en-US" sz="2400" b="0" u="sng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hydrochloric acid</a:t>
            </a: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/>
            </a:r>
            <a:b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</a:b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	HNO</a:t>
            </a:r>
            <a:r>
              <a:rPr lang="en-US" sz="2400" b="0" baseline="-2500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3</a:t>
            </a: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 - </a:t>
            </a:r>
            <a:r>
              <a:rPr lang="en-US" sz="2400" b="0" u="sng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nitric acid</a:t>
            </a: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/>
            </a:r>
            <a:b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</a:b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	H</a:t>
            </a:r>
            <a:r>
              <a:rPr lang="en-US" sz="2400" b="0" baseline="-2500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2</a:t>
            </a: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SO</a:t>
            </a:r>
            <a:r>
              <a:rPr lang="en-US" sz="2400" b="0" baseline="-2500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4</a:t>
            </a: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 - </a:t>
            </a:r>
            <a:r>
              <a:rPr lang="en-US" sz="2400" b="0" u="sng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sulfuric acid</a:t>
            </a: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/>
            </a:r>
            <a:b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</a:b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	</a:t>
            </a:r>
            <a:r>
              <a:rPr lang="en-US" sz="2400" b="0" dirty="0" err="1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HBr</a:t>
            </a: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 - </a:t>
            </a:r>
            <a:r>
              <a:rPr lang="en-US" sz="2400" b="0" u="sng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hydrobromic acid</a:t>
            </a: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/>
            </a:r>
            <a:b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</a:b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	HI - </a:t>
            </a:r>
            <a:r>
              <a:rPr lang="en-US" sz="2400" b="0" u="sng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hydroiodic acid</a:t>
            </a: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 (also known as hydriodic acid)</a:t>
            </a:r>
            <a:b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</a:b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	HClO</a:t>
            </a:r>
            <a:r>
              <a:rPr lang="en-US" sz="2400" b="0" baseline="-2500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4</a:t>
            </a: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 - </a:t>
            </a:r>
            <a:r>
              <a:rPr lang="en-US" sz="2400" b="0" u="sng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perchloric acid</a:t>
            </a:r>
            <a:endParaRPr lang="en-US" sz="2400" b="0" dirty="0">
              <a:solidFill>
                <a:schemeClr val="accent3">
                  <a:lumMod val="10000"/>
                </a:schemeClr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	HClO</a:t>
            </a:r>
            <a:r>
              <a:rPr lang="en-US" sz="2400" b="0" baseline="-2500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3</a:t>
            </a: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 - chloric acid</a:t>
            </a:r>
            <a:r>
              <a:rPr lang="en-US" sz="2400" b="0" dirty="0">
                <a:solidFill>
                  <a:srgbClr val="191919"/>
                </a:solidFill>
                <a:effectLst/>
                <a:latin typeface="Helvetica Neue"/>
              </a:rPr>
              <a:t/>
            </a:r>
            <a:br>
              <a:rPr lang="en-US" sz="2400" b="0" dirty="0">
                <a:solidFill>
                  <a:srgbClr val="191919"/>
                </a:solidFill>
                <a:effectLst/>
                <a:latin typeface="Helvetica Neue"/>
              </a:rPr>
            </a:br>
            <a:r>
              <a:rPr lang="en-US" sz="2400" b="0" dirty="0">
                <a:solidFill>
                  <a:srgbClr val="191919"/>
                </a:solidFill>
                <a:effectLst/>
                <a:latin typeface="Helvetica Neue"/>
              </a:rPr>
              <a:t/>
            </a:r>
            <a:br>
              <a:rPr lang="en-US" sz="2400" b="0" dirty="0">
                <a:solidFill>
                  <a:srgbClr val="191919"/>
                </a:solidFill>
                <a:effectLst/>
                <a:latin typeface="Helvetica Neue"/>
              </a:rPr>
            </a:br>
            <a:r>
              <a:rPr lang="en-US" sz="2400" b="0" u="sng" dirty="0">
                <a:solidFill>
                  <a:srgbClr val="FF0000"/>
                </a:solidFill>
                <a:effectLst/>
                <a:latin typeface="Helvetica Neue"/>
              </a:rPr>
              <a:t>As the strong acids become more concentrated, they may be unable to fully dissociate.</a:t>
            </a:r>
            <a:r>
              <a:rPr lang="en-US" sz="2400" b="0" dirty="0">
                <a:solidFill>
                  <a:srgbClr val="191919"/>
                </a:solidFill>
                <a:effectLst/>
                <a:latin typeface="Helvetica Neue"/>
              </a:rPr>
              <a:t> The rule of thumb is </a:t>
            </a:r>
            <a:r>
              <a:rPr lang="en-US" sz="24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that a strong acid</a:t>
            </a:r>
            <a:r>
              <a:rPr lang="en-US" sz="2400" b="0" dirty="0">
                <a:solidFill>
                  <a:srgbClr val="191919"/>
                </a:solidFill>
                <a:effectLst/>
                <a:latin typeface="Helvetica Neue"/>
              </a:rPr>
              <a:t> is 100% dissociated in solutions of 1.0 M or less.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91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762000"/>
          </a:xfrm>
        </p:spPr>
        <p:txBody>
          <a:bodyPr/>
          <a:lstStyle/>
          <a:p>
            <a:r>
              <a:rPr lang="en-US" sz="4000" u="sng" dirty="0">
                <a:solidFill>
                  <a:schemeClr val="accent3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Acids React with Active Metals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133350" y="990600"/>
            <a:ext cx="87820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</a:rPr>
              <a:t>Acids react with active metals from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uLnTx/>
                <a:uFillTx/>
              </a:rPr>
              <a:t>Group 1 and Group 2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</a:rPr>
              <a:t>to form salts and hydrogen gas.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1524000" y="2514600"/>
            <a:ext cx="59586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Mg + 2HCl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  MgCl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 + H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(g)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</a:endParaRP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1600200" y="3352800"/>
            <a:ext cx="57983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Zn + 2HCl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  ZnCl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 + H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(g)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</a:endParaRP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1160436" y="4191000"/>
            <a:ext cx="6535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Mg + H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SO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4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  Mg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SO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4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 + H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(g)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FCF3CF-AECE-4B0A-A37B-DD32D660F841}"/>
              </a:ext>
            </a:extLst>
          </p:cNvPr>
          <p:cNvSpPr txBox="1"/>
          <p:nvPr/>
        </p:nvSpPr>
        <p:spPr>
          <a:xfrm>
            <a:off x="647114" y="5359791"/>
            <a:ext cx="8039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Acids </a:t>
            </a:r>
            <a:r>
              <a:rPr lang="en-US" sz="2800" u="sng" dirty="0">
                <a:solidFill>
                  <a:srgbClr val="FF0000"/>
                </a:solidFill>
              </a:rPr>
              <a:t>DO NOT </a:t>
            </a:r>
            <a:r>
              <a:rPr lang="en-US" sz="2800" dirty="0"/>
              <a:t>react with </a:t>
            </a:r>
            <a:r>
              <a:rPr lang="en-US" sz="2800" u="sng" dirty="0">
                <a:solidFill>
                  <a:srgbClr val="FF0000"/>
                </a:solidFill>
              </a:rPr>
              <a:t>inactive metals</a:t>
            </a:r>
            <a:r>
              <a:rPr lang="en-US" sz="2800" dirty="0"/>
              <a:t> like </a:t>
            </a:r>
          </a:p>
          <a:p>
            <a:r>
              <a:rPr lang="en-US" sz="2800" dirty="0"/>
              <a:t>Cu, Ag, Au</a:t>
            </a:r>
          </a:p>
        </p:txBody>
      </p:sp>
    </p:spTree>
    <p:extLst>
      <p:ext uri="{BB962C8B-B14F-4D97-AF65-F5344CB8AC3E}">
        <p14:creationId xmlns:p14="http://schemas.microsoft.com/office/powerpoint/2010/main" val="3615334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208378" y="0"/>
            <a:ext cx="7620000" cy="8382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Acids React with 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r>
              <a:rPr lang="en-US" dirty="0">
                <a:solidFill>
                  <a:srgbClr val="0070C0"/>
                </a:solidFill>
                <a:effectLst/>
              </a:rPr>
              <a:t>bonates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68287" y="1091058"/>
            <a:ext cx="49244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</a:rPr>
              <a:t>2HC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</a:rPr>
              <a:t>H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</a:rPr>
              <a:t>O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CO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0C0"/>
                </a:solidFill>
              </a:rPr>
              <a:t>Acetic acid       Baking Soda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3794646" y="1355409"/>
            <a:ext cx="1198098" cy="1875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5185768" y="1152606"/>
            <a:ext cx="3711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 NaC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+ H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 + CO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Sodium Acetate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200" y="2272156"/>
            <a:ext cx="3208482" cy="40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  <p:bldP spid="176132" grpId="1"/>
      <p:bldP spid="176133" grpId="0" animBg="1"/>
      <p:bldP spid="1761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3" descr="Acidrain_GWbefo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2025" y="2504988"/>
            <a:ext cx="2670816" cy="3375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9204" name="Picture 4" descr="Acidrain_GWaf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03520" y="2306356"/>
            <a:ext cx="2819717" cy="357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817476" y="6027003"/>
            <a:ext cx="31758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George Washington: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BEFORE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4947368" y="6027002"/>
            <a:ext cx="31758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George Washington: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AFTER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D5D7F-9000-4141-83D7-5DA7766120C3}"/>
              </a:ext>
            </a:extLst>
          </p:cNvPr>
          <p:cNvSpPr txBox="1"/>
          <p:nvPr/>
        </p:nvSpPr>
        <p:spPr>
          <a:xfrm>
            <a:off x="351692" y="445647"/>
            <a:ext cx="807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Effect of Acid Rain on Marble!</a:t>
            </a:r>
          </a:p>
          <a:p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CO</a:t>
            </a:r>
            <a:r>
              <a:rPr lang="en-US" sz="2800" baseline="-25000" dirty="0"/>
              <a:t>3 </a:t>
            </a:r>
            <a:r>
              <a:rPr lang="en-US" sz="2800" dirty="0"/>
              <a:t> +  CaCO</a:t>
            </a:r>
            <a:r>
              <a:rPr lang="en-US" sz="2800" baseline="-25000" dirty="0"/>
              <a:t>3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292929"/>
                </a:solidFill>
                <a:sym typeface="Wingdings" pitchFamily="2" charset="2"/>
              </a:rPr>
              <a:t>CO</a:t>
            </a:r>
            <a:r>
              <a:rPr lang="en-US" sz="2800" baseline="-25000" dirty="0">
                <a:solidFill>
                  <a:srgbClr val="292929"/>
                </a:solidFill>
                <a:sym typeface="Wingdings" pitchFamily="2" charset="2"/>
              </a:rPr>
              <a:t>2</a:t>
            </a:r>
            <a:r>
              <a:rPr lang="en-US" sz="2800" dirty="0">
                <a:solidFill>
                  <a:srgbClr val="292929"/>
                </a:solidFill>
                <a:sym typeface="Wingdings" pitchFamily="2" charset="2"/>
              </a:rPr>
              <a:t> + H</a:t>
            </a:r>
            <a:r>
              <a:rPr lang="en-US" sz="2800" baseline="-25000" dirty="0">
                <a:solidFill>
                  <a:srgbClr val="292929"/>
                </a:solidFill>
                <a:sym typeface="Wingdings" pitchFamily="2" charset="2"/>
              </a:rPr>
              <a:t>2</a:t>
            </a:r>
            <a:r>
              <a:rPr lang="en-US" sz="2800" dirty="0">
                <a:solidFill>
                  <a:srgbClr val="292929"/>
                </a:solidFill>
                <a:sym typeface="Wingdings" pitchFamily="2" charset="2"/>
              </a:rPr>
              <a:t>0</a:t>
            </a:r>
          </a:p>
          <a:p>
            <a:endParaRPr lang="en-US" sz="2800" dirty="0">
              <a:solidFill>
                <a:srgbClr val="292929"/>
              </a:solidFill>
              <a:sym typeface="Wingdings" pitchFamily="2" charset="2"/>
            </a:endParaRPr>
          </a:p>
          <a:p>
            <a:r>
              <a:rPr lang="en-US" sz="2800" dirty="0">
                <a:solidFill>
                  <a:srgbClr val="292929"/>
                </a:solidFill>
                <a:sym typeface="Wingdings" pitchFamily="2" charset="2"/>
              </a:rPr>
              <a:t>Carbonic Acid + Calcium Carbonate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04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  <p:bldP spid="1792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38" y="0"/>
            <a:ext cx="3599277" cy="55399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Strong Bases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8287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bases are bases which 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dissociate in water into the cation and OH</a:t>
            </a:r>
            <a:r>
              <a:rPr lang="en-US" sz="2400" u="sng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(hydroxide ion). </a:t>
            </a:r>
            <a:r>
              <a:rPr lang="en-US" sz="2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hydroxides of the Group I and Group II metals usually are considered to be </a:t>
            </a:r>
            <a:r>
              <a:rPr lang="en-US" sz="2400" u="sng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bases.</a:t>
            </a:r>
            <a:endParaRPr lang="en-US" sz="24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9149" y="2606487"/>
            <a:ext cx="5276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LiOH</a:t>
            </a:r>
            <a:r>
              <a:rPr lang="en-US" sz="2400" dirty="0"/>
              <a:t> - lithium hydroxide</a:t>
            </a:r>
          </a:p>
          <a:p>
            <a:r>
              <a:rPr lang="en-US" sz="2400" dirty="0" err="1"/>
              <a:t>NaOH</a:t>
            </a:r>
            <a:r>
              <a:rPr lang="en-US" sz="2400" dirty="0"/>
              <a:t> - sodium hydroxide</a:t>
            </a:r>
          </a:p>
          <a:p>
            <a:r>
              <a:rPr lang="en-US" sz="2400" dirty="0"/>
              <a:t>KOH - potassium hydroxide</a:t>
            </a:r>
          </a:p>
          <a:p>
            <a:r>
              <a:rPr lang="en-US" sz="2400" dirty="0" err="1"/>
              <a:t>RbOH</a:t>
            </a:r>
            <a:r>
              <a:rPr lang="en-US" sz="2400" dirty="0"/>
              <a:t> - rubidium hydroxide</a:t>
            </a:r>
          </a:p>
          <a:p>
            <a:r>
              <a:rPr lang="en-US" sz="2400" dirty="0" err="1"/>
              <a:t>CsOH</a:t>
            </a:r>
            <a:r>
              <a:rPr lang="en-US" sz="2400" dirty="0"/>
              <a:t> - cesium hydroxide</a:t>
            </a:r>
          </a:p>
          <a:p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Ca(OH)</a:t>
            </a:r>
            <a:r>
              <a:rPr lang="en-US" sz="2400" baseline="-25000" dirty="0">
                <a:solidFill>
                  <a:schemeClr val="accent3">
                    <a:lumMod val="1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 - calcium hydroxide</a:t>
            </a:r>
          </a:p>
          <a:p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Sr (OH)</a:t>
            </a:r>
            <a:r>
              <a:rPr lang="en-US" sz="2400" baseline="-25000" dirty="0">
                <a:solidFill>
                  <a:schemeClr val="accent3">
                    <a:lumMod val="1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 - strontium hydroxide</a:t>
            </a:r>
          </a:p>
          <a:p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Ba(OH)</a:t>
            </a:r>
            <a:r>
              <a:rPr lang="en-US" sz="2400" baseline="-25000" dirty="0">
                <a:solidFill>
                  <a:schemeClr val="accent3">
                    <a:lumMod val="1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3">
                    <a:lumMod val="10000"/>
                  </a:schemeClr>
                </a:solidFill>
              </a:rPr>
              <a:t> - barium hydroxide</a:t>
            </a:r>
          </a:p>
        </p:txBody>
      </p:sp>
    </p:spTree>
    <p:extLst>
      <p:ext uri="{BB962C8B-B14F-4D97-AF65-F5344CB8AC3E}">
        <p14:creationId xmlns:p14="http://schemas.microsoft.com/office/powerpoint/2010/main" val="3635472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67" y="138113"/>
            <a:ext cx="7924800" cy="838200"/>
          </a:xfrm>
        </p:spPr>
        <p:txBody>
          <a:bodyPr/>
          <a:lstStyle/>
          <a:p>
            <a:r>
              <a:rPr lang="en-US" sz="2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Strong Acids Neutralize Strong Baes!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914400" y="2672302"/>
            <a:ext cx="5426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HCl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 +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NaOH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sym typeface="Wingdings" pitchFamily="2" charset="2"/>
              </a:rPr>
              <a:t>NaCl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Wingdings" pitchFamily="2" charset="2"/>
              </a:rPr>
              <a:t>H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Wingdings" pitchFamily="2" charset="2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Wingdings" pitchFamily="2" charset="2"/>
              </a:rPr>
              <a:t>O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838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Neutralization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 reactions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ALWAYS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produce 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</a:rPr>
              <a:t>salt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and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water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914400" y="34290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H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SO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4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 + 2NaOH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sym typeface="Wingdings" pitchFamily="2" charset="2"/>
              </a:rPr>
              <a:t>Na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sym typeface="Wingdings" pitchFamily="2" charset="2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sym typeface="Wingdings" pitchFamily="2" charset="2"/>
              </a:rPr>
              <a:t>SO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sym typeface="Wingdings" pitchFamily="2" charset="2"/>
              </a:rPr>
              <a:t>4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Wingdings" pitchFamily="2" charset="2"/>
              </a:rPr>
              <a:t>2H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Wingdings" pitchFamily="2" charset="2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Wingdings" pitchFamily="2" charset="2"/>
              </a:rPr>
              <a:t>O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754967" y="4344372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2HNO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3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 + Mg(OH)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sym typeface="Wingdings" pitchFamily="2" charset="2"/>
              </a:rPr>
              <a:t>Mg(NO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sym typeface="Wingdings" pitchFamily="2" charset="2"/>
              </a:rPr>
              <a:t>3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sym typeface="Wingdings" pitchFamily="2" charset="2"/>
              </a:rPr>
              <a:t>)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sym typeface="Wingdings" pitchFamily="2" charset="2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sym typeface="Wingdings" pitchFamily="2" charset="2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Wingdings" pitchFamily="2" charset="2"/>
              </a:rPr>
              <a:t>2H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Wingdings" pitchFamily="2" charset="2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Wingdings" pitchFamily="2" charset="2"/>
              </a:rPr>
              <a:t>O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29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/>
      <p:bldP spid="178181" grpId="0"/>
      <p:bldP spid="1781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36246"/>
            <a:ext cx="8229600" cy="82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Acid/Base Problems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2400" b="1" dirty="0"/>
              <a:t>Write the balanced molecular, ionic and net ionic equations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Strong Acids and strong Bases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800" b="1" dirty="0"/>
              <a:t>Solutions of hydrochloric acid and sodium hydroxide are mixed.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2800" b="1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2800" b="1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2800" b="1" dirty="0"/>
              <a:t>2. Solutions of sulfuric acid and potassium hydroxide are mixed.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316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Oxidation-Reduction Reactions</a:t>
            </a:r>
            <a:b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Redox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</p:txBody>
      </p:sp>
      <p:pic>
        <p:nvPicPr>
          <p:cNvPr id="2053" name="Picture 5" descr="l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3795527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4038600" y="2590800"/>
            <a:ext cx="4648200" cy="838200"/>
          </a:xfrm>
          <a:prstGeom prst="wedgeRoundRectCallout">
            <a:avLst>
              <a:gd name="adj1" fmla="val -59120"/>
              <a:gd name="adj2" fmla="val 102463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LEO SAYS GER</a:t>
            </a:r>
          </a:p>
        </p:txBody>
      </p:sp>
    </p:spTree>
    <p:extLst>
      <p:ext uri="{BB962C8B-B14F-4D97-AF65-F5344CB8AC3E}">
        <p14:creationId xmlns:p14="http://schemas.microsoft.com/office/powerpoint/2010/main" val="157717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Dissolution of </a:t>
            </a:r>
            <a:r>
              <a:rPr lang="en-US" dirty="0" smtClean="0"/>
              <a:t>ionic </a:t>
            </a:r>
            <a:br>
              <a:rPr lang="en-US" dirty="0" smtClean="0"/>
            </a:br>
            <a:r>
              <a:rPr lang="en-US" dirty="0" smtClean="0"/>
              <a:t>solid </a:t>
            </a:r>
            <a:r>
              <a:rPr lang="en-US" dirty="0"/>
              <a:t>in a liquid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21" y="1879145"/>
            <a:ext cx="4771470" cy="302132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7175"/>
            <a:ext cx="8324850" cy="533400"/>
          </a:xfrm>
        </p:spPr>
        <p:txBody>
          <a:bodyPr/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Electrons are transferred in REDOX reactions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14350" y="923925"/>
            <a:ext cx="4913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lectrons =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xidation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54575" y="2160588"/>
            <a:ext cx="34195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Sodium is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oxidized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04849" y="3471863"/>
            <a:ext cx="48974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ain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lectrons =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eduction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040313" y="4437063"/>
            <a:ext cx="3539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Chlorine is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reduced</a:t>
            </a:r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609600" y="1600200"/>
          <a:ext cx="39624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4" imgW="1130040" imgH="304560" progId="Equation.3">
                  <p:embed/>
                </p:oleObj>
              </mc:Choice>
              <mc:Fallback>
                <p:oleObj name="Equation" r:id="rId4" imgW="1130040" imgH="304560" progId="Equation.3">
                  <p:embed/>
                  <p:pic>
                    <p:nvPicPr>
                      <p:cNvPr id="225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3962400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710780"/>
              </p:ext>
            </p:extLst>
          </p:nvPr>
        </p:nvGraphicFramePr>
        <p:xfrm>
          <a:off x="838200" y="3876675"/>
          <a:ext cx="36576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6" imgW="1041120" imgH="304560" progId="Equation.3">
                  <p:embed/>
                </p:oleObj>
              </mc:Choice>
              <mc:Fallback>
                <p:oleObj name="Equation" r:id="rId6" imgW="1041120" imgH="304560" progId="Equation.3">
                  <p:embed/>
                  <p:pic>
                    <p:nvPicPr>
                      <p:cNvPr id="225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76675"/>
                        <a:ext cx="36576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5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utoUpdateAnimBg="0"/>
      <p:bldP spid="2253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39200" cy="1143000"/>
          </a:xfrm>
        </p:spPr>
        <p:txBody>
          <a:bodyPr/>
          <a:lstStyle/>
          <a:p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Review of Oxidation Numbers: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The sum of the oxidation numbers in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equal to its charge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85800" y="33528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Hydrogen in compounds is 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   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685800" y="41910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Oxygen in compounds is 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   </a:t>
            </a:r>
          </a:p>
        </p:txBody>
      </p:sp>
    </p:spTree>
    <p:extLst>
      <p:ext uri="{BB962C8B-B14F-4D97-AF65-F5344CB8AC3E}">
        <p14:creationId xmlns:p14="http://schemas.microsoft.com/office/powerpoint/2010/main" val="307039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89093" grpId="0"/>
      <p:bldP spid="8909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95250"/>
            <a:ext cx="7772400" cy="6096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 Reactions are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Redox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Reactions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Reactions in which there has been no change in oxidation number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NOT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redox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rxns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4800" y="2743200"/>
            <a:ext cx="1725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33350" y="3276600"/>
          <a:ext cx="8782050" cy="816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4" imgW="3276360" imgH="304560" progId="Equation.DSMT4">
                  <p:embed/>
                </p:oleObj>
              </mc:Choice>
              <mc:Fallback>
                <p:oleObj name="Equation" r:id="rId4" imgW="3276360" imgH="3045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3276600"/>
                        <a:ext cx="8782050" cy="8169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0" y="4267200"/>
          <a:ext cx="889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6" imgW="3555720" imgH="304560" progId="Equation.DSMT4">
                  <p:embed/>
                </p:oleObj>
              </mc:Choice>
              <mc:Fallback>
                <p:oleObj name="Equation" r:id="rId6" imgW="3555720" imgH="3045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67200"/>
                        <a:ext cx="8890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1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Trends in Oxidation and Reduction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95400" y="1426029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Active metals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Lose electrons easily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Are easily oxidized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19200" y="3505200"/>
            <a:ext cx="4643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Active nonmetals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Gain electrons easily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Are easily reduced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96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bldLvl="3" autoUpdateAnimBg="0"/>
      <p:bldP spid="2458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384750" y="762000"/>
            <a:ext cx="8374500" cy="9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Solute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>
                <a:latin typeface="Calibri"/>
                <a:ea typeface="Calibri"/>
                <a:cs typeface="Calibri"/>
                <a:sym typeface="Calibri"/>
              </a:rPr>
              <a:t>is the dissolved substance in a solution.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228600" y="3799025"/>
            <a:ext cx="8663400" cy="9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olvent</a:t>
            </a:r>
            <a:r>
              <a:rPr lang="en-US" sz="2800" b="1" i="0" u="none" strike="noStrike" cap="none">
                <a:latin typeface="Calibri"/>
                <a:ea typeface="Calibri"/>
                <a:cs typeface="Calibri"/>
                <a:sym typeface="Calibri"/>
              </a:rPr>
              <a:t> is the dissolving medium in a solution.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501804" y="2028212"/>
            <a:ext cx="61404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Salt</a:t>
            </a:r>
            <a:r>
              <a:rPr lang="en-US" sz="28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in salt water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1457650" y="1603700"/>
            <a:ext cx="40518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Sugar</a:t>
            </a:r>
            <a:r>
              <a:rPr lang="en-US" sz="28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in soda drinks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1501800" y="2492012"/>
            <a:ext cx="67425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Carbon dioxide </a:t>
            </a:r>
            <a:r>
              <a:rPr lang="en-US" sz="2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in soda drinks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501800" y="4222025"/>
            <a:ext cx="56172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in salt water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228600" y="5191325"/>
            <a:ext cx="9061800" cy="10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Electrolyte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is a substance that when dissolved in water produces a solution that can conduct electricity.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09100" y="197350"/>
            <a:ext cx="3410644" cy="564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b="1" u="sng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Aqueous </a:t>
            </a:r>
            <a:r>
              <a:rPr lang="en-US" sz="3000" b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765175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sng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“Like Dissolves Like”</a:t>
            </a:r>
          </a:p>
        </p:txBody>
      </p:sp>
      <p:graphicFrame>
        <p:nvGraphicFramePr>
          <p:cNvPr id="94" name="Shape 94"/>
          <p:cNvGraphicFramePr/>
          <p:nvPr>
            <p:extLst>
              <p:ext uri="{D42A27DB-BD31-4B8C-83A1-F6EECF244321}">
                <p14:modId xmlns:p14="http://schemas.microsoft.com/office/powerpoint/2010/main" val="2732579226"/>
              </p:ext>
            </p:extLst>
          </p:nvPr>
        </p:nvGraphicFramePr>
        <p:xfrm>
          <a:off x="822326" y="2118737"/>
          <a:ext cx="3509978" cy="1393568"/>
        </p:xfrm>
        <a:graphic>
          <a:graphicData uri="http://schemas.openxmlformats.org/drawingml/2006/table">
            <a:tbl>
              <a:tblPr>
                <a:noFill/>
                <a:tableStyleId>{7AC4FB8E-ECB6-4A0A-A1CE-54B871FF71D5}</a:tableStyleId>
              </a:tblPr>
              <a:tblGrid>
                <a:gridCol w="175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7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Fats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Benzene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Steroids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Hexane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Waxes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Toluene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5" name="Shape 95"/>
          <p:cNvSpPr txBox="1"/>
          <p:nvPr/>
        </p:nvSpPr>
        <p:spPr>
          <a:xfrm>
            <a:off x="142044" y="3792680"/>
            <a:ext cx="900195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Polar and ionic solutes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800" b="1" i="0" u="none" strike="noStrike" cap="none" dirty="0">
                <a:solidFill>
                  <a:srgbClr val="333333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dissolve best in </a:t>
            </a:r>
            <a:endParaRPr lang="en-US" sz="2800" b="1" i="0" u="none" strike="noStrike" cap="none" dirty="0" smtClean="0">
              <a:solidFill>
                <a:srgbClr val="333333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sng" strike="noStrike" cap="none" dirty="0" smtClean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polar </a:t>
            </a:r>
            <a:r>
              <a:rPr lang="en-US" sz="28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solvents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42043" y="1142857"/>
            <a:ext cx="8753382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Nonpolar solutes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800" b="1" i="0" u="none" strike="noStrike" cap="none" dirty="0">
                <a:solidFill>
                  <a:srgbClr val="333333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dissolve best in </a:t>
            </a:r>
            <a:endParaRPr lang="en-US" sz="2800" b="1" i="0" u="none" strike="noStrike" cap="none" dirty="0" smtClean="0">
              <a:solidFill>
                <a:srgbClr val="333333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sng" strike="noStrike" cap="none" dirty="0" smtClean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nonpolar </a:t>
            </a:r>
            <a:r>
              <a:rPr lang="en-US" sz="28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solvents</a:t>
            </a:r>
          </a:p>
        </p:txBody>
      </p:sp>
      <p:graphicFrame>
        <p:nvGraphicFramePr>
          <p:cNvPr id="97" name="Shape 97"/>
          <p:cNvGraphicFramePr/>
          <p:nvPr>
            <p:extLst>
              <p:ext uri="{D42A27DB-BD31-4B8C-83A1-F6EECF244321}">
                <p14:modId xmlns:p14="http://schemas.microsoft.com/office/powerpoint/2010/main" val="338814858"/>
              </p:ext>
            </p:extLst>
          </p:nvPr>
        </p:nvGraphicFramePr>
        <p:xfrm>
          <a:off x="717838" y="4827587"/>
          <a:ext cx="5789493" cy="1398620"/>
        </p:xfrm>
        <a:graphic>
          <a:graphicData uri="http://schemas.openxmlformats.org/drawingml/2006/table">
            <a:tbl>
              <a:tblPr>
                <a:noFill/>
                <a:tableStyleId>{7AC4FB8E-ECB6-4A0A-A1CE-54B871FF71D5}</a:tableStyleId>
              </a:tblPr>
              <a:tblGrid>
                <a:gridCol w="2566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Inorganic Salts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  Water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Sugars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 strike="noStrike" cap="none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Acetic acid    </a:t>
                      </a:r>
                      <a:endParaRPr lang="en-US" sz="2400" b="1" i="0" u="none" strike="noStrike" cap="none" dirty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Comic Sans MS"/>
                        <a:cs typeface="Arial" panose="020B0604020202020204" pitchFamily="34" charset="0"/>
                        <a:sym typeface="Comic Sans M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Comic Sans MS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Comic Sans MS"/>
                          <a:cs typeface="Arial" panose="020B0604020202020204" pitchFamily="34" charset="0"/>
                          <a:sym typeface="Comic Sans MS"/>
                        </a:rPr>
                        <a:t>       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25" y="187274"/>
            <a:ext cx="8417350" cy="63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70675" y="214900"/>
            <a:ext cx="77724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u="sng" dirty="0"/>
              <a:t>Strong Electrolytes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2475" y="1438475"/>
            <a:ext cx="8453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Completely ionize when dissolved in water.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Calibri"/>
            </a:pPr>
            <a:r>
              <a:rPr lang="en-US" sz="36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Soluble salts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like </a:t>
            </a:r>
            <a:r>
              <a:rPr lang="en-US" sz="3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NaCl</a:t>
            </a:r>
            <a:endParaRPr lang="en-US" sz="3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Calibri"/>
            </a:pPr>
            <a:r>
              <a:rPr lang="en-US" sz="36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Strong acids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like </a:t>
            </a:r>
            <a:r>
              <a:rPr lang="en-US" sz="3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HCl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HNO</a:t>
            </a:r>
            <a:r>
              <a:rPr lang="en-US" sz="3600" baseline="-25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and H</a:t>
            </a:r>
            <a:r>
              <a:rPr lang="en-US" sz="3600" baseline="-25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3600" baseline="-25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Calibri"/>
            </a:pPr>
            <a:r>
              <a:rPr lang="en-US" sz="36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Strong bases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like </a:t>
            </a:r>
            <a:r>
              <a:rPr lang="en-US" sz="3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NaOH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KOH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Weak Electrolytes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981200"/>
            <a:ext cx="8595360" cy="4114800"/>
          </a:xfrm>
        </p:spPr>
        <p:txBody>
          <a:bodyPr/>
          <a:lstStyle/>
          <a:p>
            <a:pPr marL="152400" indent="0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produce few ions when dissolved in water</a:t>
            </a:r>
          </a:p>
          <a:p>
            <a:pPr marL="1524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 </a:t>
            </a: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acetic acid HCH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524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Only 1% dissociates into cations</a:t>
            </a:r>
          </a:p>
          <a:p>
            <a:pPr marL="1524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Since it is a weak electrolyte it is called a weak acid</a:t>
            </a:r>
          </a:p>
          <a:p>
            <a:pPr marL="1524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 Bases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Ammonia NH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1524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Only 1% dissociates into anions</a:t>
            </a:r>
          </a:p>
          <a:p>
            <a:pPr marL="1524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Since it is a weak electrolyte it is called a weak base</a:t>
            </a:r>
          </a:p>
          <a:p>
            <a:pPr marL="1524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Dissociation of Ionic compounds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986934"/>
            <a:ext cx="2859833" cy="3658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29" y="1986934"/>
            <a:ext cx="4382960" cy="36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Solutions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cidsBases">
  <a:themeElements>
    <a:clrScheme name="2_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2_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Redox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1064</Words>
  <Application>Microsoft Office PowerPoint</Application>
  <PresentationFormat>On-screen Show (4:3)</PresentationFormat>
  <Paragraphs>215</Paragraphs>
  <Slides>33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</vt:lpstr>
      <vt:lpstr>Arial Black</vt:lpstr>
      <vt:lpstr>Calibri</vt:lpstr>
      <vt:lpstr>Comic Sans MS</vt:lpstr>
      <vt:lpstr>Helvetica Neue</vt:lpstr>
      <vt:lpstr>Times New Roman</vt:lpstr>
      <vt:lpstr>Wingdings</vt:lpstr>
      <vt:lpstr>4_Solutions</vt:lpstr>
      <vt:lpstr>1_Default Design</vt:lpstr>
      <vt:lpstr>Chemistry Format</vt:lpstr>
      <vt:lpstr>4_AcidsBases</vt:lpstr>
      <vt:lpstr>Office Theme</vt:lpstr>
      <vt:lpstr>1_Chemistry Format</vt:lpstr>
      <vt:lpstr>2_Chemistry Format</vt:lpstr>
      <vt:lpstr>4_Redox</vt:lpstr>
      <vt:lpstr>Equation</vt:lpstr>
      <vt:lpstr>4.1 Water, the UNIVERSAL solvent</vt:lpstr>
      <vt:lpstr>Dissolution of a SOLID in a LIQUID</vt:lpstr>
      <vt:lpstr>Dissolution of ionic  solid in a liquid</vt:lpstr>
      <vt:lpstr>PowerPoint Presentation</vt:lpstr>
      <vt:lpstr>“Like Dissolves Like”</vt:lpstr>
      <vt:lpstr>PowerPoint Presentation</vt:lpstr>
      <vt:lpstr>Strong Electrolytes</vt:lpstr>
      <vt:lpstr>Weak Electrolytes</vt:lpstr>
      <vt:lpstr>Practice with Dissociation of Ionic compounds</vt:lpstr>
      <vt:lpstr>Concentration of Solutions</vt:lpstr>
      <vt:lpstr>Calculating concentration </vt:lpstr>
      <vt:lpstr>Finding Molarity  practice problem</vt:lpstr>
      <vt:lpstr>Finding ion concentration when Molarity is given</vt:lpstr>
      <vt:lpstr> Precipitation Reactions Pages 153-158</vt:lpstr>
      <vt:lpstr>PowerPoint Presentation</vt:lpstr>
      <vt:lpstr>NAGSAG</vt:lpstr>
      <vt:lpstr>Always Insoluble Solubility Rules</vt:lpstr>
      <vt:lpstr>Double Replacement Reactions</vt:lpstr>
      <vt:lpstr>PowerPoint Presentation</vt:lpstr>
      <vt:lpstr>Practice Problem</vt:lpstr>
      <vt:lpstr>Reactions of Acids and Bases</vt:lpstr>
      <vt:lpstr>7 Strong Acids</vt:lpstr>
      <vt:lpstr>Acids React with Active Metals</vt:lpstr>
      <vt:lpstr>Acids React with Carbonates</vt:lpstr>
      <vt:lpstr>PowerPoint Presentation</vt:lpstr>
      <vt:lpstr>8 Strong Bases</vt:lpstr>
      <vt:lpstr>Strong Acids Neutralize Strong Baes!</vt:lpstr>
      <vt:lpstr> Acid/Base Problems</vt:lpstr>
      <vt:lpstr>Oxidation-Reduction Reactions “Redox”</vt:lpstr>
      <vt:lpstr>Electrons are transferred in REDOX reactions !</vt:lpstr>
      <vt:lpstr>Brief Review of Oxidation Numbers:</vt:lpstr>
      <vt:lpstr>Not All Reactions are Redox Reactions</vt:lpstr>
      <vt:lpstr>Trends in Oxidation and Reduction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Water, the universal solvent</dc:title>
  <dc:creator>Cindy</dc:creator>
  <cp:lastModifiedBy>Patrum, Cynthia</cp:lastModifiedBy>
  <cp:revision>35</cp:revision>
  <dcterms:modified xsi:type="dcterms:W3CDTF">2018-09-21T17:10:19Z</dcterms:modified>
</cp:coreProperties>
</file>