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6600CC"/>
    <a:srgbClr val="FF0066"/>
    <a:srgbClr val="3333CC"/>
    <a:srgbClr val="6666FF"/>
    <a:srgbClr val="3366FF"/>
    <a:srgbClr val="CC0000"/>
    <a:srgbClr val="0099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5AE5-10C4-4E6B-AD64-CD10825A6C0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D86D-4DCB-43AC-9832-E2B7BDC7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5AE5-10C4-4E6B-AD64-CD10825A6C0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D86D-4DCB-43AC-9832-E2B7BDC7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5AE5-10C4-4E6B-AD64-CD10825A6C0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D86D-4DCB-43AC-9832-E2B7BDC7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0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5AE5-10C4-4E6B-AD64-CD10825A6C0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D86D-4DCB-43AC-9832-E2B7BDC7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1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5AE5-10C4-4E6B-AD64-CD10825A6C0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D86D-4DCB-43AC-9832-E2B7BDC7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5AE5-10C4-4E6B-AD64-CD10825A6C0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D86D-4DCB-43AC-9832-E2B7BDC7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9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5AE5-10C4-4E6B-AD64-CD10825A6C0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D86D-4DCB-43AC-9832-E2B7BDC7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5AE5-10C4-4E6B-AD64-CD10825A6C0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D86D-4DCB-43AC-9832-E2B7BDC7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8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5AE5-10C4-4E6B-AD64-CD10825A6C0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D86D-4DCB-43AC-9832-E2B7BDC7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5AE5-10C4-4E6B-AD64-CD10825A6C0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D86D-4DCB-43AC-9832-E2B7BDC7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5AE5-10C4-4E6B-AD64-CD10825A6C0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D86D-4DCB-43AC-9832-E2B7BDC7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3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5AE5-10C4-4E6B-AD64-CD10825A6C0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1D86D-4DCB-43AC-9832-E2B7BDC7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9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03504"/>
            <a:ext cx="8610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 Condensed" pitchFamily="34" charset="0"/>
              </a:rPr>
              <a:t>GENETICS</a:t>
            </a:r>
            <a:r>
              <a:rPr lang="en-US" dirty="0" smtClean="0"/>
              <a:t>   -   The study of how _________ are passed from parent to ____________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>
                <a:latin typeface="Gill Sans Ultra Bold Condensed" pitchFamily="34" charset="0"/>
              </a:rPr>
              <a:t>TRAIT</a:t>
            </a:r>
            <a:r>
              <a:rPr lang="en-US" dirty="0" smtClean="0"/>
              <a:t>  =  _________________ of an organism  </a:t>
            </a:r>
          </a:p>
          <a:p>
            <a:endParaRPr lang="en-US" dirty="0"/>
          </a:p>
          <a:p>
            <a:r>
              <a:rPr lang="en-US" dirty="0" smtClean="0"/>
              <a:t>	       Ex.  ____________        ____________       ____________________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      Human cells contain _____ chromosomes.</a:t>
            </a:r>
          </a:p>
          <a:p>
            <a:endParaRPr lang="en-US" dirty="0"/>
          </a:p>
          <a:p>
            <a:r>
              <a:rPr lang="en-US" dirty="0" smtClean="0"/>
              <a:t>				</a:t>
            </a:r>
            <a:r>
              <a:rPr lang="en-US" dirty="0"/>
              <a:t> </a:t>
            </a:r>
            <a:r>
              <a:rPr lang="en-US" dirty="0" smtClean="0"/>
              <a:t>           Along the length of the chromosome are</a:t>
            </a:r>
          </a:p>
          <a:p>
            <a:r>
              <a:rPr lang="en-US" dirty="0"/>
              <a:t>	</a:t>
            </a:r>
            <a:r>
              <a:rPr lang="en-US" dirty="0" smtClean="0"/>
              <a:t>			             ________ of genes.  Each gene codes for</a:t>
            </a:r>
          </a:p>
          <a:p>
            <a:r>
              <a:rPr lang="en-US" dirty="0"/>
              <a:t>	</a:t>
            </a:r>
            <a:r>
              <a:rPr lang="en-US" dirty="0" smtClean="0"/>
              <a:t>			             one trait (it is like a “_____________”)</a:t>
            </a:r>
          </a:p>
          <a:p>
            <a:endParaRPr lang="en-US" dirty="0"/>
          </a:p>
          <a:p>
            <a:r>
              <a:rPr lang="en-US" dirty="0" smtClean="0"/>
              <a:t>				   ___________</a:t>
            </a:r>
          </a:p>
          <a:p>
            <a:r>
              <a:rPr lang="en-US" dirty="0"/>
              <a:t>	</a:t>
            </a:r>
            <a:r>
              <a:rPr lang="en-US" dirty="0" smtClean="0"/>
              <a:t>							</a:t>
            </a:r>
          </a:p>
          <a:p>
            <a:endParaRPr lang="en-US" dirty="0"/>
          </a:p>
          <a:p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1026" name="Picture 2" descr="http://www.riversideonline.com/source/images/slideshow/r22_chromo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7591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oDW26aQioLc/Tm7R7Uz3X6I/AAAAAAAAAYI/rx--RsSrToY/s1600/Chromosome%2Bge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91264"/>
            <a:ext cx="3581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ozierinspections.com/redar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60" y="4267200"/>
            <a:ext cx="490374" cy="37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7799" y="609600"/>
            <a:ext cx="68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traits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609600"/>
            <a:ext cx="103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offspring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103" y="1135459"/>
            <a:ext cx="145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characteristic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7323" y="1676400"/>
            <a:ext cx="79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height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7799" y="1676400"/>
            <a:ext cx="104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eye color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1660114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shape of nose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5421" y="25167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46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2814" y="3352800"/>
            <a:ext cx="7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1000’s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8427" y="3631709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recipe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9742" y="41910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DNA</a:t>
            </a:r>
            <a:endParaRPr lang="en-US" b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3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</a:t>
            </a:r>
            <a:r>
              <a:rPr lang="en-US" sz="3600" b="1" dirty="0" smtClean="0">
                <a:latin typeface="Narkisim" pitchFamily="34" charset="-79"/>
                <a:cs typeface="Narkisim" pitchFamily="34" charset="-79"/>
              </a:rPr>
              <a:t>Mutations</a:t>
            </a:r>
          </a:p>
          <a:p>
            <a:endParaRPr lang="en-US" dirty="0"/>
          </a:p>
          <a:p>
            <a:r>
              <a:rPr lang="en-US" dirty="0" smtClean="0"/>
              <a:t>Mutations are caused by alterations or ____________ in the DNA.  Some causes of mutation</a:t>
            </a:r>
          </a:p>
          <a:p>
            <a:r>
              <a:rPr lang="en-US" dirty="0"/>
              <a:t> </a:t>
            </a:r>
            <a:r>
              <a:rPr lang="en-US" dirty="0" smtClean="0"/>
              <a:t>   include the radiation from U-V Rays and ___________.  Chemicals in the environment</a:t>
            </a:r>
          </a:p>
          <a:p>
            <a:r>
              <a:rPr lang="en-US" dirty="0" smtClean="0"/>
              <a:t>    like _____________ and cigarette smoke can also mutate DNA.</a:t>
            </a:r>
          </a:p>
          <a:p>
            <a:endParaRPr lang="en-US" dirty="0"/>
          </a:p>
          <a:p>
            <a:r>
              <a:rPr lang="en-US" dirty="0" smtClean="0"/>
              <a:t>Altered genes may be passed on to every _________ that develops from it, but only</a:t>
            </a:r>
          </a:p>
          <a:p>
            <a:r>
              <a:rPr lang="en-US" dirty="0" smtClean="0"/>
              <a:t>    mutations in the egg or sperm will get passed on to the _____________.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b="1" u="sng" dirty="0" smtClean="0"/>
              <a:t>EXAMPLES OF MUTATIONS</a:t>
            </a:r>
            <a:r>
              <a:rPr lang="en-US" b="1" dirty="0" smtClean="0"/>
              <a:t>: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b="1" dirty="0" smtClean="0"/>
              <a:t>1. CANCER </a:t>
            </a:r>
            <a:r>
              <a:rPr lang="en-US" dirty="0" smtClean="0"/>
              <a:t>– Uncontrolled cell division of abnormal cells</a:t>
            </a:r>
          </a:p>
          <a:p>
            <a:endParaRPr lang="en-US" dirty="0"/>
          </a:p>
          <a:p>
            <a:r>
              <a:rPr lang="en-US" dirty="0" smtClean="0"/>
              <a:t>			</a:t>
            </a:r>
            <a:r>
              <a:rPr lang="en-US" b="1" dirty="0" smtClean="0"/>
              <a:t>2. SICKLE CELL ANEMIA </a:t>
            </a:r>
            <a:r>
              <a:rPr lang="en-US" dirty="0" smtClean="0"/>
              <a:t>– This is a </a:t>
            </a:r>
            <a:r>
              <a:rPr lang="en-US" b="1" dirty="0" smtClean="0"/>
              <a:t>“Substitution” </a:t>
            </a:r>
            <a:r>
              <a:rPr lang="en-US" dirty="0" smtClean="0"/>
              <a:t>mutation 		</a:t>
            </a:r>
            <a:r>
              <a:rPr lang="en-US" dirty="0"/>
              <a:t>	</a:t>
            </a:r>
            <a:r>
              <a:rPr lang="en-US" dirty="0" smtClean="0"/>
              <a:t>       where the normal base sequence GAA mutates to GTA 			      	       coding for the _______ amino acid.  This causes red blood 			       cells to be sickle, or ____________ shaped rather than</a:t>
            </a:r>
          </a:p>
          <a:p>
            <a:r>
              <a:rPr lang="en-US" dirty="0"/>
              <a:t>	</a:t>
            </a:r>
            <a:r>
              <a:rPr lang="en-US" dirty="0" smtClean="0"/>
              <a:t>		       round.  These sickled RBC’s don’t carry oxygen well and  			       can get stuck together forming _________.</a:t>
            </a:r>
          </a:p>
        </p:txBody>
      </p:sp>
      <p:pic>
        <p:nvPicPr>
          <p:cNvPr id="6146" name="Picture 2" descr="http://geneed.nlm.nih.gov/images/sickle_cell_disease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1" y="4495799"/>
            <a:ext cx="3200400" cy="200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ompletewellnessreport.com/wp-content/uploads/2015/09/Diagram_showing_how_cancer_cells_keep_on_reproducing_to_form_a_tumour_CRUK_127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64123"/>
            <a:ext cx="2029448" cy="163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9417" y="1066800"/>
            <a:ext cx="1045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changes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8323" y="1371600"/>
            <a:ext cx="812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x-rays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666965"/>
            <a:ext cx="1107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asbestos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2027" y="2133600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cell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8222" y="2464013"/>
            <a:ext cx="1137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offspring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4745" y="4648200"/>
            <a:ext cx="86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wrong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4661" y="4953000"/>
            <a:ext cx="1073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crescent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4687" y="5479616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clots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 HUNTINGTON’S DISEASE </a:t>
            </a:r>
            <a:r>
              <a:rPr lang="en-US" dirty="0" smtClean="0"/>
              <a:t>– This is an </a:t>
            </a:r>
            <a:r>
              <a:rPr lang="en-US" b="1" dirty="0" smtClean="0"/>
              <a:t>“Insertion” </a:t>
            </a:r>
            <a:r>
              <a:rPr lang="en-US" dirty="0" smtClean="0"/>
              <a:t>mutation in which too ______ base        	sequences are _____________ into the DNA.  This causes nerve cells to die	in the _________.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4. “DELETION” </a:t>
            </a:r>
            <a:r>
              <a:rPr lang="en-US" dirty="0" smtClean="0"/>
              <a:t>mutations are when a ___________ of DNA is lost or deleted.  Some</a:t>
            </a:r>
          </a:p>
          <a:p>
            <a:r>
              <a:rPr lang="en-US" dirty="0"/>
              <a:t> </a:t>
            </a:r>
            <a:r>
              <a:rPr lang="en-US" dirty="0" smtClean="0"/>
              <a:t>      	disorders ___________ by deletion are cleft palate and heart defects.</a:t>
            </a:r>
            <a:endParaRPr lang="en-US" dirty="0"/>
          </a:p>
        </p:txBody>
      </p:sp>
      <p:pic>
        <p:nvPicPr>
          <p:cNvPr id="7170" name="Picture 2" descr="http://hopes.stanford.edu/sites/hopes/files/f_ac16scene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0073"/>
            <a:ext cx="3381164" cy="24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logs.longwood.edu/juliannapetchul/files/2012/03/Huntingtons-Disease-Brain-vs-Norm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133600" cy="26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shrinershospitalcincinnati.com.php53-14.ord1-1.websitetestlink.com/wp-content/uploads/2013/07/PLAST-SURG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80717"/>
            <a:ext cx="4572000" cy="18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5200" y="480291"/>
            <a:ext cx="77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many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762000"/>
            <a:ext cx="1061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inserted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032801"/>
            <a:ext cx="735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brain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054" y="4020273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section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1233" y="4354381"/>
            <a:ext cx="925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caused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Rockwell Extra Bold" pitchFamily="18" charset="0"/>
              </a:rPr>
              <a:t>Interaction of Heredity &amp; Environment</a:t>
            </a:r>
          </a:p>
          <a:p>
            <a:endParaRPr lang="en-US" dirty="0"/>
          </a:p>
          <a:p>
            <a:r>
              <a:rPr lang="en-US" dirty="0" smtClean="0"/>
              <a:t>     Traits are inherited but their _________________ can be modified, or changed, by</a:t>
            </a:r>
          </a:p>
          <a:p>
            <a:r>
              <a:rPr lang="en-US" dirty="0"/>
              <a:t> </a:t>
            </a:r>
            <a:r>
              <a:rPr lang="en-US" dirty="0" smtClean="0"/>
              <a:t>    interactions with the environment.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sz="1600" dirty="0" smtClean="0">
                <a:latin typeface="Rockwell Extra Bold" pitchFamily="18" charset="0"/>
              </a:rPr>
              <a:t>(1) IDENTICAL TWINS </a:t>
            </a:r>
            <a:r>
              <a:rPr lang="en-US" dirty="0" smtClean="0"/>
              <a:t>– The same genes </a:t>
            </a:r>
          </a:p>
          <a:p>
            <a:r>
              <a:rPr lang="en-US" dirty="0" smtClean="0"/>
              <a:t>                    can be expressed differently due to choices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in ________, exercise, or exposure to toxins.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</a:t>
            </a:r>
            <a:r>
              <a:rPr lang="en-US" sz="1400" dirty="0" smtClean="0">
                <a:latin typeface="Rockwell Extra Bold" pitchFamily="18" charset="0"/>
              </a:rPr>
              <a:t>(2) TEMPERATURE &amp; FUR COLOR </a:t>
            </a:r>
            <a:r>
              <a:rPr lang="en-US" dirty="0" smtClean="0"/>
              <a:t>– Siamese cats</a:t>
            </a:r>
          </a:p>
          <a:p>
            <a:r>
              <a:rPr lang="en-US" dirty="0"/>
              <a:t>	</a:t>
            </a:r>
            <a:r>
              <a:rPr lang="en-US" dirty="0" smtClean="0"/>
              <a:t>			  grow dark fur in _______ areas of their bodies</a:t>
            </a:r>
          </a:p>
          <a:p>
            <a:r>
              <a:rPr lang="en-US" dirty="0"/>
              <a:t>	</a:t>
            </a:r>
            <a:r>
              <a:rPr lang="en-US" dirty="0" smtClean="0"/>
              <a:t>			  like the nose, ears, and _______, and _________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fur in the warm areas like the chest.</a:t>
            </a:r>
            <a:endParaRPr lang="en-US" dirty="0"/>
          </a:p>
        </p:txBody>
      </p:sp>
      <p:pic>
        <p:nvPicPr>
          <p:cNvPr id="8194" name="Picture 2" descr="http://i.dailymail.co.uk/i/pix/2012/08/06/article-2184313-14646FDB000005DC-282_634x8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06236"/>
            <a:ext cx="1960038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urrfectcatbreeds.com/wp-content/uploads/2014/06/siames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53609"/>
            <a:ext cx="3581400" cy="231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838200"/>
            <a:ext cx="1328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expression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8696" y="2788735"/>
            <a:ext cx="601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diet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7345" y="4724400"/>
            <a:ext cx="629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cold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0218" y="5009592"/>
            <a:ext cx="522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tail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020" y="5016021"/>
            <a:ext cx="65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light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0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reenbuzzz.com/wp-content/uploads/2010/11/4796073220_57cf24b971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4371"/>
            <a:ext cx="319042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nr.wi.gov/org/caer/ce/eek/critter/reptile/images/turtleHatch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6" y="3810000"/>
            <a:ext cx="3009103" cy="23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94207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 Extra Bold" pitchFamily="18" charset="0"/>
              </a:rPr>
              <a:t>3. TURTLE EGGS </a:t>
            </a:r>
            <a:r>
              <a:rPr lang="en-US" dirty="0" smtClean="0"/>
              <a:t>– The gender of the turtle is determined by _________________.</a:t>
            </a:r>
          </a:p>
          <a:p>
            <a:r>
              <a:rPr lang="en-US" dirty="0"/>
              <a:t>	</a:t>
            </a:r>
            <a:r>
              <a:rPr lang="en-US" dirty="0" smtClean="0"/>
              <a:t>			If the eggs are buried in a ________ nest, they will 				develop into ________.  But if the nest is hot, the 				turtles will become ____________.</a:t>
            </a:r>
            <a:endParaRPr lang="en-US" dirty="0"/>
          </a:p>
        </p:txBody>
      </p:sp>
      <p:pic>
        <p:nvPicPr>
          <p:cNvPr id="9224" name="Picture 8" descr="http://media.cmgdigital.com/shared/img/photos/2012/03/31/64/af/turtle_eggs_49906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87650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7855" y="381000"/>
            <a:ext cx="1529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temperature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6709" y="708753"/>
            <a:ext cx="629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cool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99060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males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6247" y="1241617"/>
            <a:ext cx="1021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females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1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86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Ultra Bold Condensed" pitchFamily="34" charset="0"/>
              </a:rPr>
              <a:t>SELECTIVE BREEDING</a:t>
            </a:r>
          </a:p>
          <a:p>
            <a:endParaRPr lang="en-US" dirty="0"/>
          </a:p>
          <a:p>
            <a:r>
              <a:rPr lang="en-US" dirty="0" smtClean="0"/>
              <a:t>For 1000’s of years, new ______________ of cultivated plants and domestic ____________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have resulted from selective breeding for particular __________.  In other words,</a:t>
            </a:r>
          </a:p>
          <a:p>
            <a:r>
              <a:rPr lang="en-US" dirty="0"/>
              <a:t> </a:t>
            </a:r>
            <a:r>
              <a:rPr lang="en-US" dirty="0" smtClean="0"/>
              <a:t>    humans have _______________ who will mate with whom.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EX.  </a:t>
            </a:r>
            <a:r>
              <a:rPr lang="en-US" dirty="0" smtClean="0">
                <a:latin typeface="Gill Sans Ultra Bold Condensed" pitchFamily="34" charset="0"/>
              </a:rPr>
              <a:t>(1)  DOG BREEDS </a:t>
            </a:r>
            <a:r>
              <a:rPr lang="en-US" dirty="0" smtClean="0"/>
              <a:t>– Pure bred dogs are	        </a:t>
            </a:r>
            <a:r>
              <a:rPr lang="en-US" dirty="0" smtClean="0">
                <a:latin typeface="Gill Sans Ultra Bold Condensed" pitchFamily="34" charset="0"/>
              </a:rPr>
              <a:t>(2) AUTUMN BLAZE MAPLE TREE</a:t>
            </a:r>
            <a:r>
              <a:rPr lang="en-US" dirty="0">
                <a:latin typeface="Gill Sans Ultra Bold Condensed" pitchFamily="34" charset="0"/>
              </a:rPr>
              <a:t>	</a:t>
            </a:r>
            <a:r>
              <a:rPr lang="en-US" dirty="0" smtClean="0"/>
              <a:t>maintained by mating closely		               Cross- __________________ </a:t>
            </a:r>
          </a:p>
          <a:p>
            <a:r>
              <a:rPr lang="en-US" dirty="0"/>
              <a:t>	</a:t>
            </a:r>
            <a:r>
              <a:rPr lang="en-US" dirty="0" smtClean="0"/>
              <a:t>_____________ dogs.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of red maple &amp; silver maple</a:t>
            </a:r>
            <a:endParaRPr lang="en-US" dirty="0"/>
          </a:p>
        </p:txBody>
      </p:sp>
      <p:pic>
        <p:nvPicPr>
          <p:cNvPr id="1026" name="Picture 2" descr="https://s-media-cache-ak0.pinimg.com/236x/4e/c3/52/4ec3523b7ce50d1dd739aa7efef885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2895600" cy="29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docstoccdn.com/thumb/orig/799845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78935"/>
            <a:ext cx="2688370" cy="34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990600"/>
            <a:ext cx="1094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varieties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7534" y="990600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animals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295400"/>
            <a:ext cx="738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traits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545962"/>
            <a:ext cx="1069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selected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978825"/>
            <a:ext cx="942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related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667637"/>
            <a:ext cx="1336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pollination</a:t>
            </a:r>
            <a:endParaRPr lang="en-US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Ultra Bold Condensed" pitchFamily="34" charset="0"/>
              </a:rPr>
              <a:t>      (3</a:t>
            </a:r>
            <a:r>
              <a:rPr lang="en-US" dirty="0">
                <a:latin typeface="Gill Sans Ultra Bold Condensed" pitchFamily="34" charset="0"/>
              </a:rPr>
              <a:t>)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McCOUN</a:t>
            </a:r>
            <a:r>
              <a:rPr lang="en-US" dirty="0" smtClean="0">
                <a:latin typeface="Gill Sans Ultra Bold Condensed" pitchFamily="34" charset="0"/>
              </a:rPr>
              <a:t> APPLES			           (4) RACE HORSES</a:t>
            </a:r>
          </a:p>
          <a:p>
            <a:r>
              <a:rPr lang="en-US" dirty="0" smtClean="0"/>
              <a:t>     Cross-pollination (hybrid) of		   Breeders will mate the 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M</a:t>
            </a:r>
            <a:r>
              <a:rPr lang="en-US" dirty="0" smtClean="0"/>
              <a:t>cIntosh &amp; Jersey Black			   and strongest stallions &amp; mares in</a:t>
            </a:r>
          </a:p>
          <a:p>
            <a:r>
              <a:rPr lang="en-US" dirty="0"/>
              <a:t> </a:t>
            </a:r>
            <a:r>
              <a:rPr lang="en-US" dirty="0" smtClean="0"/>
              <a:t>    ____________				   hopes of getting a winner</a:t>
            </a:r>
            <a:endParaRPr lang="en-US" dirty="0"/>
          </a:p>
        </p:txBody>
      </p:sp>
      <p:pic>
        <p:nvPicPr>
          <p:cNvPr id="2052" name="Picture 4" descr="http://undercovercook.com/app/uploads/2015/04/macoun-appl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3858"/>
            <a:ext cx="323849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bc.net.au/news/image/5741968-3x2-940x6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97" y="2184195"/>
            <a:ext cx="4603246" cy="30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409819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apples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3745" y="809654"/>
            <a:ext cx="89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fastest</a:t>
            </a:r>
            <a:endParaRPr lang="en-US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534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Demi Cond" pitchFamily="34" charset="0"/>
              </a:rPr>
              <a:t>GENETIC ENGINEERING </a:t>
            </a:r>
            <a:r>
              <a:rPr lang="en-US" dirty="0" smtClean="0"/>
              <a:t>– The science of transferring ___________ from one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organism to another to bring about desired __________</a:t>
            </a:r>
          </a:p>
          <a:p>
            <a:r>
              <a:rPr lang="en-US" dirty="0"/>
              <a:t>	</a:t>
            </a:r>
            <a:r>
              <a:rPr lang="en-US" dirty="0" smtClean="0"/>
              <a:t>	             	    and _____________ products.</a:t>
            </a:r>
          </a:p>
          <a:p>
            <a:endParaRPr lang="en-US" dirty="0"/>
          </a:p>
          <a:p>
            <a:pPr marL="342900" indent="-342900">
              <a:buAutoNum type="arabicParenBoth"/>
            </a:pPr>
            <a:r>
              <a:rPr lang="en-US" sz="2000" dirty="0" smtClean="0">
                <a:latin typeface="Franklin Gothic Demi Cond" pitchFamily="34" charset="0"/>
              </a:rPr>
              <a:t>CLONING</a:t>
            </a:r>
            <a:r>
              <a:rPr lang="en-US" dirty="0" smtClean="0"/>
              <a:t> – Cloning is useful for making _________ copies of the best animals. 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076" name="Picture 4" descr="http://wasteurtime.com/curiosity_corner/clon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37" y="2286000"/>
            <a:ext cx="6221063" cy="407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551873"/>
            <a:ext cx="803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genes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838200"/>
            <a:ext cx="738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traits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087329"/>
            <a:ext cx="963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protein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1683965"/>
            <a:ext cx="747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exact</a:t>
            </a:r>
            <a:endParaRPr lang="en-US" sz="20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Demi Cond" pitchFamily="34" charset="0"/>
              </a:rPr>
              <a:t>2. </a:t>
            </a:r>
            <a:r>
              <a:rPr lang="en-US" sz="2000" dirty="0" smtClean="0">
                <a:latin typeface="Franklin Gothic Demi Cond" pitchFamily="34" charset="0"/>
              </a:rPr>
              <a:t>PESTICIDAL</a:t>
            </a:r>
            <a:r>
              <a:rPr lang="en-US" dirty="0" smtClean="0">
                <a:latin typeface="Franklin Gothic Demi Cond" pitchFamily="34" charset="0"/>
              </a:rPr>
              <a:t> CROPS  </a:t>
            </a:r>
            <a:r>
              <a:rPr lang="en-US" dirty="0" smtClean="0"/>
              <a:t>-  A gene that codes for a ____________ that is toxic</a:t>
            </a:r>
          </a:p>
          <a:p>
            <a:r>
              <a:rPr lang="en-US" dirty="0"/>
              <a:t>	</a:t>
            </a:r>
            <a:r>
              <a:rPr lang="en-US" dirty="0" smtClean="0"/>
              <a:t>		to insects is inserted into crops like corn.  When the</a:t>
            </a:r>
          </a:p>
          <a:p>
            <a:r>
              <a:rPr lang="en-US" dirty="0"/>
              <a:t>	</a:t>
            </a:r>
            <a:r>
              <a:rPr lang="en-US" dirty="0" smtClean="0"/>
              <a:t>		insects ______ the crops, they ______ from the toxins.</a:t>
            </a:r>
            <a:endParaRPr lang="en-US" dirty="0"/>
          </a:p>
        </p:txBody>
      </p:sp>
      <p:pic>
        <p:nvPicPr>
          <p:cNvPr id="4098" name="Picture 2" descr="http://news.psu.edu/sites/default/files/styles/threshold-992/public/caterpillar%20eating%20corn.jpg?itok=-h65qNM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46587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awforbeauty.com/blog/wp-content/uploads/2012/10/blog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53491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3800" y="531091"/>
            <a:ext cx="963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protein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6884" y="1087397"/>
            <a:ext cx="526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eat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6415" y="1083601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die</a:t>
            </a:r>
            <a:endParaRPr lang="en-US" sz="20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45068"/>
            <a:ext cx="827347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Demi Cond" pitchFamily="34" charset="0"/>
              </a:rPr>
              <a:t>3. RECOMBINANT  DNA</a:t>
            </a:r>
          </a:p>
          <a:p>
            <a:endParaRPr lang="en-US" dirty="0"/>
          </a:p>
          <a:p>
            <a:r>
              <a:rPr lang="en-US" dirty="0" smtClean="0"/>
              <a:t>Human genes that code for</a:t>
            </a:r>
          </a:p>
          <a:p>
            <a:r>
              <a:rPr lang="en-US" dirty="0" smtClean="0"/>
              <a:t>needed ___________ such</a:t>
            </a:r>
          </a:p>
          <a:p>
            <a:r>
              <a:rPr lang="en-US" dirty="0" smtClean="0"/>
              <a:t>as insulin are inserted into</a:t>
            </a:r>
          </a:p>
          <a:p>
            <a:r>
              <a:rPr lang="en-US" dirty="0" smtClean="0"/>
              <a:t>bacteria.  ____________ are</a:t>
            </a:r>
          </a:p>
          <a:p>
            <a:r>
              <a:rPr lang="en-US" dirty="0" smtClean="0"/>
              <a:t>used to cut segments of DNA.</a:t>
            </a:r>
          </a:p>
          <a:p>
            <a:endParaRPr lang="en-US" dirty="0"/>
          </a:p>
          <a:p>
            <a:r>
              <a:rPr lang="en-US" dirty="0" smtClean="0"/>
              <a:t>The bacteria now start</a:t>
            </a:r>
          </a:p>
          <a:p>
            <a:r>
              <a:rPr lang="en-US" dirty="0" smtClean="0"/>
              <a:t>reading the _______ and </a:t>
            </a:r>
          </a:p>
          <a:p>
            <a:r>
              <a:rPr lang="en-US" dirty="0" smtClean="0"/>
              <a:t>making the protein in</a:t>
            </a:r>
          </a:p>
          <a:p>
            <a:r>
              <a:rPr lang="en-US" dirty="0" smtClean="0"/>
              <a:t>________ quantities.  </a:t>
            </a:r>
          </a:p>
          <a:p>
            <a:endParaRPr lang="en-US" dirty="0"/>
          </a:p>
          <a:p>
            <a:r>
              <a:rPr lang="en-US" dirty="0" smtClean="0"/>
              <a:t>Each time the bacteria </a:t>
            </a:r>
          </a:p>
          <a:p>
            <a:r>
              <a:rPr lang="en-US" dirty="0" smtClean="0"/>
              <a:t>reproduces, the gene gets</a:t>
            </a:r>
          </a:p>
          <a:p>
            <a:r>
              <a:rPr lang="en-US" dirty="0" smtClean="0"/>
              <a:t>passed on to the ________</a:t>
            </a:r>
          </a:p>
          <a:p>
            <a:r>
              <a:rPr lang="en-US" dirty="0" smtClean="0"/>
              <a:t>cells and they start making</a:t>
            </a:r>
          </a:p>
          <a:p>
            <a:r>
              <a:rPr lang="en-US" dirty="0" smtClean="0"/>
              <a:t>more insulin.</a:t>
            </a:r>
          </a:p>
        </p:txBody>
      </p:sp>
      <p:pic>
        <p:nvPicPr>
          <p:cNvPr id="1026" name="Picture 2" descr="http://publications.nigms.nih.gov/thenewgenetics/images/ch2_recombina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114800" cy="62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3818" y="1371600"/>
            <a:ext cx="1066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</a:rPr>
              <a:t>proteins</a:t>
            </a:r>
            <a:endParaRPr lang="en-US" sz="2000" b="1" dirty="0">
              <a:solidFill>
                <a:srgbClr val="FF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798" y="1905000"/>
            <a:ext cx="1115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</a:rPr>
              <a:t>enzymes</a:t>
            </a:r>
            <a:endParaRPr lang="en-US" sz="2000" b="1" dirty="0">
              <a:solidFill>
                <a:srgbClr val="FF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2476" y="2966597"/>
            <a:ext cx="701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</a:rPr>
              <a:t>gene</a:t>
            </a:r>
            <a:endParaRPr lang="en-US" sz="2000" b="1" dirty="0">
              <a:solidFill>
                <a:srgbClr val="FF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739" y="3527432"/>
            <a:ext cx="709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</a:rPr>
              <a:t>huge</a:t>
            </a:r>
            <a:endParaRPr lang="en-US" sz="2000" b="1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4557" y="4648200"/>
            <a:ext cx="641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</a:rPr>
              <a:t>new</a:t>
            </a:r>
            <a:endParaRPr lang="en-US" sz="2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64898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</a:t>
            </a:r>
            <a:r>
              <a:rPr lang="en-US" sz="2400" dirty="0" smtClean="0">
                <a:latin typeface="Arial Black" pitchFamily="34" charset="0"/>
              </a:rPr>
              <a:t>Sex Determination in Humans</a:t>
            </a:r>
          </a:p>
          <a:p>
            <a:endParaRPr lang="en-US" dirty="0"/>
          </a:p>
          <a:p>
            <a:r>
              <a:rPr lang="en-US" dirty="0" smtClean="0"/>
              <a:t>The sex chromosomes in a human ________________ the sex of the baby.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	           </a:t>
            </a:r>
            <a:r>
              <a:rPr lang="en-US" b="1" dirty="0" smtClean="0">
                <a:solidFill>
                  <a:srgbClr val="D60093"/>
                </a:solidFill>
              </a:rPr>
              <a:t>WHAT IS THE PROBABILITY OF</a:t>
            </a:r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					               HAVING A BOY OR A GIRL?</a:t>
            </a:r>
          </a:p>
          <a:p>
            <a:endParaRPr lang="en-US" dirty="0"/>
          </a:p>
          <a:p>
            <a:r>
              <a:rPr lang="en-US" dirty="0" smtClean="0"/>
              <a:t>					                               ______ %</a:t>
            </a:r>
          </a:p>
          <a:p>
            <a:endParaRPr lang="en-US" dirty="0"/>
          </a:p>
          <a:p>
            <a:r>
              <a:rPr lang="en-US" dirty="0" smtClean="0"/>
              <a:t>							</a:t>
            </a:r>
          </a:p>
          <a:p>
            <a:r>
              <a:rPr lang="en-US" dirty="0" smtClean="0"/>
              <a:t>						          Mom’s Eggs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                                                                               50%  </a:t>
            </a:r>
          </a:p>
          <a:p>
            <a:r>
              <a:rPr lang="en-US" dirty="0" smtClean="0"/>
              <a:t>								       Girls</a:t>
            </a:r>
            <a:endParaRPr lang="en-US" dirty="0"/>
          </a:p>
          <a:p>
            <a:r>
              <a:rPr lang="en-US" dirty="0" smtClean="0"/>
              <a:t>                                                                            Dad’s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D60093"/>
                </a:solidFill>
              </a:rPr>
              <a:t>XX</a:t>
            </a:r>
            <a:r>
              <a:rPr lang="en-US" dirty="0" smtClean="0"/>
              <a:t> = ___________                                       Sperm</a:t>
            </a:r>
            <a:endParaRPr lang="en-US" dirty="0"/>
          </a:p>
          <a:p>
            <a:r>
              <a:rPr lang="en-US" dirty="0" smtClean="0"/>
              <a:t>								        50%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D60093"/>
                </a:solidFill>
              </a:rPr>
              <a:t>XY</a:t>
            </a:r>
            <a:r>
              <a:rPr lang="en-US" dirty="0" smtClean="0"/>
              <a:t> = ___________        _____                                                                                             Boys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chromosomes </a:t>
            </a:r>
            <a:endParaRPr lang="en-US" dirty="0"/>
          </a:p>
        </p:txBody>
      </p:sp>
      <p:pic>
        <p:nvPicPr>
          <p:cNvPr id="2050" name="Picture 2" descr="http://www.biology.iupui.edu/biocourses/N100/images/nmlfem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55393"/>
            <a:ext cx="3119005" cy="30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Image result for arrow pointing 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rs185.pbsrc.com/albums/x37/kristinamarie68/Icons%20-%20PC%20and%20Dock%20Icons/Pink%20Icons%20for%20PC%20or%20Dock/PC%20Dock%20Icons%20-%20Pink/Arrow-Up-Upload8.png~c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96219"/>
            <a:ext cx="1214005" cy="12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Image result for punnett square PROBAbility of boy or gir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http://www.discoveryandinnovation.com/BIOL202/notes/images/sex_Punnet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04" y="3886199"/>
            <a:ext cx="3157396" cy="236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914400"/>
            <a:ext cx="1295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determine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006225"/>
            <a:ext cx="91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female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608552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male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560" y="5606880"/>
            <a:ext cx="53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sex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5908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50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Ultra Bold Condensed" pitchFamily="34" charset="0"/>
              </a:rPr>
              <a:t>LARGE to SMALL:</a:t>
            </a:r>
            <a:r>
              <a:rPr lang="en-US" dirty="0" smtClean="0"/>
              <a:t>	The _____________ contains 46 chromosomes.  </a:t>
            </a:r>
          </a:p>
          <a:p>
            <a:r>
              <a:rPr lang="en-US" dirty="0"/>
              <a:t>	</a:t>
            </a:r>
            <a:r>
              <a:rPr lang="en-US" dirty="0" smtClean="0"/>
              <a:t>	Each chromosome is made of __________. </a:t>
            </a:r>
          </a:p>
          <a:p>
            <a:r>
              <a:rPr lang="en-US" dirty="0"/>
              <a:t>	</a:t>
            </a:r>
            <a:r>
              <a:rPr lang="en-US" dirty="0" smtClean="0"/>
              <a:t>	The genes are made of _______.</a:t>
            </a:r>
          </a:p>
          <a:p>
            <a:endParaRPr lang="en-US" dirty="0"/>
          </a:p>
          <a:p>
            <a:r>
              <a:rPr lang="en-US" dirty="0" smtClean="0"/>
              <a:t>					DNA					    	          </a:t>
            </a:r>
            <a:r>
              <a:rPr lang="en-US" dirty="0" smtClean="0">
                <a:latin typeface="Candara" pitchFamily="34" charset="0"/>
              </a:rPr>
              <a:t> 				</a:t>
            </a:r>
            <a:r>
              <a:rPr lang="en-US" dirty="0" smtClean="0"/>
              <a:t>For some traits, _______ than</a:t>
            </a:r>
          </a:p>
          <a:p>
            <a:r>
              <a:rPr lang="en-US" dirty="0">
                <a:latin typeface="Candara" pitchFamily="34" charset="0"/>
              </a:rPr>
              <a:t>	</a:t>
            </a:r>
            <a:r>
              <a:rPr lang="en-US" dirty="0" smtClean="0">
                <a:latin typeface="Candara" pitchFamily="34" charset="0"/>
              </a:rPr>
              <a:t>					</a:t>
            </a:r>
            <a:r>
              <a:rPr lang="en-US" dirty="0" smtClean="0"/>
              <a:t>one gene may work together</a:t>
            </a:r>
          </a:p>
          <a:p>
            <a:r>
              <a:rPr lang="en-US" dirty="0"/>
              <a:t>	</a:t>
            </a:r>
            <a:r>
              <a:rPr lang="en-US" dirty="0" smtClean="0"/>
              <a:t>					to _______________ a trait.</a:t>
            </a:r>
          </a:p>
          <a:p>
            <a:r>
              <a:rPr lang="en-US" dirty="0" smtClean="0"/>
              <a:t>						For example, _______ color</a:t>
            </a:r>
            <a:endParaRPr lang="en-US" dirty="0"/>
          </a:p>
          <a:p>
            <a:r>
              <a:rPr lang="en-US" dirty="0" smtClean="0"/>
              <a:t>						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Body cells in an individual can be very </a:t>
            </a:r>
          </a:p>
          <a:p>
            <a:r>
              <a:rPr lang="en-US" dirty="0" smtClean="0"/>
              <a:t>           _______________ from one another because</a:t>
            </a:r>
          </a:p>
          <a:p>
            <a:r>
              <a:rPr lang="en-US" dirty="0" smtClean="0"/>
              <a:t>           different ___________ are switched on, even</a:t>
            </a:r>
          </a:p>
          <a:p>
            <a:r>
              <a:rPr lang="en-US" dirty="0" smtClean="0"/>
              <a:t>           though all cells contain the same _______.</a:t>
            </a:r>
          </a:p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2050" name="Picture 2" descr="http://www.angelo.edu/faculty/mdixon/HumanBiology/cellg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9" y="1447800"/>
            <a:ext cx="4246793" cy="33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ublicdomainvectors.org/photos/long-arrow-down-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82" y="1752599"/>
            <a:ext cx="914400" cy="8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wisegeek.com/types-of-human-cel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47909"/>
            <a:ext cx="304762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4572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nucleus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73764"/>
            <a:ext cx="73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genes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6114" y="990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DNA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1768517"/>
            <a:ext cx="69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more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8601" y="2362200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determine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1489" y="2619450"/>
            <a:ext cx="51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eye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338496"/>
            <a:ext cx="101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different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6395" y="5638800"/>
            <a:ext cx="73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genes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3623" y="5943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DNA</a:t>
            </a:r>
            <a:endParaRPr lang="en-US" b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                 </a:t>
            </a:r>
            <a:r>
              <a:rPr lang="en-US" sz="3200" dirty="0" smtClean="0">
                <a:latin typeface="Gill Sans Ultra Bold Condensed" pitchFamily="34" charset="0"/>
              </a:rPr>
              <a:t>DNA</a:t>
            </a:r>
          </a:p>
          <a:p>
            <a:endParaRPr lang="en-US" dirty="0" smtClean="0"/>
          </a:p>
          <a:p>
            <a:r>
              <a:rPr lang="en-US" dirty="0" smtClean="0"/>
              <a:t>DNA is the abbreviation for  _______________________________</a:t>
            </a:r>
          </a:p>
          <a:p>
            <a:endParaRPr lang="en-US" dirty="0"/>
          </a:p>
          <a:p>
            <a:r>
              <a:rPr lang="en-US" dirty="0" smtClean="0"/>
              <a:t>	DNA is the _____________ material that is _______________ (copied) and 	passed from parent to offspring.  Each person has ____________ DNA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          When DNA replicates</a:t>
            </a:r>
          </a:p>
          <a:p>
            <a:r>
              <a:rPr lang="en-US" dirty="0" smtClean="0"/>
              <a:t>						           itself, the ________</a:t>
            </a:r>
            <a:endParaRPr lang="en-US" dirty="0"/>
          </a:p>
          <a:p>
            <a:r>
              <a:rPr lang="en-US" dirty="0" smtClean="0"/>
              <a:t>						           bonds break.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are 4 _________ (CGAT) that make up the “rungs” of the DNA “ladder.”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sz="2000" dirty="0" smtClean="0">
                <a:latin typeface="Gill Sans Ultra Bold Condensed" pitchFamily="34" charset="0"/>
              </a:rPr>
              <a:t>C</a:t>
            </a:r>
            <a:r>
              <a:rPr lang="en-US" dirty="0" smtClean="0"/>
              <a:t>  always bonds with  _____                 </a:t>
            </a:r>
            <a:r>
              <a:rPr lang="en-US" sz="2000" dirty="0" smtClean="0">
                <a:latin typeface="Gill Sans Ultra Bold Condensed" pitchFamily="34" charset="0"/>
              </a:rPr>
              <a:t>A</a:t>
            </a:r>
            <a:r>
              <a:rPr lang="en-US" dirty="0" smtClean="0"/>
              <a:t>  always bonds with  _____</a:t>
            </a:r>
          </a:p>
          <a:p>
            <a:endParaRPr lang="en-US" dirty="0"/>
          </a:p>
          <a:p>
            <a:r>
              <a:rPr lang="en-US" dirty="0" smtClean="0"/>
              <a:t>     This is because the _________ of </a:t>
            </a:r>
            <a:r>
              <a:rPr lang="en-US" dirty="0" smtClean="0">
                <a:latin typeface="Gill Sans Ultra Bold Condensed" pitchFamily="34" charset="0"/>
              </a:rPr>
              <a:t>C</a:t>
            </a:r>
            <a:r>
              <a:rPr lang="en-US" dirty="0" smtClean="0"/>
              <a:t> fits with </a:t>
            </a:r>
            <a:r>
              <a:rPr lang="en-US" dirty="0" smtClean="0">
                <a:latin typeface="Gill Sans Ultra Bold Condensed" pitchFamily="34" charset="0"/>
              </a:rPr>
              <a:t>G</a:t>
            </a:r>
            <a:r>
              <a:rPr lang="en-US" dirty="0" smtClean="0"/>
              <a:t>, and the shape of </a:t>
            </a:r>
            <a:r>
              <a:rPr lang="en-US" dirty="0" smtClean="0">
                <a:latin typeface="Gill Sans Ultra Bold Condensed" pitchFamily="34" charset="0"/>
              </a:rPr>
              <a:t>A</a:t>
            </a:r>
            <a:r>
              <a:rPr lang="en-US" dirty="0" smtClean="0"/>
              <a:t> fits with </a:t>
            </a:r>
            <a:r>
              <a:rPr lang="en-US" dirty="0" smtClean="0">
                <a:latin typeface="Gill Sans Ultra Bold Condensed" pitchFamily="34" charset="0"/>
              </a:rPr>
              <a:t>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s://g10biodna-a.wikispaces.com/file/view/dna-structure_image.jpg/301520172/800x438/dna-structure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5999"/>
            <a:ext cx="4495799" cy="246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7315" y="974436"/>
            <a:ext cx="2603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Deoxyribonucleic  Acid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545020"/>
            <a:ext cx="95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genetic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7797" y="1510622"/>
            <a:ext cx="1248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replicated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7127" y="1828800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unique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903165"/>
            <a:ext cx="753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weak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2564" y="4801237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bases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3229" y="541020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900"/>
                </a:solidFill>
              </a:rPr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1356" y="5410200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900"/>
                </a:solidFill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9889" y="5943600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shape</a:t>
            </a:r>
            <a:endParaRPr lang="en-US" sz="2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3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93" y="46088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 The ___________ of the bases determines the trait:</a:t>
            </a:r>
          </a:p>
          <a:p>
            <a:endParaRPr lang="en-US" dirty="0"/>
          </a:p>
          <a:p>
            <a:r>
              <a:rPr lang="en-US" dirty="0" smtClean="0"/>
              <a:t>	  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You Try!</a:t>
            </a:r>
            <a:r>
              <a:rPr lang="en-US" dirty="0" smtClean="0"/>
              <a:t>			Ex.    BLUE EYES	    BROWN EYES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Fill in the missing </a:t>
            </a:r>
            <a:r>
              <a:rPr lang="en-US" u="sng" dirty="0" smtClean="0"/>
              <a:t>BASES</a:t>
            </a:r>
            <a:r>
              <a:rPr lang="en-US" dirty="0" smtClean="0"/>
              <a:t>				C	             C</a:t>
            </a:r>
          </a:p>
          <a:p>
            <a:r>
              <a:rPr lang="en-US" dirty="0" smtClean="0"/>
              <a:t>       Label one </a:t>
            </a:r>
            <a:r>
              <a:rPr lang="en-US" u="sng" dirty="0" smtClean="0"/>
              <a:t>SUGAR</a:t>
            </a:r>
            <a:r>
              <a:rPr lang="en-US" dirty="0" smtClean="0"/>
              <a:t> and one			T	             T</a:t>
            </a:r>
          </a:p>
          <a:p>
            <a:r>
              <a:rPr lang="en-US" dirty="0" smtClean="0"/>
              <a:t>            </a:t>
            </a:r>
            <a:r>
              <a:rPr lang="en-US" u="sng" dirty="0" smtClean="0"/>
              <a:t>PHOSPHATE</a:t>
            </a:r>
            <a:r>
              <a:rPr lang="en-US" dirty="0" smtClean="0"/>
              <a:t>           				G	             A</a:t>
            </a:r>
          </a:p>
          <a:p>
            <a:r>
              <a:rPr lang="en-US" dirty="0"/>
              <a:t>	</a:t>
            </a:r>
            <a:r>
              <a:rPr lang="en-US" dirty="0" smtClean="0"/>
              <a:t>                 					T	             T</a:t>
            </a:r>
          </a:p>
          <a:p>
            <a:r>
              <a:rPr lang="en-US" dirty="0"/>
              <a:t> </a:t>
            </a:r>
            <a:r>
              <a:rPr lang="en-US" dirty="0" smtClean="0"/>
              <a:t>   						A                            </a:t>
            </a:r>
            <a:r>
              <a:rPr lang="en-US" dirty="0" err="1"/>
              <a:t>A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	G	             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         </a:t>
            </a:r>
          </a:p>
          <a:p>
            <a:endParaRPr lang="en-US" dirty="0"/>
          </a:p>
          <a:p>
            <a:r>
              <a:rPr lang="en-US" dirty="0" smtClean="0"/>
              <a:t>				           Just like the list of ________________ in a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         ________ determines the food you create</a:t>
            </a:r>
          </a:p>
        </p:txBody>
      </p:sp>
      <p:pic>
        <p:nvPicPr>
          <p:cNvPr id="1026" name="Picture 2" descr="http://www.biologycorner.com/resources/DNA_label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590800" cy="35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.abcnews.go.com/images/Health/gty_blue_eyes_lb_150702_16x9_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951196" cy="5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sodahead.com/polls/003342129/18ec097a6ea1fa0c18e4bbd16485573e_xlarg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05200"/>
            <a:ext cx="944338" cy="5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TEhUUEhQWFhQXFRUXGBgUFxcUFhUWFRUXGBcYHhYcHCggGBslGxQXIjEhJSkrLi4uFx8zODMsNygtLisBCgoKDg0OGxAQGywmICY0LCw0LywsNDQsLDQsLDQ0LCwsLCwsLCwsLCwsLCwsLCwsLCwsLCwsLCwsLCwsLCwsLP/AABEIAOEA4QMBIgACEQEDEQH/xAAcAAEAAQUBAQAAAAAAAAAAAAAABAIDBQYHAQj/xAA6EAABBAAEBAQEBQIGAgMAAAABAAIDEQQSITEFBkFRImFxgRMykaEHI0JSwRSxM3LR4fDxJLIVFoL/xAAZAQEAAwEBAAAAAAAAAAAAAAAAAQMEAgX/xAAoEQEAAgICAQMDBAMAAAAAAAAAAQIDERIhMQRBgSJxwRMUUZEyYbH/2gAMAwEAAhEDEQA/AO4oiICIiAiIgIiICIiAiIgIiICIiAiIgIiICIiAiIgIiICIiAiIgIiICIiAiIgIiICIiAiIgIiICIiAiIgIiICIiAiIgIiICIiAiIgIiICIiAiIgIityTNbuQFEzoXEWMn4w0XlBP2CwP8A9sndIWR4V7mDeUlrGE9m2bd61S4nLWHXGW4otbkx8rm5iCD+3TT6brW+YebJMMLp30Kq/cRvURLuMUz7ukIuJS/io4khkb7I8OZ256+y3DkXnyLFAMfccuxY/wDh3Vd1y233XSLUiPEt9ReWorsXZIbrXVWWvFfLiI2loqIn2LVamJ3G4QIiKQREQEREBERAREQEREBERARFGxWMbHQO56KJmI7kSVaxE7WNLnGgP+UsNi+ZmMNFt7/qAoDqViMVj/6pzfHlDDeVuos9b60CqcmesROvK2uKZ7nwyc3F3PvL4Wj6n3UYYoDfUlYfj73QOblBc0jYaWdqJ6LA8R5ikMJc2IsJtrSTYJ2oeaxazXloildb9ma5l4n8OJzyB4Rf/PNa9h+bc0Yc5wjogOJtxB3aB3sLBcyYHGluUvMjMlvy6D6u+YjqFGkwJmiAgEspAY2gxzi2Q7eIaX6q+mH3t2iL1iOodDwPMsUkjIWl3xXAVma7r1WbxvEI4oZDM9pEekmhygkA7e4XB+Wp5xjJMPJJMyV4+GXMcGvjc03br1odQF2WLgEIw7mve/WzI8l0r3Ztzrf+yTStLdKptyeR4PA4vwDXya3L52DX3WJ5n/D+JkL5MM5zMgzlpNim6mjuNtlI5NxIhJZltucsEgB1aPlsHULccJiQ/NYNatp3UbH1CjnPLTq9deGH5aEroWF8z323UOqqO3msu0ZflV3DQNb8vt0XmPYXNsWPRU5omfqTW0b1KTgOIA2sjFKHbLT8YDFRD8uYtGov1HqVf5c4810xiJ1o7330/wBFqwZJmIhXfH5mG2oiLUpEREBERAREQEREBERAREQFzT8RObYoJBlLnOAAOWiBqdfZdA4o0mGQNdlOR1OOw03Xy9xvE55Dmc4R1Q6bHpe4VWSOX0z4WU6jkzvFef8AKGujGYk65qN+3QrYuVOPOfH8UDKD+6rd3d6WtA43goBBEBEYy2g6UaucDvmA69uyyxw5dg4HhuZpBFhozxtDiAN/Fp0WecdJrqvS7lffbMYjmuV88rJZI2taazOsChRA2Ivb6qaOG4niTGyxuYxkMjHFpBzy/DIc2ujQa3K2Hl3l+FuGhaXGVgd8YEtFOcW0PDWn+y0t8mIZi8uEuEPfUkebw5WEZn+L5TXTZWVmPFXMzvy3TE8Fmmha2an+MvBsxlpdZ0cNxrWqu/h3iiyH4RgfC1rnHxgAPs6OGtuJpZmHEuygAABzSRmuzW22lLGcf46I2AS6OrwEWRY6X2KovymNQR30l8U5dw2IbJLNDEJAXOMjQQ6hsS7Qg1oVioOGYluHEsWJdC5rXWwtY6ItGxzEE7AeJalxfneZ74oY25QXtDwTRkbmALa8xYXXOHta5lVTSNhpoo5zGuTqa8WH4JgHiIOnyGU+L4jLym9ibqzXkpkvDHNDyyRxcQXMDtg7ei79pKu8QaWg09rHNYchdZZr+4daWr8e5lxOFlw0b3Rlj9ZPhtLnUK1o9DZIpN7IibSucr8wSvl+HKx+dzS5oAGTKw085r6EjQrYYeKNDix7qOYtGbw3pfXyWEwkmHbOJonNc2W2ABxIYRq7K0bFxom1D4vwN8UxxTGOkgEZc6Nzre1w1tuY6rusQi2t9s1x1wOVpFlrmvBHbotYxsRL3OjcWyxgGm/rYf7q7PzTHiGwGNuSaWhTiBV7B3pvSuzSGNwhne1szrJyfJkBu76adFXNL1nlH9O6Try3jlrjHxo2Zj4i3cag+RPR3ks4ue4fBujMRitrMznnUeIECtOnQrdcBjM+h+YAe61Ysu+pVZceu6pqIi0KBERAREQEREBERAREQYTmh7srQDoc19jQGh+q1DirWPFOYwjbxNbX9lu3MOHLoiR8zPEPYaj6Lm/FZ7FG/QLyvWcq5NteCImumJ4hy7DPhSczm2SCABTSDRod/NXsXFHDhC1poNbVXuPVZJgaxmT9LfFZ3NjstF/+ZazGf+SHS4dxc0s0oXQDiOw/lTji17eeoWTqtJmW2YLmGeNuHidE6N7muADwGlzWjwuFWAPVaxg+JhmJkfiXPyySgSTb+FhzBje3auqiYzml83Eo35i2JjxG3aywnxGuxXS2crYFzSQ027xOcXF2Yu1s2e/Za5mtI3Puz+eoYXmXjplmwsA8GeVkkb7OVrWnRrvUe3RTOeeGOxMdRHNIXg6OoANqyG9/RX2cPtwGjsug06DzWQwkeW81dhW4WOfWVjwv/by5DiME+HFMe8F8jC1+WTxNflIoA9j5Lq3D+eY3RgvikjkGhjq3Dt7HuqOIcIieQ5wzPYPCerR1pS4cMxzRWtjdRf1VLz42muHUdpvCeZosTYoa3QdRuvPur+OwrCC6SNp7kiz6eS0nhvLRZMZGPrxZg2rG+m/TyXQcS4SREHtr09VxbJW0/TLu2PjETDW+CYKNkrnwsaGvOvsenZbFzE54wzixrX0PExxrMyqdr0I39lrrJmQPyjRp1HUknfXssRzzxuQRtGaoH00jqbPnqNVHpb8r6ny5z0nXJjeCYgOhDP6Zj5HOolxvM5p8J8j1sLVOPsnEhbIHsz20h7yRqRQHn5rI8DhMWKgl+ducsAY4k5XafEragTqCulcZ4RFK0CQNd1BPQjqPNbsuaMVo3HSmtZyx/trXAePudJE3EFxfldCx42Lu+UaVWmZdB4E6pw3c5Det1VLSOA8A+FOdyGi2E1laTY26muq6Hy1w/Jnkdq95Avs0bAfVURFcnqImniIWd48MxbzLOBERemwiIiAiIgIiICIiAiIg8c2xR2K57xPBhrnNOmU6HquhrU+boQ14f0c2j6j/AGVWau6rMc9talw+uo0Iq1pXMfArOZjBmzizdeGt/MrdoMQHN75D9lW7Dse9wI2bYrTdYYpq3KstfLUTFnNMJwFr2uLmmrIDR4T4etrbeGYgtaMzy7K2rJo3sL7qTxHAGszKAB181jf6cjWnZTo4ja/VU5udupaMNaa2yuFxYDrB6lSX8QA69CfNQY2RlgFlpB3awnTzKt8zsflY+ABx02Gah7bWs9cEzOoXWy1hjsdziY3ZLY69HEXYF+Ej23Ct4fm5rXuAsgjNprXf7UtJxuHldK7NE4E6gZD7kaa9FVgnyt+RrsxsDw+I9CPRetTBSK608y+a02di4dxSOQA2ARoDd35eayeEkc7MQNGmie1rnPKs5jOWYuD7OUFpsgjq4jvstu4bijECCS4OBvTc9LXleoxVrkb8NpmieIw2Vxe1uVxGU+o7dNlE45wlr9W+JxYWEk7t10HQXe6rle8kZWdKsdFW7h8rwPF6krjFzrblEOrxSY1MsHw7g7YnhwsAO1AI6bepWelxmcW26F6Vr5qbh+ENZlzOJJ0r+VXxLA/lSsiADnNyjpqd1qyUyZp+qdQppfHj/wAY2wfCcVJJiDeX4IFhwPiytFkn7rT+Lcz45mIklgxD2tc4mNteBrQaaMpFEd1tXNEzOHYA6ASzZWE9Tp4q8soIWhN4yDERoQRVdvTsvS9PjpWOmHPkm0uu/hpzwccx0eIDG4lgs5LDXtuswB2IsWPO1b5i/E/DwSGGGpHg055OWJp7XVuPouO8I4s6J9tOUkEWDRoijr6KDP8AD1JjNDrmNf2WjSh1tv4uNH6Gvoi8mZunUglbvyxzRBjmZoXeIfMx2jm+3UeYXz1wyFkg8IyX8vxPywfQndZvlJ0+H4hAWDwl4Y7IbBa8gOBA6evYKIjofQyIiAiIgIiICIiAsRzRgvi4d1fM3xD23+1rLqh57qLRuNJidTtyAuyuofq0U2HFZcjj0OV3p/0qOYcL8OVzRs19j0JsKggEEdxa8md1mXpdWiE8kFz4+7b+ijYGLNFKw/pcCPf/AKVEej433rVfwVdwYIlkb+5p+yc9z/aOOo6XMAy8M8V8rj9wruBYDhCa1DjascNYcsze9H6K5wtxEEra62kX/wCSTXz94XcLCDh3OoWLAJ3FqLgcCPguLqsN0Nag91J4dfwHjzV3Cj8l6Rk3r7E01v7o/C8GGxuJ1oaWpWChAY51dP7qrBtqJw6Glew8dRG+pC55b1P3TPu8hGVhd10HspYNMb5m1bEZDB5lSXN1HkAo5Tr4RMQ9vxDyH3V2IWPPdURN3Pc6KWxdV3aXFtQ4p+NPEg/FRwA6RR5j/nkJ/gD6rnZxdaA6LKc1tdiMViMQXUHyOy/5RoNPQBYubg8jWl3zNDQbBGx2PmF69KarEMNp3O1o4pxIA3J0W/cIwgYGudT9hv8AKevh6rnGE0fruFsuF4oWEEC9t/JdRr3Q3DGFponx10y5QCNq7rGSySMPxGOLXbgg6g9Fbl4+5wB8NVem+vRYzGcaztoDXZdeI1EDvv4ac3HHwOEmk8RDX9nAjR49dfcLclwD8KuOx4IyTYhxbE7KywC7xE2LA1oaru+Axsc0bZIntexwBa5psEHra4EhERAREQEREHhViZ6vOULFFBpfNkVyX3b/AGWJwovIe4LSs3zD0Pax9Vr0T6rycvPz11eW3DO66Xm3k82v+26nE/nsP7v5ChOP+IPdSM1/Bd6falnXJWAbUz2+RXnChpKPVVxCsT6hVcLBD5B60mu/7Rvqfh7w1v5b1ewTfynKjhx8L7V3Cf4TlFI8fJb3+HsIqIq8I/ywO5VMY/KV5+jGKYjr4c77+VTm/IFeI1cVTXjHkFUBoddypmu0bVxDb0tROYscIcLNIdMsbvLUih/dTWDXzoLSvxgxpjwGUbyysb/+W24/+qtw1+qIV5J6cqjiA1FbaZzoL6q3g8GNL1zEjext8v8AltQ8FO4jVtgbX0HYHqsi6dzG21mUEVd/27L1NMbVOIxZZDX2Rk5KyJhLpGuO2v1rYqS7DNr5R7JbyljGYoVufTop3DshJzaAa2Torx5dsgDVztTR8LB5nuqpOWHAbtI3vM4fYjVR4EjEYkPjpujWkkDudi5dT/ATHuyTwEksaQ9oPQk06u16LkUHD320NBe1xoZbNu/aR0K7p+FHLbsLE6SUVJIB4f2tGoB87SR0UL1UtKqUAiIgIiIPHKFigppViZiDTuOx+Entr9Fqs+lkdwV0DiOHu1pfFcKY7/Z0PYrPnpuNr8N9TpaJt5vqxXWyH4cfkf5UWB2oJ/bX2VUEn5Z8nrHNWrbOZ/8AyGHyVzBu/PeL81AmkIljOlKVhnXiD5hTP5c+3wkYM6Se6qw7fyXKzg3+KUH6q7g3j4Tu16eq54/kmfwutP5Q9VLkAys9ljZJKjaO5U9xJMY8hqkR1on+V93zn0/hGbDzKtQv1eemquF3y+lrrjvtzvS9G7c+a5/+KTBKxrb/AMIZz5kiqPst3OIbGwWdd66n2Wk8z4YyxSnqQT9Na+i1YKe8qMtvZzfBtykFw0GwOgJO2vZSBiXSnQNaz9NG3ONa6np7KMyXK1weM1ggA7A9F5hjC4RmTM1w2ydx3G626UvJWsMYOYfEAdbQNtdL8lixMHvAGw36b7rKyhpBP6iDpWxGm612RrmuzbBw09knwN8wmIhMbSHhsgAAo36AjqFJmmBbu0EmyQ3c/XRaDmc12lDT2U2DGOqtdeijkabVy3xX4U7GN+TP4r3LnaEhdy4UdAvnjkvhr5sUzr4r9ANSfsvorh0dALmZ3Iy0auK2xXFAIiICIiAqHBVogg4iG1hcdgQbBFgrZXNUaWG0HPsRwXKbZ9Dsse+B4Dmlpq9CuhTYNQ5MAqrYqysjLMNJfiSPh3+nSlMixDRLms6ilsMnDAdwrTuDt/aFXOCfaVkZo/hi8FLZf3N79ey9idlicb6rKDhLRqGrw8JbVZdFH6En60MXiMTTWdiVlhMPCdKAHrsvBwlv7Qqxw7yU19PPvJbNE+IRcPiQGuu9dtFcmxZdWUVpVlSm8PUmLAKyuGsK7ZJliYsISbOpVybh9iqWfiwiuOwytVuDc2ctOw78zQTGTp1o/tKwQi1zUQaAA0oEdV9E4rhwcCCAQdwdisIOU4Gm2wsB30C6i38jkXD+APktxGh79VMxHK2ZuWqrY9l1scHHZejgw7KJnY4i7leYaGMnzZRH+oUrAcmTv0DCL6u0pdpZwgdlNg4cB0TY1jk3lNmFbpq47u/gLeMNFQSDD0pTWqB6AqkRAREQEREBERAVJCqRBadGrZhUleUgiHDrz+nUykpBD/pk/plMpKQQ/wCnT+nUykpBFECrbCr9JSCgMXuVVogsuiVHwFJpeUgj/ACqEAV6l6gsiEKoMVxEHgC9REBERAREQEREBERAREQEREBERAREQEREBERAREQER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chocolatecoveredkatie.com/wp-content/uploads/vegan-blueberry-muffin_thumb1-300x280.jpg?cb17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21503"/>
            <a:ext cx="1436997" cy="13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unclewallys.com/blog/wp-content/uploads/2014/02/chocolate-chi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05400"/>
            <a:ext cx="1762979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381000"/>
            <a:ext cx="76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order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6169" y="4191000"/>
            <a:ext cx="1381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ingredients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4495800"/>
            <a:ext cx="84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recipe</a:t>
            </a:r>
            <a:endParaRPr lang="en-US" sz="2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1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 Condensed" pitchFamily="34" charset="0"/>
              </a:rPr>
              <a:t>DNA REPLICATION </a:t>
            </a:r>
            <a:r>
              <a:rPr lang="en-US" dirty="0" smtClean="0"/>
              <a:t>-  Chromosomes replicate (_______) themselves before</a:t>
            </a:r>
          </a:p>
          <a:p>
            <a:r>
              <a:rPr lang="en-US" dirty="0"/>
              <a:t>	</a:t>
            </a:r>
            <a:r>
              <a:rPr lang="en-US" dirty="0" smtClean="0"/>
              <a:t>			the cell ____________.  Weak bonds ________</a:t>
            </a:r>
          </a:p>
          <a:p>
            <a:r>
              <a:rPr lang="en-US" dirty="0" smtClean="0"/>
              <a:t>		   </a:t>
            </a:r>
            <a:r>
              <a:rPr lang="en-US" b="1" dirty="0" smtClean="0">
                <a:solidFill>
                  <a:srgbClr val="FF9900"/>
                </a:solidFill>
              </a:rPr>
              <a:t>replication</a:t>
            </a:r>
            <a:r>
              <a:rPr lang="en-US" dirty="0" smtClean="0"/>
              <a:t>	and the DNA “unzips.”</a:t>
            </a:r>
            <a:endParaRPr lang="en-US" dirty="0"/>
          </a:p>
          <a:p>
            <a:r>
              <a:rPr lang="en-US" dirty="0" smtClean="0"/>
              <a:t>                                      </a:t>
            </a:r>
            <a:r>
              <a:rPr lang="en-US" b="1" dirty="0" smtClean="0">
                <a:solidFill>
                  <a:srgbClr val="FF9900"/>
                </a:solidFill>
              </a:rPr>
              <a:t>happens here</a:t>
            </a:r>
          </a:p>
          <a:p>
            <a:r>
              <a:rPr lang="en-US" dirty="0" smtClean="0"/>
              <a:t>                                    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	  </a:t>
            </a:r>
          </a:p>
          <a:p>
            <a:r>
              <a:rPr lang="en-US" dirty="0" smtClean="0"/>
              <a:t>							2 exact _________</a:t>
            </a:r>
            <a:endParaRPr lang="en-US" dirty="0"/>
          </a:p>
          <a:p>
            <a:r>
              <a:rPr lang="en-US" dirty="0" smtClean="0"/>
              <a:t>							of each chromosome</a:t>
            </a:r>
          </a:p>
          <a:p>
            <a:r>
              <a:rPr lang="en-US" dirty="0" smtClean="0"/>
              <a:t>			    Each side of the DNA acts        	are created</a:t>
            </a:r>
            <a:endParaRPr lang="en-US" dirty="0"/>
          </a:p>
          <a:p>
            <a:r>
              <a:rPr lang="en-US" dirty="0" smtClean="0"/>
              <a:t>			        as a _____________ for</a:t>
            </a:r>
            <a:endParaRPr lang="en-US" dirty="0"/>
          </a:p>
          <a:p>
            <a:r>
              <a:rPr lang="en-US" dirty="0" smtClean="0"/>
              <a:t>Each daughter cell gets	               making more DNA</a:t>
            </a:r>
          </a:p>
          <a:p>
            <a:r>
              <a:rPr lang="en-US" dirty="0" smtClean="0"/>
              <a:t>______ copy of each chromosome		</a:t>
            </a:r>
            <a:endParaRPr lang="en-US" dirty="0"/>
          </a:p>
        </p:txBody>
      </p:sp>
      <p:pic>
        <p:nvPicPr>
          <p:cNvPr id="1026" name="Picture 2" descr="http://www.visionlearning.com/img/library/large_images/image_4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5867400" cy="29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bc.co.uk/staticarchive/6e72c0727b01ab432efaadf3e4a262e1a7a1acf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5559" y="2411370"/>
            <a:ext cx="4557167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tc.usf.edu/clippix/pix/curved-narrow-directional-arrow-pointing-to-the-lower-left_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12" y="1171011"/>
            <a:ext cx="710988" cy="8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best.com/cliparts/nTB/gKb/nTBgKbE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3597326"/>
            <a:ext cx="349234" cy="166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3191" y="381000"/>
            <a:ext cx="63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9900"/>
                </a:solidFill>
              </a:rPr>
              <a:t>copy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70639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9900"/>
                </a:solidFill>
              </a:rPr>
              <a:t>divides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694730"/>
            <a:ext cx="72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9900"/>
                </a:solidFill>
              </a:rPr>
              <a:t>break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350754"/>
            <a:ext cx="104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9900"/>
                </a:solidFill>
              </a:rPr>
              <a:t>template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1961" y="4505514"/>
            <a:ext cx="78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9900"/>
                </a:solidFill>
              </a:rPr>
              <a:t>copies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673" y="59436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9900"/>
                </a:solidFill>
              </a:rPr>
              <a:t>one</a:t>
            </a:r>
            <a:endParaRPr lang="en-US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1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610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</a:t>
            </a:r>
            <a:r>
              <a:rPr lang="en-US" sz="2800" dirty="0" smtClean="0">
                <a:latin typeface="Gill Sans Ultra Bold Condensed" pitchFamily="34" charset="0"/>
              </a:rPr>
              <a:t>DNA to PROTEINS</a:t>
            </a:r>
          </a:p>
          <a:p>
            <a:endParaRPr lang="en-US" sz="1600" dirty="0"/>
          </a:p>
          <a:p>
            <a:r>
              <a:rPr lang="en-US" sz="2400" b="1" dirty="0" smtClean="0"/>
              <a:t>1.</a:t>
            </a:r>
            <a:r>
              <a:rPr lang="en-US" sz="1600" dirty="0" smtClean="0"/>
              <a:t> DNA is the code for the synthesis of 1000’s of ____________ such as hair, muscle, &amp;___________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r>
              <a:rPr lang="en-US" sz="2000" b="1" dirty="0" smtClean="0"/>
              <a:t>2.</a:t>
            </a:r>
            <a:r>
              <a:rPr lang="en-US" sz="1600" dirty="0" smtClean="0"/>
              <a:t> Proteins are long, folded chains of __________________.  There are _____ different amino acids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lined up in ________________ sequences.  </a:t>
            </a:r>
          </a:p>
          <a:p>
            <a:endParaRPr lang="en-US" sz="1600" dirty="0"/>
          </a:p>
          <a:p>
            <a:r>
              <a:rPr lang="en-US" sz="1600" dirty="0" smtClean="0"/>
              <a:t>					It’s as though you had _____ different beads</a:t>
            </a:r>
          </a:p>
          <a:p>
            <a:r>
              <a:rPr lang="en-US" sz="1600" dirty="0" smtClean="0"/>
              <a:t>					and could make ________ of necklaces.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2000" b="1" dirty="0" smtClean="0"/>
              <a:t>3.</a:t>
            </a:r>
            <a:r>
              <a:rPr lang="en-US" sz="1600" dirty="0" smtClean="0"/>
              <a:t> The _____________ of amino acids determines</a:t>
            </a:r>
          </a:p>
          <a:p>
            <a:r>
              <a:rPr lang="en-US" sz="1600" dirty="0" smtClean="0"/>
              <a:t>           the __________ and function of the protein.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 smtClean="0"/>
              <a:t>          Each _____ bases code for one of the 20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amino acids.  The amino acids bond and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fold to make the ____________.</a:t>
            </a:r>
          </a:p>
          <a:p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2050" name="Picture 2" descr="http://www.bbc.co.uk/staticarchive/8c14193f0a7a78bdfacc0254bc309acde0eda55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539883"/>
            <a:ext cx="4296659" cy="242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utreachuganda.org/zencart/images/IMG_1220%20gbn%20gro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55" y="2362200"/>
            <a:ext cx="178543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002145"/>
            <a:ext cx="1066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proteins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977382"/>
            <a:ext cx="1115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enzymes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6294" y="1554655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amino acids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5665" y="153283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20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1828800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specific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497" y="233114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20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5665" y="2590800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1000’s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038600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sequence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68" y="4351331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shape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7072" y="48006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4986" y="5257800"/>
            <a:ext cx="963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protein</a:t>
            </a:r>
            <a:endParaRPr lang="en-US" sz="2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610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      </a:t>
            </a:r>
            <a:r>
              <a:rPr lang="en-US" sz="2400" b="1" dirty="0" smtClean="0"/>
              <a:t>4.</a:t>
            </a:r>
            <a:r>
              <a:rPr lang="en-US" dirty="0" smtClean="0"/>
              <a:t> Offspring resemble their _____________ </a:t>
            </a:r>
          </a:p>
          <a:p>
            <a:r>
              <a:rPr lang="en-US" dirty="0"/>
              <a:t> </a:t>
            </a:r>
            <a:r>
              <a:rPr lang="en-US" dirty="0" smtClean="0"/>
              <a:t>     				            because they inherit genes that code </a:t>
            </a:r>
          </a:p>
          <a:p>
            <a:r>
              <a:rPr lang="en-US" dirty="0" smtClean="0"/>
              <a:t>                                                                                  for similar _______________.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b="1" dirty="0" smtClean="0"/>
              <a:t>5.</a:t>
            </a:r>
            <a:r>
              <a:rPr lang="en-US" dirty="0" smtClean="0"/>
              <a:t> Each cell is regulated by hormones to _____________ which genes are</a:t>
            </a:r>
          </a:p>
          <a:p>
            <a:r>
              <a:rPr lang="en-US" dirty="0"/>
              <a:t> </a:t>
            </a:r>
            <a:r>
              <a:rPr lang="en-US" dirty="0" smtClean="0"/>
              <a:t>         _______________ (“switched on”) and therefore which proteins are _______.</a:t>
            </a:r>
          </a:p>
          <a:p>
            <a:endParaRPr lang="en-US" dirty="0"/>
          </a:p>
          <a:p>
            <a:r>
              <a:rPr lang="en-US" dirty="0" smtClean="0"/>
              <a:t>             		             </a:t>
            </a:r>
            <a:r>
              <a:rPr lang="en-US" sz="2000" b="1" dirty="0" smtClean="0"/>
              <a:t>Ex.</a:t>
            </a:r>
            <a:r>
              <a:rPr lang="en-US" dirty="0" smtClean="0"/>
              <a:t>   MAMMARY GLAND CELLS -  The milk producing ________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is expressed when the baby breast feeds.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sz="2000" b="1" dirty="0" smtClean="0"/>
              <a:t>Ex.</a:t>
            </a:r>
            <a:r>
              <a:rPr lang="en-US" dirty="0" smtClean="0"/>
              <a:t> HAIR FOLLICLE CELLS – </a:t>
            </a:r>
          </a:p>
          <a:p>
            <a:r>
              <a:rPr lang="en-US" dirty="0" smtClean="0"/>
              <a:t>		The hair _________ gene is expressed.</a:t>
            </a:r>
            <a:endParaRPr lang="en-US" dirty="0"/>
          </a:p>
        </p:txBody>
      </p:sp>
      <p:pic>
        <p:nvPicPr>
          <p:cNvPr id="3076" name="Picture 4" descr="http://images.totalbeauty.com/content/photos/celebrity-mothers-daughters-goldie-kate-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31" y="457200"/>
            <a:ext cx="3020291" cy="201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breastfeedingbasics.com/wp-content/uploads/2012/02/breastfeeding-rock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51460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-media-cache-ak0.pinimg.com/736x/af/c8/01/afc80190d892f6fc0063cbef0f58fb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3764280"/>
            <a:ext cx="1910080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2800" y="457200"/>
            <a:ext cx="993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parents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063853"/>
            <a:ext cx="1066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proteins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799" y="2971800"/>
            <a:ext cx="940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control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3960" y="3295710"/>
            <a:ext cx="1258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expressed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9139" y="3295710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made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3886200"/>
            <a:ext cx="701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gene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7303" y="5253930"/>
            <a:ext cx="949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growth</a:t>
            </a:r>
            <a:endParaRPr lang="en-US" sz="2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 Condensed" pitchFamily="34" charset="0"/>
              </a:rPr>
              <a:t>The Genetic Code and Protein Synthesis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1. The DNA code in the nucleus is converted</a:t>
            </a:r>
          </a:p>
          <a:p>
            <a:r>
              <a:rPr lang="en-US" sz="1600" dirty="0" smtClean="0"/>
              <a:t>          into ____________________ (mRNA).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2. The mRNA takes the code to the ____________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where a protein is made.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3. Each 3 bases sequence in the mRNA is a _______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for one of the amino acids.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4. The amino acids coded for are assembled into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a ______________</a:t>
            </a:r>
            <a:endParaRPr lang="en-US" sz="1600" dirty="0"/>
          </a:p>
        </p:txBody>
      </p:sp>
      <p:pic>
        <p:nvPicPr>
          <p:cNvPr id="4100" name="Picture 4" descr="http://www.mrwiggersci.com/bio/lecture-notes/protein-synthesis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89" y="900544"/>
            <a:ext cx="4072511" cy="45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6181" y="1447800"/>
            <a:ext cx="1861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messenger RNA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8148" y="2212270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ribosome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6918" y="3124200"/>
            <a:ext cx="84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codon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3255" y="4348655"/>
            <a:ext cx="963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protein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53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Ultra Bold Condensed" pitchFamily="34" charset="0"/>
              </a:rPr>
              <a:t>WHAT YOU NEED TO BE ABLE TO DO:</a:t>
            </a:r>
          </a:p>
          <a:p>
            <a:endParaRPr lang="en-US" dirty="0">
              <a:latin typeface="Gill Sans Ultra Bold Condensed" pitchFamily="34" charset="0"/>
            </a:endParaRPr>
          </a:p>
          <a:p>
            <a:endParaRPr lang="en-US" dirty="0" smtClean="0">
              <a:latin typeface="Gill Sans Ultra Bold Condensed" pitchFamily="34" charset="0"/>
            </a:endParaRPr>
          </a:p>
          <a:p>
            <a:endParaRPr lang="en-US" dirty="0">
              <a:latin typeface="Gill Sans Ultra Bold Condensed" pitchFamily="34" charset="0"/>
            </a:endParaRPr>
          </a:p>
          <a:p>
            <a:endParaRPr lang="en-US" dirty="0" smtClean="0">
              <a:latin typeface="Gill Sans Ultra Bold Condensed" pitchFamily="34" charset="0"/>
            </a:endParaRPr>
          </a:p>
          <a:p>
            <a:r>
              <a:rPr lang="en-US" dirty="0">
                <a:latin typeface="Gill Sans Ultra Bold Condensed" pitchFamily="34" charset="0"/>
              </a:rPr>
              <a:t>	</a:t>
            </a:r>
            <a:r>
              <a:rPr lang="en-US" dirty="0" smtClean="0">
                <a:latin typeface="Gill Sans Ultra Bold Condensed" pitchFamily="34" charset="0"/>
              </a:rPr>
              <a:t>					      </a:t>
            </a:r>
            <a:r>
              <a:rPr lang="en-US" dirty="0" smtClean="0"/>
              <a:t>**NOTE – In mRNA, the</a:t>
            </a:r>
          </a:p>
          <a:p>
            <a:r>
              <a:rPr lang="en-US" dirty="0">
                <a:latin typeface="Gill Sans Ultra Bold Condensed" pitchFamily="34" charset="0"/>
              </a:rPr>
              <a:t>	</a:t>
            </a:r>
            <a:r>
              <a:rPr lang="en-US" dirty="0" smtClean="0">
                <a:latin typeface="Gill Sans Ultra Bold Condensed" pitchFamily="34" charset="0"/>
              </a:rPr>
              <a:t>					        </a:t>
            </a:r>
            <a:r>
              <a:rPr lang="en-US" dirty="0" smtClean="0"/>
              <a:t>base Uracil (U) replaces</a:t>
            </a:r>
          </a:p>
          <a:p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smtClean="0">
                <a:latin typeface="Gill Sans Ultra Bold Condensed" pitchFamily="34" charset="0"/>
              </a:rPr>
              <a:t>             					        </a:t>
            </a:r>
            <a:r>
              <a:rPr lang="en-US" dirty="0" smtClean="0"/>
              <a:t>Thymine (T)</a:t>
            </a:r>
          </a:p>
          <a:p>
            <a:endParaRPr lang="en-US" dirty="0">
              <a:latin typeface="Gill Sans Ultra Bold Condensed" pitchFamily="34" charset="0"/>
            </a:endParaRPr>
          </a:p>
          <a:p>
            <a:endParaRPr lang="en-US" dirty="0" smtClean="0">
              <a:latin typeface="Gill Sans Ultra Bold Condensed" pitchFamily="34" charset="0"/>
            </a:endParaRPr>
          </a:p>
          <a:p>
            <a:endParaRPr lang="en-US" dirty="0">
              <a:latin typeface="Gill Sans Ultra Bold Condensed" pitchFamily="34" charset="0"/>
            </a:endParaRPr>
          </a:p>
          <a:p>
            <a:endParaRPr lang="en-US" dirty="0" smtClean="0">
              <a:latin typeface="Gill Sans Ultra Bold Condensed" pitchFamily="34" charset="0"/>
            </a:endParaRPr>
          </a:p>
          <a:p>
            <a:endParaRPr lang="en-US" dirty="0">
              <a:latin typeface="Gill Sans Ultra Bold Condensed" pitchFamily="34" charset="0"/>
            </a:endParaRPr>
          </a:p>
          <a:p>
            <a:endParaRPr lang="en-US" dirty="0" smtClean="0">
              <a:latin typeface="Gill Sans Ultra Bold Condensed" pitchFamily="34" charset="0"/>
            </a:endParaRPr>
          </a:p>
          <a:p>
            <a:endParaRPr lang="en-US" sz="2400" dirty="0" smtClean="0">
              <a:latin typeface="Gill Sans Ultra Bold Condensed" pitchFamily="34" charset="0"/>
            </a:endParaRPr>
          </a:p>
          <a:p>
            <a:r>
              <a:rPr lang="en-US" dirty="0"/>
              <a:t> </a:t>
            </a:r>
            <a:r>
              <a:rPr lang="en-US" sz="2400" dirty="0" smtClean="0"/>
              <a:t>DNA Code:	 CAC    GTG    GAC    AGA    GGA    CAC    CTC	</a:t>
            </a:r>
          </a:p>
          <a:p>
            <a:endParaRPr lang="en-US" sz="2400" dirty="0"/>
          </a:p>
          <a:p>
            <a:r>
              <a:rPr lang="en-US" sz="2400" dirty="0" smtClean="0"/>
              <a:t>mRNA Code:	 ___     ___     ___     ___      ___     ___     ___</a:t>
            </a:r>
          </a:p>
          <a:p>
            <a:endParaRPr lang="en-US" sz="2400" dirty="0"/>
          </a:p>
          <a:p>
            <a:r>
              <a:rPr lang="en-US" sz="2400" dirty="0" smtClean="0"/>
              <a:t>Amino Acid: 	 ___     ___     ___     ___      ___     ___     ___</a:t>
            </a:r>
          </a:p>
        </p:txBody>
      </p:sp>
      <p:pic>
        <p:nvPicPr>
          <p:cNvPr id="5124" name="Picture 4" descr="https://courses.candelalearning.com/biononmajors2014fallmaster/wp-content/uploads/sites/70/2014/08/Figure_09_04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4101674" cy="35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4436" y="5217072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GUG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5227" y="5217072"/>
            <a:ext cx="60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CAC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5248761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CUG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1127" y="5248761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UCU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9491" y="5223801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CCU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1474" y="5223801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GUG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5250234"/>
            <a:ext cx="664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GAG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7663" y="5988112"/>
            <a:ext cx="511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Val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14" y="5994401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His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3987" y="5988112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3366FF"/>
                </a:solidFill>
              </a:rPr>
              <a:t>Leu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446" y="5978877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3366FF"/>
                </a:solidFill>
              </a:rPr>
              <a:t>Ser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6371" y="5988112"/>
            <a:ext cx="547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Pro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4701" y="5988112"/>
            <a:ext cx="511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Val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4340" y="5991059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3366FF"/>
                </a:solidFill>
              </a:rPr>
              <a:t>Glu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587</Words>
  <Application>Microsoft Office PowerPoint</Application>
  <PresentationFormat>On-screen Show (4:3)</PresentationFormat>
  <Paragraphs>402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ctraina</dc:creator>
  <cp:lastModifiedBy>ctraina</cp:lastModifiedBy>
  <cp:revision>117</cp:revision>
  <dcterms:created xsi:type="dcterms:W3CDTF">2015-11-25T18:22:46Z</dcterms:created>
  <dcterms:modified xsi:type="dcterms:W3CDTF">2015-12-09T18:23:26Z</dcterms:modified>
</cp:coreProperties>
</file>