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663300"/>
    <a:srgbClr val="008000"/>
    <a:srgbClr val="8000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2CC46-748F-426A-8717-3B9FAAD10997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F0D96-B93E-4DA7-8288-233F6E78B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23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0607D-E583-462D-971C-CCA0316425EC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DB84-B2ED-452D-950D-F4BF4709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9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FDB84-B2ED-452D-950D-F4BF4709BD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09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FDB84-B2ED-452D-950D-F4BF4709BD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13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FDB84-B2ED-452D-950D-F4BF4709BD3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79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FDB84-B2ED-452D-950D-F4BF4709BD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17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FDB84-B2ED-452D-950D-F4BF4709BD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64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FDB84-B2ED-452D-950D-F4BF4709BD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54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FDB84-B2ED-452D-950D-F4BF4709BD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10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FDB84-B2ED-452D-950D-F4BF4709BD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77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FDB84-B2ED-452D-950D-F4BF4709BD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787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FDB84-B2ED-452D-950D-F4BF4709BD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39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FDB84-B2ED-452D-950D-F4BF4709BD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71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8243-296C-4ABB-981C-78CB53FA6175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5F19-855D-4344-BFD3-C29BF687C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93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8243-296C-4ABB-981C-78CB53FA6175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5F19-855D-4344-BFD3-C29BF687C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52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8243-296C-4ABB-981C-78CB53FA6175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5F19-855D-4344-BFD3-C29BF687C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84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8243-296C-4ABB-981C-78CB53FA6175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5F19-855D-4344-BFD3-C29BF687C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86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8243-296C-4ABB-981C-78CB53FA6175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5F19-855D-4344-BFD3-C29BF687C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54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8243-296C-4ABB-981C-78CB53FA6175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5F19-855D-4344-BFD3-C29BF687C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92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8243-296C-4ABB-981C-78CB53FA6175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5F19-855D-4344-BFD3-C29BF687C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41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8243-296C-4ABB-981C-78CB53FA6175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5F19-855D-4344-BFD3-C29BF687C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551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8243-296C-4ABB-981C-78CB53FA6175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5F19-855D-4344-BFD3-C29BF687C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98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8243-296C-4ABB-981C-78CB53FA6175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5F19-855D-4344-BFD3-C29BF687C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36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8243-296C-4ABB-981C-78CB53FA6175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5F19-855D-4344-BFD3-C29BF687C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48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28243-296C-4ABB-981C-78CB53FA6175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15F19-855D-4344-BFD3-C29BF687C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01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457200"/>
            <a:ext cx="632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     INTRODUCTION TO ECOLOGY</a:t>
            </a:r>
          </a:p>
          <a:p>
            <a:endParaRPr lang="en-US" sz="1600" dirty="0">
              <a:latin typeface="Arial Black" pitchFamily="34" charset="0"/>
            </a:endParaRPr>
          </a:p>
          <a:p>
            <a:r>
              <a:rPr lang="en-US" sz="1600" dirty="0" smtClean="0">
                <a:latin typeface="Arial Black" pitchFamily="34" charset="0"/>
              </a:rPr>
              <a:t>ECOLOGY -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The study of _____________ things ( __________________ )</a:t>
            </a: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and their ___________________ with the ________________  environment.</a:t>
            </a:r>
            <a:endParaRPr lang="en-US" sz="1600" dirty="0">
              <a:latin typeface="Arial Black" pitchFamily="34" charset="0"/>
            </a:endParaRPr>
          </a:p>
        </p:txBody>
      </p:sp>
      <p:pic>
        <p:nvPicPr>
          <p:cNvPr id="1026" name="Picture 2" descr="http://static.wixstatic.com/media/62057e_93b9ef7d8ec24adbac3457788259999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36617"/>
            <a:ext cx="3200400" cy="248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14800" y="2590800"/>
            <a:ext cx="41935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BIOTIC</a:t>
            </a:r>
            <a:r>
              <a:rPr lang="en-US" dirty="0" smtClean="0"/>
              <a:t>  =  __________   Ex.  __________</a:t>
            </a:r>
          </a:p>
          <a:p>
            <a:endParaRPr lang="en-US" dirty="0"/>
          </a:p>
          <a:p>
            <a:r>
              <a:rPr lang="en-US" b="1" dirty="0" smtClean="0"/>
              <a:t>ABIOTIC</a:t>
            </a:r>
            <a:r>
              <a:rPr lang="en-US" dirty="0" smtClean="0"/>
              <a:t>  =  _____________  Ex.  ________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799" y="4876800"/>
            <a:ext cx="785503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HABITAT  -  Where an organism  __________	  Ex.  _______________</a:t>
            </a:r>
          </a:p>
          <a:p>
            <a:endParaRPr lang="en-US" dirty="0"/>
          </a:p>
          <a:p>
            <a:r>
              <a:rPr lang="en-US" dirty="0" smtClean="0"/>
              <a:t>NICHE  -  The ________ an organism plays        Ex. _______________________</a:t>
            </a:r>
          </a:p>
          <a:p>
            <a:endParaRPr lang="en-US" dirty="0"/>
          </a:p>
          <a:p>
            <a:r>
              <a:rPr lang="en-US" dirty="0" smtClean="0"/>
              <a:t>					 __________________________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901036" y="918863"/>
            <a:ext cx="91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living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62600" y="941799"/>
            <a:ext cx="1535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organisms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8400" y="1405834"/>
            <a:ext cx="17395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interactions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89859" y="1380528"/>
            <a:ext cx="1518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non-living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92719" y="2392370"/>
            <a:ext cx="918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living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50865" y="2392370"/>
            <a:ext cx="690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tree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92719" y="2971800"/>
            <a:ext cx="1518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non-living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73072" y="3017966"/>
            <a:ext cx="936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water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03950" y="4692134"/>
            <a:ext cx="764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lives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62794" y="4692134"/>
            <a:ext cx="14334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backyard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14600" y="5333999"/>
            <a:ext cx="690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role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21742" y="5333999"/>
            <a:ext cx="30081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ROBIN – Builds a nest,</a:t>
            </a:r>
          </a:p>
          <a:p>
            <a:endParaRPr lang="en-US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flies around, and eats worms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38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8686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(2) OXYGEN/CARBON DIOXIDE CYCLE</a:t>
            </a:r>
          </a:p>
          <a:p>
            <a:endParaRPr lang="en-US" sz="2400" b="1" dirty="0"/>
          </a:p>
          <a:p>
            <a:pPr marL="285750" indent="-285750">
              <a:buFont typeface="Courier New" pitchFamily="49" charset="0"/>
              <a:buChar char="o"/>
            </a:pPr>
            <a:r>
              <a:rPr lang="en-US" dirty="0"/>
              <a:t> </a:t>
            </a:r>
            <a:r>
              <a:rPr lang="en-US" dirty="0" smtClean="0"/>
              <a:t>  Plants give off oxygen through the process of _______________________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dirty="0" smtClean="0"/>
              <a:t>   Animals give off carbon dioxide through the process of _________________________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PHOTOSYNTHESIS:  </a:t>
            </a:r>
            <a:r>
              <a:rPr lang="en-US" dirty="0" smtClean="0"/>
              <a:t>________  +  ________  </a:t>
            </a:r>
            <a:r>
              <a:rPr lang="en-US" dirty="0" smtClean="0">
                <a:sym typeface="Wingdings" pitchFamily="2" charset="2"/>
              </a:rPr>
              <a:t>  ___________  +  ________  +   _________</a:t>
            </a: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r>
              <a:rPr lang="en-US" b="1" dirty="0" smtClean="0">
                <a:sym typeface="Wingdings" pitchFamily="2" charset="2"/>
              </a:rPr>
              <a:t>RESPIRATION:  </a:t>
            </a:r>
            <a:r>
              <a:rPr lang="en-US" dirty="0" smtClean="0">
                <a:sym typeface="Wingdings" pitchFamily="2" charset="2"/>
              </a:rPr>
              <a:t>__________  +  _________    _____________  +  ________  +  _________</a:t>
            </a:r>
            <a:endParaRPr lang="en-US" dirty="0"/>
          </a:p>
        </p:txBody>
      </p:sp>
      <p:pic>
        <p:nvPicPr>
          <p:cNvPr id="2050" name="Picture 2" descr="http://centexnaturalist.com/foldermainmenus/sfsciencecurriculum/folderlifescience/phosyn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55251"/>
            <a:ext cx="28575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10200" y="1131455"/>
            <a:ext cx="2126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photosynthesis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1447800"/>
            <a:ext cx="2579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cellular respiration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2099" y="4343400"/>
            <a:ext cx="658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CO</a:t>
            </a:r>
            <a:r>
              <a:rPr lang="en-US" sz="2400" b="1" baseline="-25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en-US" sz="2400" b="1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4336243"/>
            <a:ext cx="691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H</a:t>
            </a:r>
            <a:r>
              <a:rPr lang="en-US" sz="2400" b="1" baseline="-25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O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8693" y="4285520"/>
            <a:ext cx="1167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n-US" sz="2400" b="1" baseline="-25000" dirty="0" smtClean="0">
                <a:solidFill>
                  <a:schemeClr val="tx2">
                    <a:lumMod val="75000"/>
                  </a:schemeClr>
                </a:solidFill>
              </a:rPr>
              <a:t>6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H</a:t>
            </a:r>
            <a:r>
              <a:rPr lang="en-US" sz="2400" b="1" baseline="-25000" dirty="0" smtClean="0">
                <a:solidFill>
                  <a:schemeClr val="tx2">
                    <a:lumMod val="75000"/>
                  </a:schemeClr>
                </a:solidFill>
              </a:rPr>
              <a:t>12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O</a:t>
            </a:r>
            <a:r>
              <a:rPr lang="en-US" sz="2400" b="1" baseline="-25000" dirty="0" smtClean="0">
                <a:solidFill>
                  <a:schemeClr val="tx2">
                    <a:lumMod val="75000"/>
                  </a:schemeClr>
                </a:solidFill>
              </a:rPr>
              <a:t>6</a:t>
            </a:r>
            <a:endParaRPr lang="en-US" sz="2400" b="1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5600" y="4297142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O</a:t>
            </a:r>
            <a:r>
              <a:rPr lang="en-US" sz="2400" b="1" baseline="-25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en-US" sz="2400" b="1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24800" y="4285519"/>
            <a:ext cx="691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H</a:t>
            </a:r>
            <a:r>
              <a:rPr lang="en-US" sz="2400" b="1" baseline="-25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O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8445" y="5181600"/>
            <a:ext cx="1167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n-US" sz="2400" b="1" baseline="-25000" dirty="0" smtClean="0">
                <a:solidFill>
                  <a:schemeClr val="tx2">
                    <a:lumMod val="75000"/>
                  </a:schemeClr>
                </a:solidFill>
              </a:rPr>
              <a:t>6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H</a:t>
            </a:r>
            <a:r>
              <a:rPr lang="en-US" sz="2400" b="1" baseline="-25000" dirty="0" smtClean="0">
                <a:solidFill>
                  <a:schemeClr val="tx2">
                    <a:lumMod val="75000"/>
                  </a:schemeClr>
                </a:solidFill>
              </a:rPr>
              <a:t>12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O</a:t>
            </a:r>
            <a:r>
              <a:rPr lang="en-US" sz="2400" b="1" baseline="-25000" dirty="0" smtClean="0">
                <a:solidFill>
                  <a:schemeClr val="tx2">
                    <a:lumMod val="75000"/>
                  </a:schemeClr>
                </a:solidFill>
              </a:rPr>
              <a:t>6</a:t>
            </a:r>
            <a:endParaRPr lang="en-US" sz="2400" b="1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0591" y="5181446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O</a:t>
            </a:r>
            <a:r>
              <a:rPr lang="en-US" sz="2400" b="1" baseline="-25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en-US" sz="2400" b="1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0600" y="5206690"/>
            <a:ext cx="1604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ATP energy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80952" y="5179137"/>
            <a:ext cx="658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CO</a:t>
            </a:r>
            <a:r>
              <a:rPr lang="en-US" sz="2400" b="1" baseline="-25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en-US" sz="2400" b="1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84081" y="5179136"/>
            <a:ext cx="691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H</a:t>
            </a:r>
            <a:r>
              <a:rPr lang="en-US" sz="2400" b="1" baseline="-25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O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12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52400"/>
            <a:ext cx="83820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                   ECOLOGICAL SUCCESSION</a:t>
            </a:r>
          </a:p>
          <a:p>
            <a:endParaRPr lang="en-US" dirty="0"/>
          </a:p>
          <a:p>
            <a:r>
              <a:rPr lang="en-US" dirty="0" smtClean="0"/>
              <a:t>		  “Succession” = An orderly series of ________</a:t>
            </a:r>
          </a:p>
          <a:p>
            <a:endParaRPr lang="en-US" dirty="0"/>
          </a:p>
          <a:p>
            <a:r>
              <a:rPr lang="en-US" dirty="0" smtClean="0"/>
              <a:t>The environment can be _____________________ altered or _______________</a:t>
            </a:r>
          </a:p>
          <a:p>
            <a:r>
              <a:rPr lang="en-US" dirty="0" smtClean="0"/>
              <a:t>by humans, climate changes or natural ________________ such as forest fires and</a:t>
            </a:r>
          </a:p>
          <a:p>
            <a:r>
              <a:rPr lang="en-US" dirty="0" smtClean="0"/>
              <a:t>floods.  The _______________ ecosystem will recover in __________ that takes </a:t>
            </a:r>
          </a:p>
          <a:p>
            <a:r>
              <a:rPr lang="en-US" dirty="0" smtClean="0"/>
              <a:t>many years.  Finally, the ecosystem will reach a ____________ stage that can last</a:t>
            </a:r>
          </a:p>
          <a:p>
            <a:r>
              <a:rPr lang="en-US" dirty="0" smtClean="0"/>
              <a:t>for 100’s or 1000’s of years.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 </a:t>
            </a:r>
            <a:r>
              <a:rPr lang="en-US" b="1" u="sng" dirty="0" smtClean="0"/>
              <a:t>EXAMPLE OF SUCCESSION IN NEW YORK STATE</a:t>
            </a:r>
          </a:p>
          <a:p>
            <a:endParaRPr lang="en-US" b="1" u="sng" dirty="0"/>
          </a:p>
          <a:p>
            <a:r>
              <a:rPr lang="en-US" dirty="0" smtClean="0"/>
              <a:t>  As plants die and                                                                                                     </a:t>
            </a:r>
          </a:p>
          <a:p>
            <a:r>
              <a:rPr lang="en-US" dirty="0" smtClean="0"/>
              <a:t> __________________</a:t>
            </a:r>
          </a:p>
          <a:p>
            <a:r>
              <a:rPr lang="en-US" dirty="0"/>
              <a:t> </a:t>
            </a:r>
            <a:r>
              <a:rPr lang="en-US" dirty="0" smtClean="0"/>
              <a:t>the _______ gets thicker.</a:t>
            </a:r>
            <a:endParaRPr lang="en-US" b="1" u="sng" dirty="0"/>
          </a:p>
          <a:p>
            <a:endParaRPr lang="en-US" b="1" u="sng" dirty="0" smtClean="0"/>
          </a:p>
          <a:p>
            <a:endParaRPr lang="en-US" b="1" u="sng" dirty="0"/>
          </a:p>
          <a:p>
            <a:endParaRPr lang="en-US" b="1" u="sng" dirty="0" smtClean="0"/>
          </a:p>
          <a:p>
            <a:endParaRPr lang="en-US" b="1" u="sng" dirty="0"/>
          </a:p>
          <a:p>
            <a:endParaRPr lang="en-US" b="1" u="sng" dirty="0" smtClean="0"/>
          </a:p>
          <a:p>
            <a:r>
              <a:rPr lang="en-US" dirty="0" smtClean="0"/>
              <a:t>                      ________    ________     ___________        __________  (_________ STAGE)</a:t>
            </a:r>
            <a:r>
              <a:rPr lang="en-US" b="1" u="sng" dirty="0" smtClean="0"/>
              <a:t>                             </a:t>
            </a:r>
          </a:p>
          <a:p>
            <a:r>
              <a:rPr lang="en-US" dirty="0" smtClean="0"/>
              <a:t>                              1                   2                       3                             4</a:t>
            </a:r>
            <a:endParaRPr lang="en-US" b="1" u="sng" dirty="0"/>
          </a:p>
        </p:txBody>
      </p:sp>
      <p:pic>
        <p:nvPicPr>
          <p:cNvPr id="3074" name="Picture 2" descr="http://chsweb.lr.k12.nj.us/mstanley/outlines/ecology/succession/succession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7" y="3200400"/>
            <a:ext cx="5724525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67400" y="838199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steps</a:t>
            </a:r>
            <a:endParaRPr lang="en-US" sz="2400" b="1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1299864"/>
            <a:ext cx="1861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substantially</a:t>
            </a:r>
            <a:endParaRPr lang="en-US" sz="2400" b="1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3200" y="1292783"/>
            <a:ext cx="127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changed</a:t>
            </a:r>
            <a:endParaRPr lang="en-US" sz="2400" b="1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1600200"/>
            <a:ext cx="1330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disasters</a:t>
            </a:r>
            <a:endParaRPr lang="en-US" sz="2400" b="1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1905000"/>
            <a:ext cx="1382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damaged</a:t>
            </a:r>
            <a:endParaRPr lang="en-US" sz="2400" b="1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90286" y="1904998"/>
            <a:ext cx="97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stages</a:t>
            </a:r>
            <a:endParaRPr lang="en-US" sz="2400" b="1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2209800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stable</a:t>
            </a:r>
            <a:endParaRPr lang="en-US" sz="2400" b="1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3810000"/>
            <a:ext cx="1620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decompose</a:t>
            </a:r>
            <a:endParaRPr lang="en-US" sz="2400" b="1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6800" y="4114800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soil</a:t>
            </a:r>
            <a:endParaRPr lang="en-US" sz="2400" b="1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36770" y="5638800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grass</a:t>
            </a:r>
            <a:endParaRPr lang="en-US" sz="2400" b="1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25342" y="5655541"/>
            <a:ext cx="1075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shrubs</a:t>
            </a:r>
            <a:endParaRPr lang="en-US" sz="2400" b="1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13177" y="5683094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conifers</a:t>
            </a:r>
            <a:endParaRPr lang="en-US" sz="2400" b="1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65045" y="5678630"/>
            <a:ext cx="1640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hardwoods</a:t>
            </a:r>
            <a:endParaRPr lang="en-US" sz="2400" b="1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37565" y="5718155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stable</a:t>
            </a:r>
            <a:endParaRPr lang="en-US" sz="2400" b="1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3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3.bp.blogspot.com/-BNq6DPxzeyo/TZ3iLrtdsFI/AAAAAAAAADA/R-DRKTb3nwY/s1600/Competition_Hirschkampf-743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696" y="533400"/>
            <a:ext cx="4422775" cy="294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4387" y="762000"/>
            <a:ext cx="3429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COMPETITION</a:t>
            </a:r>
          </a:p>
          <a:p>
            <a:endParaRPr lang="en-US" dirty="0"/>
          </a:p>
          <a:p>
            <a:r>
              <a:rPr lang="en-US" dirty="0" smtClean="0"/>
              <a:t>A _________ for resources.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** The more _______________</a:t>
            </a:r>
          </a:p>
          <a:p>
            <a:endParaRPr lang="en-US" dirty="0" smtClean="0"/>
          </a:p>
          <a:p>
            <a:r>
              <a:rPr lang="en-US" dirty="0" smtClean="0"/>
              <a:t>the niche, the ______________</a:t>
            </a:r>
          </a:p>
          <a:p>
            <a:endParaRPr lang="en-US" dirty="0" smtClean="0"/>
          </a:p>
          <a:p>
            <a:r>
              <a:rPr lang="en-US" dirty="0" smtClean="0"/>
              <a:t>the competition **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3993654"/>
            <a:ext cx="85305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Ex.  A robin will compete with a _______________ because they both eat ____________.</a:t>
            </a:r>
          </a:p>
          <a:p>
            <a:endParaRPr lang="en-US" dirty="0"/>
          </a:p>
          <a:p>
            <a:r>
              <a:rPr lang="en-US" dirty="0" smtClean="0"/>
              <a:t>	The robin will ______ compete with a daisy because the daisy is a __________</a:t>
            </a:r>
          </a:p>
          <a:p>
            <a:endParaRPr lang="en-US" dirty="0"/>
          </a:p>
          <a:p>
            <a:r>
              <a:rPr lang="en-US" dirty="0" smtClean="0"/>
              <a:t>	        and makes its own food using ________________________.</a:t>
            </a:r>
            <a:endParaRPr lang="en-US" dirty="0"/>
          </a:p>
        </p:txBody>
      </p:sp>
      <p:pic>
        <p:nvPicPr>
          <p:cNvPr id="2052" name="Picture 4" descr="http://images.clipartpanda.com/robin-clip-art-michigan_robin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436471"/>
            <a:ext cx="1363014" cy="107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lipart-finder.com/data/preview/33-Ox_eye_Dais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971" y="4953000"/>
            <a:ext cx="60417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thumbs.dreamstime.com/t/cardinal-vector-illustration-4087701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20" y="5334000"/>
            <a:ext cx="1194916" cy="124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4323" y="1295399"/>
            <a:ext cx="954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Arial Black" pitchFamily="34" charset="0"/>
                <a:cs typeface="Times New Roman" pitchFamily="18" charset="0"/>
              </a:rPr>
              <a:t>fight</a:t>
            </a:r>
            <a:endParaRPr lang="en-US" sz="2400" dirty="0">
              <a:solidFill>
                <a:srgbClr val="008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09800" y="2013510"/>
            <a:ext cx="1329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Arial Black" pitchFamily="34" charset="0"/>
                <a:cs typeface="Times New Roman" pitchFamily="18" charset="0"/>
              </a:rPr>
              <a:t>similar</a:t>
            </a:r>
            <a:endParaRPr lang="en-US" sz="2400" dirty="0">
              <a:solidFill>
                <a:srgbClr val="008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26702" y="2627575"/>
            <a:ext cx="1419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Arial Black" pitchFamily="34" charset="0"/>
                <a:cs typeface="Times New Roman" pitchFamily="18" charset="0"/>
              </a:rPr>
              <a:t>greater</a:t>
            </a:r>
            <a:endParaRPr lang="en-US" sz="2400" dirty="0">
              <a:solidFill>
                <a:srgbClr val="008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32083" y="3803463"/>
            <a:ext cx="1559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Arial Black" pitchFamily="34" charset="0"/>
                <a:cs typeface="Times New Roman" pitchFamily="18" charset="0"/>
              </a:rPr>
              <a:t>cardinal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361971" y="3784914"/>
            <a:ext cx="14141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Arial Black" pitchFamily="34" charset="0"/>
                <a:cs typeface="Times New Roman" pitchFamily="18" charset="0"/>
              </a:rPr>
              <a:t>insects</a:t>
            </a:r>
            <a:endParaRPr lang="en-US" sz="2400" dirty="0">
              <a:solidFill>
                <a:srgbClr val="008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51645" y="4419600"/>
            <a:ext cx="731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Arial Black" pitchFamily="34" charset="0"/>
                <a:cs typeface="Times New Roman" pitchFamily="18" charset="0"/>
              </a:rPr>
              <a:t>not</a:t>
            </a:r>
            <a:endParaRPr lang="en-US" sz="2400" dirty="0">
              <a:solidFill>
                <a:srgbClr val="008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3805" y="4350250"/>
            <a:ext cx="1039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Arial Black" pitchFamily="34" charset="0"/>
                <a:cs typeface="Times New Roman" pitchFamily="18" charset="0"/>
              </a:rPr>
              <a:t>plant</a:t>
            </a:r>
            <a:endParaRPr lang="en-US" sz="2400" dirty="0">
              <a:solidFill>
                <a:srgbClr val="008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51311" y="4953000"/>
            <a:ext cx="2746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Arial Black" pitchFamily="34" charset="0"/>
                <a:cs typeface="Times New Roman" pitchFamily="18" charset="0"/>
              </a:rPr>
              <a:t>photosynthesis</a:t>
            </a:r>
            <a:endParaRPr lang="en-US" sz="2400" dirty="0">
              <a:solidFill>
                <a:srgbClr val="008000"/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03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337203"/>
            <a:ext cx="5975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LEVELS OF STUDY IN ECOLOGY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Elephant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750092"/>
              </p:ext>
            </p:extLst>
          </p:nvPr>
        </p:nvGraphicFramePr>
        <p:xfrm>
          <a:off x="892433" y="1143000"/>
          <a:ext cx="7391400" cy="433832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926967"/>
                <a:gridCol w="3429000"/>
                <a:gridCol w="2035433"/>
              </a:tblGrid>
              <a:tr h="4673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Black" pitchFamily="34" charset="0"/>
                        </a:rPr>
                        <a:t>LEVEL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Black" pitchFamily="34" charset="0"/>
                        </a:rPr>
                        <a:t>DESCRIPTION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Black" pitchFamily="34" charset="0"/>
                        </a:rPr>
                        <a:t>EXAMPLE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46736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sz="1400" b="1" dirty="0" smtClean="0"/>
                        <a:t>1.</a:t>
                      </a:r>
                      <a:r>
                        <a:rPr lang="en-US" sz="1400" b="1" baseline="0" dirty="0" smtClean="0"/>
                        <a:t> _________________</a:t>
                      </a:r>
                      <a:endParaRPr lang="en-US" sz="1400" b="1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All</a:t>
                      </a:r>
                      <a:r>
                        <a:rPr lang="en-US" baseline="0" dirty="0" smtClean="0"/>
                        <a:t> the ______________ of</a:t>
                      </a:r>
                    </a:p>
                    <a:p>
                      <a:pPr algn="ctr"/>
                      <a:r>
                        <a:rPr lang="en-US" baseline="0" dirty="0" smtClean="0"/>
                        <a:t>one _____________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 _________</a:t>
                      </a:r>
                      <a:endParaRPr lang="en-US" dirty="0"/>
                    </a:p>
                  </a:txBody>
                  <a:tcPr/>
                </a:tc>
              </a:tr>
              <a:tr h="46736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2. _____________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All the _________________</a:t>
                      </a:r>
                    </a:p>
                    <a:p>
                      <a:pPr algn="ctr"/>
                      <a:r>
                        <a:rPr lang="en-US" dirty="0" smtClean="0"/>
                        <a:t>populations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________________</a:t>
                      </a:r>
                      <a:endParaRPr lang="en-US" dirty="0"/>
                    </a:p>
                  </a:txBody>
                  <a:tcPr/>
                </a:tc>
              </a:tr>
              <a:tr h="46736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3. _____________</a:t>
                      </a: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 biotic ______________</a:t>
                      </a:r>
                    </a:p>
                    <a:p>
                      <a:pPr algn="ctr"/>
                      <a:r>
                        <a:rPr lang="en-US" dirty="0" smtClean="0"/>
                        <a:t>interacting with the abiotic</a:t>
                      </a:r>
                    </a:p>
                    <a:p>
                      <a:pPr algn="ctr"/>
                      <a:r>
                        <a:rPr lang="en-US" dirty="0" smtClean="0"/>
                        <a:t>________________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________________</a:t>
                      </a:r>
                    </a:p>
                    <a:p>
                      <a:r>
                        <a:rPr lang="en-US" dirty="0" smtClean="0"/>
                        <a:t>________________</a:t>
                      </a:r>
                      <a:endParaRPr lang="en-US" dirty="0"/>
                    </a:p>
                  </a:txBody>
                  <a:tcPr/>
                </a:tc>
              </a:tr>
              <a:tr h="46736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4. _____________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All the places</a:t>
                      </a:r>
                      <a:r>
                        <a:rPr lang="en-US" baseline="0" dirty="0" smtClean="0"/>
                        <a:t> on __________</a:t>
                      </a:r>
                    </a:p>
                    <a:p>
                      <a:pPr algn="ctr"/>
                      <a:r>
                        <a:rPr lang="en-US" baseline="0" dirty="0" smtClean="0"/>
                        <a:t>where life exists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______________</a:t>
                      </a:r>
                    </a:p>
                    <a:p>
                      <a:r>
                        <a:rPr lang="en-US" smtClean="0"/>
                        <a:t>  ______________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83240" y="1752600"/>
            <a:ext cx="1578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0033"/>
                </a:solidFill>
              </a:rPr>
              <a:t>POPULATION</a:t>
            </a:r>
            <a:endParaRPr lang="en-US" sz="2000" b="1" dirty="0">
              <a:solidFill>
                <a:srgbClr val="66003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1552545"/>
            <a:ext cx="11898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0033"/>
                </a:solidFill>
              </a:rPr>
              <a:t>members</a:t>
            </a:r>
            <a:endParaRPr lang="en-US" sz="2000" b="1" dirty="0">
              <a:solidFill>
                <a:srgbClr val="66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3291" y="1828800"/>
            <a:ext cx="957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0033"/>
                </a:solidFill>
              </a:rPr>
              <a:t>species</a:t>
            </a:r>
            <a:endParaRPr lang="en-US" sz="2000" b="1" dirty="0">
              <a:solidFill>
                <a:srgbClr val="66003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0158" y="1752600"/>
            <a:ext cx="673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0033"/>
                </a:solidFill>
              </a:rPr>
              <a:t>deer</a:t>
            </a:r>
            <a:endParaRPr lang="en-US" sz="2000" b="1" dirty="0">
              <a:solidFill>
                <a:srgbClr val="66003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0167" y="2613891"/>
            <a:ext cx="1604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0033"/>
                </a:solidFill>
              </a:rPr>
              <a:t>COMMUNITY</a:t>
            </a:r>
            <a:endParaRPr lang="en-US" sz="2000" b="1" dirty="0">
              <a:solidFill>
                <a:srgbClr val="66003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76942" y="2409855"/>
            <a:ext cx="1327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0033"/>
                </a:solidFill>
              </a:rPr>
              <a:t>interacting</a:t>
            </a:r>
            <a:endParaRPr lang="en-US" sz="2000" b="1" dirty="0">
              <a:solidFill>
                <a:srgbClr val="66003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1903" y="2584510"/>
            <a:ext cx="1970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0033"/>
                </a:solidFill>
              </a:rPr>
              <a:t>deer, grass, birds</a:t>
            </a:r>
            <a:endParaRPr lang="en-US" sz="2000" b="1" dirty="0">
              <a:solidFill>
                <a:srgbClr val="66003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90167" y="3505200"/>
            <a:ext cx="14550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0033"/>
                </a:solidFill>
              </a:rPr>
              <a:t>ECOSYSTEM</a:t>
            </a:r>
            <a:endParaRPr lang="en-US" sz="2000" b="1" dirty="0">
              <a:solidFill>
                <a:srgbClr val="66003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67200" y="3257490"/>
            <a:ext cx="1393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0033"/>
                </a:solidFill>
              </a:rPr>
              <a:t>community</a:t>
            </a:r>
            <a:endParaRPr lang="en-US" sz="2000" b="1" dirty="0">
              <a:solidFill>
                <a:srgbClr val="66003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3800" y="3851365"/>
            <a:ext cx="1558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0033"/>
                </a:solidFill>
              </a:rPr>
              <a:t>environment</a:t>
            </a:r>
            <a:endParaRPr lang="en-US" sz="2000" b="1" dirty="0">
              <a:solidFill>
                <a:srgbClr val="660033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4599" y="3543589"/>
            <a:ext cx="19700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0033"/>
                </a:solidFill>
              </a:rPr>
              <a:t>deer, grass, birds</a:t>
            </a:r>
          </a:p>
          <a:p>
            <a:r>
              <a:rPr lang="en-US" sz="2000" b="1" dirty="0" smtClean="0">
                <a:solidFill>
                  <a:srgbClr val="660033"/>
                </a:solidFill>
              </a:rPr>
              <a:t>air, water, soil</a:t>
            </a:r>
            <a:endParaRPr lang="en-US" sz="2000" b="1" dirty="0">
              <a:solidFill>
                <a:srgbClr val="66003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25048" y="4724400"/>
            <a:ext cx="1385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0033"/>
                </a:solidFill>
              </a:rPr>
              <a:t>BIOSPHERE</a:t>
            </a:r>
            <a:endParaRPr lang="en-US" sz="2000" b="1" dirty="0">
              <a:solidFill>
                <a:srgbClr val="660033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69462" y="4524345"/>
            <a:ext cx="758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0033"/>
                </a:solidFill>
              </a:rPr>
              <a:t>earth</a:t>
            </a:r>
            <a:endParaRPr lang="en-US" sz="2000" b="1" dirty="0">
              <a:solidFill>
                <a:srgbClr val="660033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60702" y="4476690"/>
            <a:ext cx="16513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0033"/>
                </a:solidFill>
              </a:rPr>
              <a:t>forest, jungle,</a:t>
            </a:r>
          </a:p>
          <a:p>
            <a:r>
              <a:rPr lang="en-US" sz="2000" b="1" dirty="0" smtClean="0">
                <a:solidFill>
                  <a:srgbClr val="660033"/>
                </a:solidFill>
              </a:rPr>
              <a:t>desert, ocean</a:t>
            </a:r>
            <a:endParaRPr lang="en-US" sz="2000" b="1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90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6364" y="568014"/>
            <a:ext cx="7086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               NUTRITIONAL ROLES IN ECOSYSTEMS</a:t>
            </a:r>
          </a:p>
          <a:p>
            <a:endParaRPr lang="en-US" dirty="0" smtClean="0"/>
          </a:p>
          <a:p>
            <a:pPr marL="342900" indent="-342900">
              <a:buAutoNum type="alphaUcParenBoth"/>
            </a:pPr>
            <a:r>
              <a:rPr lang="en-US" b="1" dirty="0" smtClean="0"/>
              <a:t>AUTOTROPHS  ( _________________)  </a:t>
            </a:r>
            <a:r>
              <a:rPr lang="en-US" dirty="0" smtClean="0"/>
              <a:t>-  Green plants and ________</a:t>
            </a:r>
          </a:p>
          <a:p>
            <a:r>
              <a:rPr lang="en-US" b="1" dirty="0" smtClean="0"/>
              <a:t>	</a:t>
            </a:r>
            <a:r>
              <a:rPr lang="en-US" dirty="0" smtClean="0"/>
              <a:t>that make their own ________ using _____________________.</a:t>
            </a:r>
          </a:p>
          <a:p>
            <a:endParaRPr lang="en-US" b="1" dirty="0"/>
          </a:p>
          <a:p>
            <a:r>
              <a:rPr lang="en-US" b="1" dirty="0"/>
              <a:t> </a:t>
            </a:r>
            <a:r>
              <a:rPr lang="en-US" b="1" dirty="0" smtClean="0"/>
              <a:t>      </a:t>
            </a:r>
            <a:r>
              <a:rPr lang="en-US" sz="1600" dirty="0" smtClean="0"/>
              <a:t>“Auto”  =     _____________</a:t>
            </a:r>
          </a:p>
          <a:p>
            <a:r>
              <a:rPr lang="en-US" sz="1600" b="1" dirty="0"/>
              <a:t> </a:t>
            </a:r>
            <a:r>
              <a:rPr lang="en-US" sz="1600" b="1" dirty="0" smtClean="0"/>
              <a:t>       </a:t>
            </a:r>
            <a:r>
              <a:rPr lang="en-US" sz="1600" dirty="0" smtClean="0"/>
              <a:t>“</a:t>
            </a:r>
            <a:r>
              <a:rPr lang="en-US" sz="1600" dirty="0" err="1" smtClean="0"/>
              <a:t>Troph</a:t>
            </a:r>
            <a:r>
              <a:rPr lang="en-US" sz="1600" dirty="0" smtClean="0"/>
              <a:t>”  =  _____________</a:t>
            </a:r>
            <a:r>
              <a:rPr lang="en-US" b="1" dirty="0" smtClean="0"/>
              <a:t>   </a:t>
            </a:r>
            <a:endParaRPr lang="en-US" b="1" dirty="0"/>
          </a:p>
        </p:txBody>
      </p:sp>
      <p:pic>
        <p:nvPicPr>
          <p:cNvPr id="1026" name="Picture 2" descr="http://image.shutterstock.com/display_pic_with_logo/195214/195214,1240570316,3/stock-photo-maple-tree-isolated-290602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33400"/>
            <a:ext cx="175097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6364" y="2918507"/>
            <a:ext cx="84166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(B) HETEROTROPHS  ( _________________ )  -  </a:t>
            </a:r>
            <a:r>
              <a:rPr lang="en-US" dirty="0" smtClean="0"/>
              <a:t>Organisms that  _____ other organisms.</a:t>
            </a:r>
          </a:p>
          <a:p>
            <a:endParaRPr lang="en-US" b="1" dirty="0"/>
          </a:p>
          <a:p>
            <a:r>
              <a:rPr lang="en-US" sz="1600" dirty="0" smtClean="0"/>
              <a:t>        “ Hetero”  =  ____________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“ </a:t>
            </a:r>
            <a:r>
              <a:rPr lang="en-US" sz="1600" dirty="0" err="1" smtClean="0"/>
              <a:t>Troph</a:t>
            </a:r>
            <a:r>
              <a:rPr lang="en-US" sz="1600" dirty="0" smtClean="0"/>
              <a:t>”  =    ____________</a:t>
            </a:r>
            <a:endParaRPr lang="en-US" sz="1600" dirty="0"/>
          </a:p>
        </p:txBody>
      </p:sp>
      <p:pic>
        <p:nvPicPr>
          <p:cNvPr id="1028" name="Picture 4" descr="http://www.wildlifeonline.me.uk/images/graphics/red_fox_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87893"/>
            <a:ext cx="3352800" cy="204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pics.davesgarden.com/pics/2012/09/19/palmbob/0919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4343399"/>
            <a:ext cx="2806700" cy="17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4600" y="1200789"/>
            <a:ext cx="1515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Bookman Old Style" pitchFamily="18" charset="0"/>
              </a:rPr>
              <a:t>Producers</a:t>
            </a:r>
            <a:endParaRPr lang="en-US" sz="2000" b="1" dirty="0"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599" y="1200789"/>
            <a:ext cx="867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Bookman Old Style" pitchFamily="18" charset="0"/>
              </a:rPr>
              <a:t>algae</a:t>
            </a:r>
            <a:endParaRPr lang="en-US" sz="2000" b="1" dirty="0"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124" y="1502152"/>
            <a:ext cx="763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Bookman Old Style" pitchFamily="18" charset="0"/>
              </a:rPr>
              <a:t>food</a:t>
            </a:r>
            <a:endParaRPr lang="en-US" sz="2000" b="1" dirty="0"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1534050"/>
            <a:ext cx="2226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Bookman Old Style" pitchFamily="18" charset="0"/>
              </a:rPr>
              <a:t>photosynthesis</a:t>
            </a:r>
            <a:endParaRPr lang="en-US" sz="2000" b="1" dirty="0">
              <a:latin typeface="Bookman Old Styl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04880" y="2026722"/>
            <a:ext cx="651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Bookman Old Style" pitchFamily="18" charset="0"/>
              </a:rPr>
              <a:t>self</a:t>
            </a:r>
            <a:endParaRPr lang="en-US" sz="2000" b="1" dirty="0">
              <a:latin typeface="Bookman Old Styl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0" y="2345333"/>
            <a:ext cx="1011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Bookman Old Style" pitchFamily="18" charset="0"/>
              </a:rPr>
              <a:t>feeder</a:t>
            </a:r>
            <a:endParaRPr lang="en-US" sz="2000" b="1" dirty="0">
              <a:latin typeface="Bookman Old Style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56020" y="2839931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Bookman Old Style" pitchFamily="18" charset="0"/>
              </a:rPr>
              <a:t>C</a:t>
            </a:r>
            <a:r>
              <a:rPr lang="en-US" sz="2000" b="1" dirty="0" smtClean="0">
                <a:latin typeface="Bookman Old Style" pitchFamily="18" charset="0"/>
              </a:rPr>
              <a:t>onsumers</a:t>
            </a:r>
            <a:endParaRPr lang="en-US" sz="2000" b="1" dirty="0">
              <a:latin typeface="Bookman Old Style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4600" y="2823893"/>
            <a:ext cx="601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Bookman Old Style" pitchFamily="18" charset="0"/>
              </a:rPr>
              <a:t>eat</a:t>
            </a:r>
            <a:endParaRPr lang="en-US" sz="2000" b="1" dirty="0">
              <a:latin typeface="Bookman Old Style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33299" y="3299383"/>
            <a:ext cx="904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Bookman Old Style" pitchFamily="18" charset="0"/>
              </a:rPr>
              <a:t>other</a:t>
            </a:r>
            <a:endParaRPr lang="en-US" sz="2000" b="1" dirty="0">
              <a:latin typeface="Bookman Old Style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9598" y="3652881"/>
            <a:ext cx="1011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Bookman Old Style" pitchFamily="18" charset="0"/>
              </a:rPr>
              <a:t>feeder</a:t>
            </a:r>
            <a:endParaRPr lang="en-US" sz="20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6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83058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5 TYPES OF HETEROTROPHS:</a:t>
            </a:r>
          </a:p>
          <a:p>
            <a:endParaRPr lang="en-US" sz="1600" dirty="0"/>
          </a:p>
          <a:p>
            <a:r>
              <a:rPr lang="en-US" sz="1600" dirty="0" smtClean="0"/>
              <a:t>1.  _________________ -  </a:t>
            </a:r>
            <a:r>
              <a:rPr lang="en-US" sz="1600" b="1" dirty="0" smtClean="0"/>
              <a:t>Plant eaters</a:t>
            </a:r>
            <a:r>
              <a:rPr lang="en-US" sz="1600" dirty="0" smtClean="0"/>
              <a:t>    Ex.  _____________   __________</a:t>
            </a:r>
          </a:p>
          <a:p>
            <a:pPr marL="342900" indent="-342900">
              <a:buAutoNum type="arabicPeriod"/>
            </a:pPr>
            <a:endParaRPr lang="en-US" sz="1600" dirty="0"/>
          </a:p>
          <a:p>
            <a:r>
              <a:rPr lang="en-US" sz="1600" dirty="0" smtClean="0"/>
              <a:t>2.  _________________ -  </a:t>
            </a:r>
            <a:r>
              <a:rPr lang="en-US" sz="1600" b="1" dirty="0" smtClean="0"/>
              <a:t>Meat eaters</a:t>
            </a:r>
            <a:r>
              <a:rPr lang="en-US" sz="1600" dirty="0" smtClean="0"/>
              <a:t>   Ex.  __________   ___________</a:t>
            </a:r>
          </a:p>
          <a:p>
            <a:pPr marL="342900" indent="-342900">
              <a:buAutoNum type="arabicPeriod" startAt="2"/>
            </a:pPr>
            <a:endParaRPr lang="en-US" sz="1600" dirty="0" smtClean="0"/>
          </a:p>
          <a:p>
            <a:pPr lvl="1"/>
            <a:endParaRPr lang="en-US" sz="1600" b="1" dirty="0" smtClean="0"/>
          </a:p>
          <a:p>
            <a:pPr lvl="1"/>
            <a:endParaRPr lang="en-US" sz="1600" b="1" dirty="0"/>
          </a:p>
          <a:p>
            <a:pPr lvl="1"/>
            <a:endParaRPr lang="en-US" sz="1600" b="1" dirty="0" smtClean="0"/>
          </a:p>
          <a:p>
            <a:pPr lvl="1"/>
            <a:endParaRPr lang="en-US" sz="1600" b="1" dirty="0"/>
          </a:p>
          <a:p>
            <a:pPr lvl="1"/>
            <a:endParaRPr lang="en-US" sz="1600" b="1" dirty="0" smtClean="0"/>
          </a:p>
          <a:p>
            <a:pPr lvl="1"/>
            <a:endParaRPr lang="en-US" sz="1600" b="1" dirty="0"/>
          </a:p>
          <a:p>
            <a:pPr lvl="1"/>
            <a:r>
              <a:rPr lang="en-US" sz="1600" b="1" u="sng" dirty="0" smtClean="0"/>
              <a:t>TYPES OF CARNIVORES</a:t>
            </a:r>
            <a:r>
              <a:rPr lang="en-US" sz="1600" b="1" dirty="0" smtClean="0"/>
              <a:t>:</a:t>
            </a:r>
            <a:r>
              <a:rPr lang="en-US" sz="1600" dirty="0" smtClean="0"/>
              <a:t>	</a:t>
            </a:r>
            <a:r>
              <a:rPr lang="en-US" sz="1600" b="1" dirty="0" smtClean="0"/>
              <a:t>A. PREDATOR </a:t>
            </a:r>
            <a:r>
              <a:rPr lang="en-US" sz="1600" dirty="0" smtClean="0"/>
              <a:t>– Hunts, ________, and eats its ________</a:t>
            </a:r>
          </a:p>
          <a:p>
            <a:pPr lvl="1"/>
            <a:r>
              <a:rPr lang="en-US" sz="1600" dirty="0"/>
              <a:t>	</a:t>
            </a:r>
            <a:r>
              <a:rPr lang="en-US" sz="1600" dirty="0" smtClean="0"/>
              <a:t>			Ex.  __________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 smtClean="0"/>
              <a:t>			</a:t>
            </a:r>
            <a:r>
              <a:rPr lang="en-US" sz="1600" b="1" dirty="0" smtClean="0"/>
              <a:t>B. SCAVENGER </a:t>
            </a:r>
            <a:r>
              <a:rPr lang="en-US" sz="1600" dirty="0" smtClean="0"/>
              <a:t>-  Eats ____________ food killed by predators</a:t>
            </a:r>
          </a:p>
          <a:p>
            <a:pPr lvl="1"/>
            <a:r>
              <a:rPr lang="en-US" sz="1600" dirty="0"/>
              <a:t>	</a:t>
            </a:r>
            <a:r>
              <a:rPr lang="en-US" sz="1600" dirty="0" smtClean="0"/>
              <a:t>			Ex.  _____________    ___________</a:t>
            </a:r>
          </a:p>
          <a:p>
            <a:pPr lvl="1"/>
            <a:endParaRPr lang="en-US" sz="1600" dirty="0"/>
          </a:p>
        </p:txBody>
      </p:sp>
      <p:pic>
        <p:nvPicPr>
          <p:cNvPr id="2050" name="Picture 2" descr="https://dailydoty.files.wordpress.com/2014/08/cow-eating-gra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262" y="381000"/>
            <a:ext cx="1598617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mnn.com/sites/default/files/wolf_5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33800"/>
            <a:ext cx="255778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hammersonpeters.com/wp-content/uploads/2014/09/cro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022" y="4724400"/>
            <a:ext cx="2250452" cy="126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thetimes.co.uk/tto/multimedia/archive/00339/113680190_vulture_339790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724400"/>
            <a:ext cx="1866900" cy="124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hefeaturedcreature.com/wp-content/uploads/2012/10/redfox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46527"/>
            <a:ext cx="1924050" cy="135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animauxdico.com/img/charte_graphique/lion-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752" y="1714982"/>
            <a:ext cx="2023496" cy="135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8280" y="817190"/>
            <a:ext cx="1718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HERBIVORES</a:t>
            </a:r>
            <a:endParaRPr lang="en-US" b="1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14850" y="766101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rabbit</a:t>
            </a:r>
            <a:endParaRPr lang="en-US" b="1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05500" y="77007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cow</a:t>
            </a:r>
            <a:endParaRPr lang="en-US" b="1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8280" y="1338434"/>
            <a:ext cx="1731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CARNIVORES</a:t>
            </a:r>
            <a:endParaRPr lang="en-US" b="1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7530" y="1243656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fox</a:t>
            </a:r>
            <a:endParaRPr lang="en-US" b="1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2022" y="1263494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lion</a:t>
            </a:r>
            <a:endParaRPr lang="en-US" b="1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53748" y="3276600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kills</a:t>
            </a:r>
            <a:endParaRPr lang="en-US" b="1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13589" y="3244334"/>
            <a:ext cx="629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prey</a:t>
            </a:r>
            <a:endParaRPr lang="en-US" b="1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4925" y="3549134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wolf</a:t>
            </a:r>
            <a:endParaRPr lang="en-US" b="1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22784" y="39624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leftover</a:t>
            </a:r>
            <a:endParaRPr lang="en-US" b="1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14925" y="4273034"/>
            <a:ext cx="898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vulture</a:t>
            </a:r>
            <a:endParaRPr lang="en-US" b="1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48585" y="4240768"/>
            <a:ext cx="667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crow</a:t>
            </a:r>
            <a:endParaRPr lang="en-US" b="1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5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8305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_________________ - Eats both plants &amp; animals    Ex.  ___________  ___________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4. _________________ - Absorb nutrients from _________ </a:t>
            </a:r>
          </a:p>
          <a:p>
            <a:r>
              <a:rPr lang="en-US" dirty="0"/>
              <a:t>	</a:t>
            </a:r>
            <a:r>
              <a:rPr lang="en-US" dirty="0" smtClean="0"/>
              <a:t>		and decaying materials returning</a:t>
            </a:r>
          </a:p>
          <a:p>
            <a:r>
              <a:rPr lang="en-US" dirty="0"/>
              <a:t>	</a:t>
            </a:r>
            <a:r>
              <a:rPr lang="en-US" dirty="0" smtClean="0"/>
              <a:t>		minerals to the ________.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	Ex.  _____________   ______________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5. _________________ - Live on and eat off of their ___________.</a:t>
            </a:r>
          </a:p>
          <a:p>
            <a:endParaRPr lang="en-US" dirty="0"/>
          </a:p>
          <a:p>
            <a:r>
              <a:rPr lang="en-US" dirty="0" smtClean="0"/>
              <a:t>				Ex.  ____________________</a:t>
            </a:r>
            <a:endParaRPr lang="en-US" dirty="0"/>
          </a:p>
        </p:txBody>
      </p:sp>
      <p:pic>
        <p:nvPicPr>
          <p:cNvPr id="2050" name="Picture 2" descr="http://www.kimballstock.com/pix/WLD/01/WLD_01_TK0005_02_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473" y="914400"/>
            <a:ext cx="887861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anneofcarversville.com/storage/person-emits-two-wons-carbon-dioxide?__SQUARESPACE_CACHEVERSION=12887411799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914400"/>
            <a:ext cx="914400" cy="13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gc.allpostersimages.com/images/P-473-488-90/27/2707/CG3ND00Z/posters/norbert-rosing-mushrooms-growing-on-a-dead-beech-tre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43200"/>
            <a:ext cx="1981200" cy="148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pieuvre.ca/v2/home/lapieuv/public_html/v2/wp-content/uploads/2013/01/soil-bacteri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33513"/>
            <a:ext cx="1857664" cy="133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entomology.osu.edu/bugdoc/Shetlar/462/462InsectOrders/OrderPixs/thbCatFle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181600"/>
            <a:ext cx="1617682" cy="131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367603"/>
            <a:ext cx="1797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OMNIVORES</a:t>
            </a:r>
            <a:endParaRPr lang="en-US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10625" y="348978"/>
            <a:ext cx="1189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raccoon</a:t>
            </a:r>
            <a:endParaRPr lang="en-US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9000" y="348978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human</a:t>
            </a:r>
            <a:endParaRPr lang="en-US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1988493"/>
            <a:ext cx="2148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DECOMPOSERS</a:t>
            </a:r>
            <a:endParaRPr lang="en-US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7946" y="2009640"/>
            <a:ext cx="82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dead</a:t>
            </a:r>
            <a:endParaRPr lang="en-US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6001" y="2610891"/>
            <a:ext cx="623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soil</a:t>
            </a:r>
            <a:endParaRPr lang="en-US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69741" y="3101731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fungi</a:t>
            </a:r>
            <a:endParaRPr lang="en-US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69890" y="3087876"/>
            <a:ext cx="1226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bacteria</a:t>
            </a:r>
            <a:endParaRPr lang="en-US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1860" y="4495800"/>
            <a:ext cx="1545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PARASITES</a:t>
            </a:r>
            <a:endParaRPr lang="en-US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9276" y="4495800"/>
            <a:ext cx="742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host</a:t>
            </a:r>
            <a:endParaRPr lang="en-US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98268" y="5052291"/>
            <a:ext cx="1997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fleas on a dog</a:t>
            </a:r>
            <a:endParaRPr lang="en-US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31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isca.ab.ca/pyramid_res/obf6tf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924" y="1219200"/>
            <a:ext cx="3379876" cy="416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7975" y="533400"/>
            <a:ext cx="860742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</a:t>
            </a:r>
            <a:r>
              <a:rPr lang="en-US" sz="2400" b="1" dirty="0" smtClean="0"/>
              <a:t>FOOD CHAIN                                          ENERGY PYRAMID</a:t>
            </a:r>
          </a:p>
          <a:p>
            <a:endParaRPr lang="en-US" sz="2400" b="1" dirty="0"/>
          </a:p>
          <a:p>
            <a:r>
              <a:rPr lang="en-US" sz="1600" dirty="0" smtClean="0"/>
              <a:t>        			             _______                                                                           ______</a:t>
            </a:r>
            <a:endParaRPr lang="en-US" sz="2400" b="1" dirty="0"/>
          </a:p>
          <a:p>
            <a:r>
              <a:rPr lang="en-US" sz="2400" b="1" dirty="0" smtClean="0"/>
              <a:t>     ________	</a:t>
            </a:r>
            <a:r>
              <a:rPr lang="en-US" sz="1600" dirty="0" smtClean="0"/>
              <a:t>	             </a:t>
            </a:r>
            <a:r>
              <a:rPr lang="en-US" sz="1600" b="1" dirty="0" smtClean="0">
                <a:solidFill>
                  <a:srgbClr val="C00000"/>
                </a:solidFill>
              </a:rPr>
              <a:t>ENERGY</a:t>
            </a:r>
            <a:r>
              <a:rPr lang="en-US" sz="1600" dirty="0" smtClean="0"/>
              <a:t>	                                                              </a:t>
            </a:r>
            <a:r>
              <a:rPr lang="en-US" sz="1600" b="1" dirty="0" smtClean="0">
                <a:solidFill>
                  <a:srgbClr val="008000"/>
                </a:solidFill>
              </a:rPr>
              <a:t>BIOMASS</a:t>
            </a:r>
            <a:endParaRPr lang="en-US" sz="2400" b="1" dirty="0" smtClean="0">
              <a:solidFill>
                <a:srgbClr val="008000"/>
              </a:solidFill>
            </a:endParaRPr>
          </a:p>
          <a:p>
            <a:r>
              <a:rPr lang="en-US" sz="2400" b="1" dirty="0" smtClean="0"/>
              <a:t>                                                                                  </a:t>
            </a:r>
            <a:r>
              <a:rPr lang="en-US" sz="1600" dirty="0" smtClean="0"/>
              <a:t>___________</a:t>
            </a:r>
            <a:endParaRPr lang="en-US" sz="2400" b="1" dirty="0"/>
          </a:p>
          <a:p>
            <a:r>
              <a:rPr lang="en-US" sz="2400" b="1" dirty="0" smtClean="0"/>
              <a:t>					            </a:t>
            </a:r>
            <a:r>
              <a:rPr lang="en-US" sz="1600" dirty="0" smtClean="0"/>
              <a:t>___________________</a:t>
            </a:r>
            <a:endParaRPr lang="en-US" sz="2400" b="1" dirty="0" smtClean="0"/>
          </a:p>
          <a:p>
            <a:r>
              <a:rPr lang="en-US" sz="2400" b="1" dirty="0" smtClean="0"/>
              <a:t>                                                  </a:t>
            </a:r>
            <a:r>
              <a:rPr lang="en-US" sz="1600" dirty="0" smtClean="0"/>
              <a:t>___ % of the</a:t>
            </a:r>
            <a:r>
              <a:rPr lang="en-US" sz="2400" b="1" dirty="0" smtClean="0"/>
              <a:t>                              </a:t>
            </a:r>
            <a:r>
              <a:rPr lang="en-US" sz="1600" dirty="0" smtClean="0"/>
              <a:t>     </a:t>
            </a:r>
            <a:endParaRPr lang="en-US" sz="2400" b="1" dirty="0"/>
          </a:p>
          <a:p>
            <a:r>
              <a:rPr lang="en-US" sz="2400" b="1" dirty="0" smtClean="0"/>
              <a:t>     ________                             </a:t>
            </a:r>
            <a:r>
              <a:rPr lang="en-US" sz="1600" dirty="0" smtClean="0"/>
              <a:t>energy</a:t>
            </a:r>
            <a:r>
              <a:rPr lang="en-US" sz="2400" b="1" dirty="0" smtClean="0"/>
              <a:t>  </a:t>
            </a:r>
            <a:r>
              <a:rPr lang="en-US" sz="1600" dirty="0" smtClean="0"/>
              <a:t>                      ____________</a:t>
            </a:r>
            <a:endParaRPr lang="en-US" sz="2400" b="1" dirty="0" smtClean="0"/>
          </a:p>
          <a:p>
            <a:r>
              <a:rPr lang="en-US" sz="2400" b="1" dirty="0" smtClean="0"/>
              <a:t>					</a:t>
            </a:r>
            <a:r>
              <a:rPr lang="en-US" sz="1600" dirty="0" smtClean="0"/>
              <a:t>            ____________________</a:t>
            </a:r>
            <a:endParaRPr lang="en-US" sz="2400" b="1" dirty="0"/>
          </a:p>
          <a:p>
            <a:endParaRPr lang="en-US" sz="2400" b="1" dirty="0" smtClean="0"/>
          </a:p>
          <a:p>
            <a:r>
              <a:rPr lang="en-US" sz="2400" b="1" dirty="0" smtClean="0"/>
              <a:t>				          </a:t>
            </a:r>
            <a:r>
              <a:rPr lang="en-US" sz="1600" dirty="0" smtClean="0"/>
              <a:t>                   _____________</a:t>
            </a:r>
            <a:endParaRPr lang="en-US" sz="2400" b="1" dirty="0"/>
          </a:p>
          <a:p>
            <a:r>
              <a:rPr lang="en-US" sz="2400" b="1" dirty="0" smtClean="0"/>
              <a:t>     ________		</a:t>
            </a:r>
            <a:r>
              <a:rPr lang="en-US" sz="1600" dirty="0" smtClean="0"/>
              <a:t>             ______</a:t>
            </a:r>
            <a:r>
              <a:rPr lang="en-US" sz="2400" b="1" dirty="0"/>
              <a:t> </a:t>
            </a:r>
            <a:r>
              <a:rPr lang="en-US" sz="2400" b="1" dirty="0" smtClean="0"/>
              <a:t>                  </a:t>
            </a:r>
            <a:r>
              <a:rPr lang="en-US" sz="1600" dirty="0" smtClean="0"/>
              <a:t>_____________                       ______</a:t>
            </a:r>
            <a:endParaRPr lang="en-US" sz="2400" b="1" dirty="0" smtClean="0"/>
          </a:p>
          <a:p>
            <a:r>
              <a:rPr lang="en-US" sz="2400" b="1" dirty="0" smtClean="0"/>
              <a:t>			         </a:t>
            </a:r>
            <a:r>
              <a:rPr lang="en-US" sz="1600" b="1" dirty="0" smtClean="0">
                <a:solidFill>
                  <a:srgbClr val="C00000"/>
                </a:solidFill>
              </a:rPr>
              <a:t>ENERGY</a:t>
            </a:r>
            <a:r>
              <a:rPr lang="en-US" sz="1600" dirty="0" smtClean="0"/>
              <a:t>	                                                                </a:t>
            </a:r>
            <a:r>
              <a:rPr lang="en-US" sz="1600" b="1" dirty="0" smtClean="0">
                <a:solidFill>
                  <a:srgbClr val="008000"/>
                </a:solidFill>
              </a:rPr>
              <a:t>BIOMASS</a:t>
            </a:r>
            <a:endParaRPr lang="en-US" sz="2400" b="1" dirty="0" smtClean="0">
              <a:solidFill>
                <a:srgbClr val="008000"/>
              </a:solidFill>
            </a:endParaRPr>
          </a:p>
          <a:p>
            <a:r>
              <a:rPr lang="en-US" sz="1600" dirty="0"/>
              <a:t>	</a:t>
            </a:r>
            <a:r>
              <a:rPr lang="en-US" sz="1600" dirty="0" smtClean="0"/>
              <a:t>	</a:t>
            </a:r>
            <a:r>
              <a:rPr lang="en-US" sz="1600" dirty="0"/>
              <a:t>	</a:t>
            </a:r>
            <a:r>
              <a:rPr lang="en-US" sz="1600" dirty="0" smtClean="0"/>
              <a:t>	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			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			           The _____ is the original source of energy</a:t>
            </a:r>
            <a:endParaRPr lang="en-US" sz="1600" dirty="0"/>
          </a:p>
        </p:txBody>
      </p:sp>
      <p:pic>
        <p:nvPicPr>
          <p:cNvPr id="1028" name="Picture 4" descr="http://nierocks.areavoices.com/files/2011/06/sun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19800"/>
            <a:ext cx="603590" cy="61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lipartbest.com/cliparts/LTK/BBx/LTKBBxoTa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37" y="20574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clipartbest.com/cliparts/LTK/BBx/LTKBBxoTa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37" y="3532144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georgia4h.org/public/edops/cloversandcompany/images/red-arrow-curved-uprigh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212" y="3209925"/>
            <a:ext cx="544576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4" descr="http://www.freegreatpicture.com/files/26/15815-grass-materi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http://s1077986.instanturl.net/wp-content/uploads/2013/03/gras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326" y="4191000"/>
            <a:ext cx="1159638" cy="84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sciencenordic.com/sites/default/files/imagecache/620x/rabbit_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089" y="2682126"/>
            <a:ext cx="1125885" cy="84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www.lhnet.org/assets/Carnivores/Red-fox/Red-fox-Vulpes-vulpes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87923"/>
            <a:ext cx="1269764" cy="76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1400" y="4380898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GRASS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74912" y="2841059"/>
            <a:ext cx="112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RABBIT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08197" y="1291991"/>
            <a:ext cx="691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FOX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650866" y="3976407"/>
            <a:ext cx="1341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Producer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650866" y="4438072"/>
            <a:ext cx="1513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Autotroph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595242" y="2871684"/>
            <a:ext cx="1452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Herbivore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367946" y="3310982"/>
            <a:ext cx="2556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Primary Consumer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891925" y="1768966"/>
            <a:ext cx="1419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Carnivore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715000" y="2213982"/>
            <a:ext cx="2882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Secondary Consumer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887148" y="5558135"/>
            <a:ext cx="638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</a:t>
            </a:r>
            <a:r>
              <a:rPr lang="en-US" sz="2400" b="1" dirty="0" smtClean="0"/>
              <a:t>un</a:t>
            </a:r>
            <a:endParaRPr lang="en-US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733800" y="2576945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10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82800" y="4380897"/>
            <a:ext cx="957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MOST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97804" y="1078607"/>
            <a:ext cx="942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LEAST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49713" y="4302465"/>
            <a:ext cx="957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MOST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68895" y="1095032"/>
            <a:ext cx="942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LEAST</a:t>
            </a:r>
            <a:endParaRPr lang="en-US" sz="24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09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762000"/>
            <a:ext cx="80010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FOOD WEBS  </a:t>
            </a:r>
            <a:r>
              <a:rPr lang="en-US" dirty="0" smtClean="0"/>
              <a:t>-  Show inter-connected _________________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			       NOTE:  The arrow points to the _________</a:t>
            </a:r>
          </a:p>
          <a:p>
            <a:endParaRPr lang="en-US" dirty="0"/>
          </a:p>
          <a:p>
            <a:r>
              <a:rPr lang="en-US" dirty="0" smtClean="0"/>
              <a:t>		</a:t>
            </a:r>
            <a:r>
              <a:rPr lang="en-US" dirty="0"/>
              <a:t>	</a:t>
            </a:r>
            <a:r>
              <a:rPr lang="en-US" dirty="0" smtClean="0"/>
              <a:t>	Ex. The stored energy in the ________</a:t>
            </a:r>
          </a:p>
          <a:p>
            <a:r>
              <a:rPr lang="en-US" dirty="0"/>
              <a:t>	</a:t>
            </a:r>
            <a:r>
              <a:rPr lang="en-US" dirty="0" smtClean="0"/>
              <a:t>			</a:t>
            </a:r>
            <a:r>
              <a:rPr lang="en-US" dirty="0"/>
              <a:t> </a:t>
            </a:r>
            <a:r>
              <a:rPr lang="en-US" dirty="0" smtClean="0"/>
              <a:t>            goes into the body of the _______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		</a:t>
            </a:r>
            <a:r>
              <a:rPr lang="en-US" dirty="0"/>
              <a:t>	</a:t>
            </a:r>
            <a:r>
              <a:rPr lang="en-US" dirty="0" smtClean="0"/>
              <a:t>        </a:t>
            </a:r>
            <a:r>
              <a:rPr lang="en-US" u="sng" dirty="0" smtClean="0"/>
              <a:t>LIST ANY 2 FOOD CHAINS YOU SEE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/>
              <a:t>	 </a:t>
            </a:r>
            <a:r>
              <a:rPr lang="en-US" dirty="0" smtClean="0"/>
              <a:t>     ___________  </a:t>
            </a:r>
            <a:r>
              <a:rPr lang="en-US" dirty="0" smtClean="0">
                <a:sym typeface="Wingdings" pitchFamily="2" charset="2"/>
              </a:rPr>
              <a:t>  __________     ___________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			      ___________     __________    ___________</a:t>
            </a:r>
            <a:endParaRPr lang="en-US" dirty="0"/>
          </a:p>
        </p:txBody>
      </p:sp>
      <p:pic>
        <p:nvPicPr>
          <p:cNvPr id="2052" name="Picture 4" descr="http://www.biologycorner.com/resources/foodweb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31432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71885" y="4573519"/>
            <a:ext cx="645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Bodoni MT" pitchFamily="18" charset="0"/>
              </a:rPr>
              <a:t>fox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Bodoni MT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4493" y="1828800"/>
            <a:ext cx="918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Bodoni MT" pitchFamily="18" charset="0"/>
              </a:rPr>
              <a:t>eater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Bodoni MT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1400" y="2376476"/>
            <a:ext cx="794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Bodoni MT" pitchFamily="18" charset="0"/>
              </a:rPr>
              <a:t>frog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Bodoni MT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88613" y="2716381"/>
            <a:ext cx="701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Bodoni MT" pitchFamily="18" charset="0"/>
              </a:rPr>
              <a:t>owl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Bodoni MT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800" y="4511964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Bodoni MT" pitchFamily="18" charset="0"/>
              </a:rPr>
              <a:t>berries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Bodoni MT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5114" y="4573519"/>
            <a:ext cx="1317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Bodoni MT" pitchFamily="18" charset="0"/>
              </a:rPr>
              <a:t>squirrel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Bodoni MT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00" y="761999"/>
            <a:ext cx="1625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Bodoni MT" pitchFamily="18" charset="0"/>
              </a:rPr>
              <a:t>food chains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Bodoni MT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81773" y="5096739"/>
            <a:ext cx="1046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Bodoni MT" pitchFamily="18" charset="0"/>
              </a:rPr>
              <a:t>leaves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Bodoni MT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20327" y="5158294"/>
            <a:ext cx="1706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Bodoni MT" pitchFamily="18" charset="0"/>
              </a:rPr>
              <a:t>grasshopper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Bodoni MT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09861" y="5167424"/>
            <a:ext cx="1135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Bodoni MT" pitchFamily="18" charset="0"/>
              </a:rPr>
              <a:t>mouse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Bodoni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59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82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                            CYCLES IN ECOSYSTEMS</a:t>
            </a:r>
          </a:p>
          <a:p>
            <a:endParaRPr lang="en-US" dirty="0"/>
          </a:p>
          <a:p>
            <a:r>
              <a:rPr lang="en-US" dirty="0" smtClean="0"/>
              <a:t>Atoms such as ___________ (C), and molecules such as ________ H</a:t>
            </a:r>
            <a:r>
              <a:rPr lang="en-US" baseline="-25000" dirty="0" smtClean="0"/>
              <a:t>2</a:t>
            </a:r>
            <a:r>
              <a:rPr lang="en-US" dirty="0" smtClean="0"/>
              <a:t>O, cycle among the</a:t>
            </a:r>
          </a:p>
          <a:p>
            <a:r>
              <a:rPr lang="en-US" dirty="0"/>
              <a:t>	</a:t>
            </a:r>
            <a:r>
              <a:rPr lang="en-US" dirty="0" smtClean="0"/>
              <a:t>living and non-living parts of the biosphere.</a:t>
            </a:r>
          </a:p>
          <a:p>
            <a:endParaRPr lang="en-US" dirty="0"/>
          </a:p>
          <a:p>
            <a:endParaRPr lang="en-US" dirty="0" smtClean="0"/>
          </a:p>
          <a:p>
            <a:pPr marL="457200" indent="-457200">
              <a:buAutoNum type="arabicParenBoth"/>
            </a:pPr>
            <a:r>
              <a:rPr lang="en-US" sz="2400" b="1" dirty="0" smtClean="0"/>
              <a:t>WATER CYCLE</a:t>
            </a:r>
          </a:p>
          <a:p>
            <a:pPr marL="457200" indent="-457200">
              <a:buAutoNum type="arabicParenBoth"/>
            </a:pPr>
            <a:endParaRPr lang="en-US" sz="2400" b="1" dirty="0"/>
          </a:p>
          <a:p>
            <a:r>
              <a:rPr lang="en-US" dirty="0" smtClean="0"/>
              <a:t>Water moves ____________ the living</a:t>
            </a:r>
          </a:p>
          <a:p>
            <a:r>
              <a:rPr lang="en-US" dirty="0" smtClean="0"/>
              <a:t>and non-living components of </a:t>
            </a:r>
          </a:p>
          <a:p>
            <a:r>
              <a:rPr lang="en-US" dirty="0" smtClean="0"/>
              <a:t>ecosystems by the processes of: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  _________________</a:t>
            </a:r>
          </a:p>
          <a:p>
            <a:endParaRPr lang="en-US" dirty="0"/>
          </a:p>
          <a:p>
            <a:r>
              <a:rPr lang="en-US" dirty="0" smtClean="0"/>
              <a:t>     _________________</a:t>
            </a:r>
          </a:p>
          <a:p>
            <a:endParaRPr lang="en-US" dirty="0"/>
          </a:p>
          <a:p>
            <a:r>
              <a:rPr lang="en-US" dirty="0" smtClean="0"/>
              <a:t>     _________________</a:t>
            </a:r>
          </a:p>
          <a:p>
            <a:endParaRPr lang="en-US" dirty="0"/>
          </a:p>
          <a:p>
            <a:r>
              <a:rPr lang="en-US" dirty="0" smtClean="0"/>
              <a:t>     _________________</a:t>
            </a:r>
            <a:endParaRPr lang="en-US" dirty="0"/>
          </a:p>
        </p:txBody>
      </p:sp>
      <p:pic>
        <p:nvPicPr>
          <p:cNvPr id="1026" name="Picture 2" descr="http://w3.sista.arizona.edu/~clayton/evap-web/figs/water-cyc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828800"/>
            <a:ext cx="4348940" cy="439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1200" y="958333"/>
            <a:ext cx="1067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63300"/>
                </a:solidFill>
              </a:rPr>
              <a:t>carbon</a:t>
            </a:r>
            <a:endParaRPr lang="en-US" sz="2400" b="1" dirty="0">
              <a:solidFill>
                <a:srgbClr val="6633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800" y="958332"/>
            <a:ext cx="928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63300"/>
                </a:solidFill>
              </a:rPr>
              <a:t>water</a:t>
            </a:r>
            <a:endParaRPr lang="en-US" sz="2400" b="1" dirty="0">
              <a:solidFill>
                <a:srgbClr val="66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5329" y="2766268"/>
            <a:ext cx="1203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63300"/>
                </a:solidFill>
              </a:rPr>
              <a:t>through</a:t>
            </a:r>
            <a:endParaRPr lang="en-US" sz="2400" b="1" dirty="0">
              <a:solidFill>
                <a:srgbClr val="6633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1872" y="3795861"/>
            <a:ext cx="1715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63300"/>
                </a:solidFill>
              </a:rPr>
              <a:t>Evaporation</a:t>
            </a:r>
            <a:endParaRPr lang="en-US" sz="2400" b="1" dirty="0">
              <a:solidFill>
                <a:srgbClr val="6633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3913" y="4350327"/>
            <a:ext cx="1869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63300"/>
                </a:solidFill>
              </a:rPr>
              <a:t>Transpiration</a:t>
            </a:r>
            <a:endParaRPr lang="en-US" sz="2400" b="1" dirty="0">
              <a:solidFill>
                <a:srgbClr val="6633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1604" y="4953000"/>
            <a:ext cx="1949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63300"/>
                </a:solidFill>
              </a:rPr>
              <a:t>Condensation</a:t>
            </a:r>
            <a:endParaRPr lang="en-US" sz="2400" b="1" dirty="0">
              <a:solidFill>
                <a:srgbClr val="6633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1872" y="5486400"/>
            <a:ext cx="1819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63300"/>
                </a:solidFill>
              </a:rPr>
              <a:t>Precipitation</a:t>
            </a:r>
            <a:endParaRPr lang="en-US" sz="240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02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477</Words>
  <Application>Microsoft Office PowerPoint</Application>
  <PresentationFormat>On-screen Show (4:3)</PresentationFormat>
  <Paragraphs>336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ctraina</dc:creator>
  <cp:lastModifiedBy>ctraina</cp:lastModifiedBy>
  <cp:revision>68</cp:revision>
  <cp:lastPrinted>2015-03-12T19:13:54Z</cp:lastPrinted>
  <dcterms:created xsi:type="dcterms:W3CDTF">2015-03-06T14:02:21Z</dcterms:created>
  <dcterms:modified xsi:type="dcterms:W3CDTF">2015-04-06T14:01:02Z</dcterms:modified>
</cp:coreProperties>
</file>