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3300"/>
    <a:srgbClr val="6600FF"/>
    <a:srgbClr val="0033CC"/>
    <a:srgbClr val="990033"/>
    <a:srgbClr val="CC00CC"/>
    <a:srgbClr val="00CC00"/>
    <a:srgbClr val="FF0066"/>
    <a:srgbClr val="FF33CC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6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5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8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9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7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00126-A16E-47AA-A707-3014062BAFC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776C2-3A1B-471A-B7B5-E43D39C7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355600"/>
            <a:ext cx="11239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Poor Richard" panose="02080502050505020702" pitchFamily="18" charset="0"/>
              </a:rPr>
              <a:t>                     </a:t>
            </a:r>
            <a:r>
              <a:rPr lang="en-US" sz="3600" b="1" dirty="0" smtClean="0">
                <a:solidFill>
                  <a:srgbClr val="008000"/>
                </a:solidFill>
                <a:latin typeface="Poor Richard" panose="02080502050505020702" pitchFamily="18" charset="0"/>
              </a:rPr>
              <a:t>Intro to Turf Management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dirty="0" err="1" smtClean="0"/>
              <a:t>Turfgrasses</a:t>
            </a:r>
            <a:r>
              <a:rPr lang="en-US" dirty="0" smtClean="0"/>
              <a:t> are the __________ outdoor growing surface for:</a:t>
            </a:r>
          </a:p>
          <a:p>
            <a:endParaRPr lang="en-US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Residential ___________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 and school campuses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Commercial ______________ (malls &amp; office buildings)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________________ use in government buildings, airports, &amp; highway ____________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Recreational use in _______ courses, parks, and athletic __________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2"/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 err="1" smtClean="0"/>
              <a:t>Turfgrasses</a:t>
            </a:r>
            <a:r>
              <a:rPr lang="en-US" dirty="0" smtClean="0"/>
              <a:t> are ______________ whose apical meristems are at the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_________ near the soil.  This low and ______________ location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of the growing point permits </a:t>
            </a:r>
            <a:r>
              <a:rPr lang="en-US" dirty="0" err="1" smtClean="0"/>
              <a:t>turfgrasses</a:t>
            </a:r>
            <a:r>
              <a:rPr lang="en-US" dirty="0" smtClean="0"/>
              <a:t> to be _________ and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walked on repeatedly.  Turf species __________ in the amount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of ____________ they can handle – some will accept _________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use and will _________________ quickly, while others will show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__________________, slow growth, and even ________ spots.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				Most </a:t>
            </a:r>
            <a:r>
              <a:rPr lang="en-US" dirty="0" err="1" smtClean="0"/>
              <a:t>turfgrasses</a:t>
            </a:r>
            <a:r>
              <a:rPr lang="en-US" dirty="0" smtClean="0"/>
              <a:t> are ________________ but there are some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__________ species used to quickly fill in bare spots.  </a:t>
            </a:r>
            <a:r>
              <a:rPr lang="en-US" dirty="0" err="1" smtClean="0"/>
              <a:t>Turfgrass</a:t>
            </a:r>
            <a:r>
              <a:rPr lang="en-US" dirty="0" smtClean="0"/>
              <a:t> can</a:t>
            </a:r>
          </a:p>
          <a:p>
            <a:pPr lvl="2"/>
            <a:r>
              <a:rPr lang="en-US" dirty="0"/>
              <a:t>	</a:t>
            </a:r>
            <a:r>
              <a:rPr lang="en-US" dirty="0" smtClean="0"/>
              <a:t>			reproduce by ________ or by vegetative _________________.</a:t>
            </a:r>
            <a:endParaRPr lang="en-US" dirty="0"/>
          </a:p>
        </p:txBody>
      </p:sp>
      <p:pic>
        <p:nvPicPr>
          <p:cNvPr id="1026" name="Picture 2" descr="Image result for niagara county community college law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98" y="355600"/>
            <a:ext cx="3823203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plant anatomy with cr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448754"/>
            <a:ext cx="4191898" cy="301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0500" y="113979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ideal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2219" y="1702122"/>
            <a:ext cx="803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lawns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2880" y="1945803"/>
            <a:ext cx="962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College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219" y="2210987"/>
            <a:ext cx="135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landscapes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6610" y="2508130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Municipal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9712" y="2778387"/>
            <a:ext cx="58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golf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0661" y="2791409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fields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8589" y="2508130"/>
            <a:ext cx="1027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dividers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3941" y="3291562"/>
            <a:ext cx="124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monocots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8493" y="3569928"/>
            <a:ext cx="846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crown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3642" y="3569928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protected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5444" y="3862088"/>
            <a:ext cx="859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mown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4269" y="4171935"/>
            <a:ext cx="76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differ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5439" y="4431671"/>
            <a:ext cx="817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traffic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46821" y="4431671"/>
            <a:ext cx="820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heavy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1816" y="4700872"/>
            <a:ext cx="1340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recuperate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1742" y="4981620"/>
            <a:ext cx="156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discoloration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9757" y="4981620"/>
            <a:ext cx="667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bare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3592" y="5488137"/>
            <a:ext cx="130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perennials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1495" y="577689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annual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3550" y="6058952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seed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04479" y="6058952"/>
            <a:ext cx="1481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propagation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5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205849"/>
            <a:ext cx="11404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Kentucky Bluegrass is the most commonly used ________________ turf.  </a:t>
            </a:r>
            <a:r>
              <a:rPr lang="en-US" sz="2000" b="1" dirty="0"/>
              <a:t>Mixtures</a:t>
            </a:r>
            <a:r>
              <a:rPr lang="en-US" dirty="0"/>
              <a:t> of _____ or more grass species are</a:t>
            </a:r>
          </a:p>
          <a:p>
            <a:r>
              <a:rPr lang="en-US" dirty="0"/>
              <a:t>also common in our _____________ to increase wear tolerance and to ___________ disease issues.  </a:t>
            </a:r>
            <a:r>
              <a:rPr lang="en-US" sz="2000" b="1" dirty="0"/>
              <a:t>Blends</a:t>
            </a:r>
            <a:r>
              <a:rPr lang="en-US" dirty="0"/>
              <a:t> of two or</a:t>
            </a:r>
          </a:p>
          <a:p>
            <a:r>
              <a:rPr lang="en-US" dirty="0"/>
              <a:t>more _____________ of the same species are used to maintain </a:t>
            </a:r>
            <a:r>
              <a:rPr lang="en-US" dirty="0" smtClean="0"/>
              <a:t>________________ </a:t>
            </a:r>
            <a:r>
              <a:rPr lang="en-US" dirty="0"/>
              <a:t>in appearance while reducing</a:t>
            </a:r>
          </a:p>
          <a:p>
            <a:r>
              <a:rPr lang="en-US" dirty="0"/>
              <a:t>devastation by ________, disease, and climate issues.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00807"/>
              </p:ext>
            </p:extLst>
          </p:nvPr>
        </p:nvGraphicFramePr>
        <p:xfrm>
          <a:off x="469900" y="1104902"/>
          <a:ext cx="11417300" cy="380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4325">
                  <a:extLst>
                    <a:ext uri="{9D8B030D-6E8A-4147-A177-3AD203B41FA5}">
                      <a16:colId xmlns:a16="http://schemas.microsoft.com/office/drawing/2014/main" val="2707306972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503712598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2285010057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2674830915"/>
                    </a:ext>
                  </a:extLst>
                </a:gridCol>
              </a:tblGrid>
              <a:tr h="4035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Perennial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Ryegrass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Kentucky Bluegrass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Tall Fescue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252588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Wear</a:t>
                      </a:r>
                      <a:r>
                        <a:rPr lang="en-US" sz="1600" b="1" baseline="0" dirty="0" smtClean="0"/>
                        <a:t> Tolerance (Toughness)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Fair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 Good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6928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Recuperative Ability (How</a:t>
                      </a:r>
                      <a:r>
                        <a:rPr lang="en-US" sz="1600" b="1" baseline="0" dirty="0" smtClean="0"/>
                        <a:t> quickly it can g</a:t>
                      </a:r>
                      <a:r>
                        <a:rPr lang="en-US" sz="1600" b="1" dirty="0" smtClean="0"/>
                        <a:t>row back)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754299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Leaf Texture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__________________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Medium to Coarse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207005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Color of Blades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Medium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 Dark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Light to Medium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41709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Shade Tolerance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656885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Cold Tolerance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Poor to Fair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______________________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98878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Growth Habit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________________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Rhizomatous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Bunch Type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113167"/>
                  </a:ext>
                </a:extLst>
              </a:tr>
              <a:tr h="40357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Seeding Rate (</a:t>
                      </a:r>
                      <a:r>
                        <a:rPr lang="en-US" sz="1600" b="1" baseline="0" dirty="0" smtClean="0"/>
                        <a:t>lb./1000 ft</a:t>
                      </a:r>
                      <a:r>
                        <a:rPr lang="en-US" sz="1600" b="1" baseline="30000" dirty="0" smtClean="0"/>
                        <a:t>2)</a:t>
                      </a:r>
                      <a:endParaRPr lang="en-US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7-9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______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7-9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7608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43350" y="405324"/>
            <a:ext cx="447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COMPARISON OF TURFGRASSES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6900" y="1841500"/>
            <a:ext cx="68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Poor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1400" y="1441390"/>
            <a:ext cx="1138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Excellent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200" y="2438400"/>
            <a:ext cx="1871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Fine to Medium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5902" y="2838510"/>
            <a:ext cx="1543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Light to Dark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9624" y="3238620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Good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0200" y="3638730"/>
            <a:ext cx="2054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Good to Excellent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5218" y="4038840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Bunch type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4615" y="4459083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8000"/>
                </a:solidFill>
              </a:rPr>
              <a:t>2-4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0805" y="5174894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cool-season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86767" y="5199143"/>
            <a:ext cx="599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two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0850" y="5520006"/>
            <a:ext cx="964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climate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7580" y="5491412"/>
            <a:ext cx="91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reduce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2493" y="5731750"/>
            <a:ext cx="107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cultivars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6643" y="5776975"/>
            <a:ext cx="1310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uniformity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7831" y="6051947"/>
            <a:ext cx="72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wear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" y="304800"/>
            <a:ext cx="114935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                                                </a:t>
            </a:r>
            <a:r>
              <a:rPr lang="en-US" sz="2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GREENHOUSE PURPOSES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					1. To provide a ________________ growing environment</a:t>
            </a:r>
          </a:p>
          <a:p>
            <a:r>
              <a:rPr lang="en-US" dirty="0"/>
              <a:t>	</a:t>
            </a:r>
            <a:r>
              <a:rPr lang="en-US" dirty="0" smtClean="0"/>
              <a:t>						for high value crops</a:t>
            </a:r>
          </a:p>
          <a:p>
            <a:r>
              <a:rPr lang="en-US" dirty="0"/>
              <a:t>	</a:t>
            </a:r>
            <a:r>
              <a:rPr lang="en-US" dirty="0" smtClean="0"/>
              <a:t>					2. To _______ plants to be grown in areas where the</a:t>
            </a:r>
          </a:p>
          <a:p>
            <a:r>
              <a:rPr lang="en-US" dirty="0"/>
              <a:t>	</a:t>
            </a:r>
            <a:r>
              <a:rPr lang="en-US" dirty="0" smtClean="0"/>
              <a:t>						environmental conditions are not ___________ for</a:t>
            </a:r>
          </a:p>
          <a:p>
            <a:r>
              <a:rPr lang="en-US" dirty="0"/>
              <a:t>	</a:t>
            </a:r>
            <a:r>
              <a:rPr lang="en-US" dirty="0" smtClean="0"/>
              <a:t>						_____________ survival</a:t>
            </a:r>
          </a:p>
          <a:p>
            <a:r>
              <a:rPr lang="en-US" dirty="0"/>
              <a:t>	</a:t>
            </a:r>
            <a:r>
              <a:rPr lang="en-US" dirty="0" smtClean="0"/>
              <a:t>       </a:t>
            </a:r>
            <a:r>
              <a:rPr lang="en-US" sz="1400" b="1" dirty="0" smtClean="0"/>
              <a:t>Erie County Botanical Gardens</a:t>
            </a:r>
            <a:r>
              <a:rPr lang="en-US" dirty="0" smtClean="0"/>
              <a:t>			3. To extend the growing _____________ for plants at times</a:t>
            </a:r>
          </a:p>
          <a:p>
            <a:r>
              <a:rPr lang="en-US" dirty="0"/>
              <a:t>	</a:t>
            </a:r>
            <a:r>
              <a:rPr lang="en-US" dirty="0" smtClean="0"/>
              <a:t>						when they would normally go _____________</a:t>
            </a:r>
          </a:p>
          <a:p>
            <a:endParaRPr lang="en-US" dirty="0"/>
          </a:p>
          <a:p>
            <a:endParaRPr lang="en-US" sz="2000" b="1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 OF GREENHOUSES:</a:t>
            </a:r>
            <a:r>
              <a:rPr lang="en-US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0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 A-FRAME  </a:t>
            </a:r>
            <a:r>
              <a:rPr lang="en-US" dirty="0" smtClean="0"/>
              <a:t>-  This has the best environmental _____________ but is the</a:t>
            </a:r>
          </a:p>
          <a:p>
            <a:r>
              <a:rPr lang="en-US" dirty="0"/>
              <a:t>	</a:t>
            </a:r>
            <a:r>
              <a:rPr lang="en-US" dirty="0" smtClean="0"/>
              <a:t>					________ expensive to build and heat.  A-frames also allow</a:t>
            </a:r>
          </a:p>
          <a:p>
            <a:r>
              <a:rPr lang="en-US" dirty="0"/>
              <a:t>	</a:t>
            </a:r>
            <a:r>
              <a:rPr lang="en-US" dirty="0" smtClean="0"/>
              <a:t>					the maximum amount of _________.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1400" b="1" u="sng" dirty="0" smtClean="0"/>
              <a:t>RIDGE AND FURROW</a:t>
            </a:r>
            <a:endParaRPr lang="en-US" sz="1400" b="1" dirty="0" smtClean="0"/>
          </a:p>
          <a:p>
            <a:r>
              <a:rPr lang="en-US" sz="1400" b="1" dirty="0"/>
              <a:t>	</a:t>
            </a:r>
            <a:r>
              <a:rPr lang="en-US" sz="1400" b="1" dirty="0" smtClean="0"/>
              <a:t>			A type of a-frame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			that is a bit less expensive					Stand Alone	       				due to lack of interior						     A-Frame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			walls, but is weak under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			heavy snow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Image result for glass commercial a-frame green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1" y="4419600"/>
            <a:ext cx="3367086" cy="2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77" y="4089400"/>
            <a:ext cx="3141820" cy="2090738"/>
          </a:xfrm>
          <a:prstGeom prst="rect">
            <a:avLst/>
          </a:prstGeom>
        </p:spPr>
      </p:pic>
      <p:pic>
        <p:nvPicPr>
          <p:cNvPr id="2060" name="Picture 12" descr="Image result for erie county botanical gard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77" y="304800"/>
            <a:ext cx="3977623" cy="206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8653" y="880970"/>
            <a:ext cx="1271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controlled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841" y="1426132"/>
            <a:ext cx="7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allow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09200" y="1729534"/>
            <a:ext cx="1030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suitable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8327" y="2005106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outdoor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3511" y="2274884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season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1977" y="2529754"/>
            <a:ext cx="111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dormant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9588" y="3413853"/>
            <a:ext cx="940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control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900" y="3701990"/>
            <a:ext cx="71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most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17155" y="3950638"/>
            <a:ext cx="65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light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294015"/>
            <a:ext cx="11417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QUONSET/HOOP  </a:t>
            </a:r>
            <a:r>
              <a:rPr lang="en-US" dirty="0" smtClean="0"/>
              <a:t>- This greenhouse is ______ expensive				                 </a:t>
            </a:r>
            <a:r>
              <a:rPr lang="en-US" sz="1400" b="1" dirty="0" smtClean="0"/>
              <a:t>Quonset/Hoop</a:t>
            </a:r>
          </a:p>
          <a:p>
            <a:r>
              <a:rPr lang="en-US" dirty="0" smtClean="0"/>
              <a:t>      to build and is _____________.  It’s main function is to extend </a:t>
            </a:r>
          </a:p>
          <a:p>
            <a:r>
              <a:rPr lang="en-US" dirty="0"/>
              <a:t> </a:t>
            </a:r>
            <a:r>
              <a:rPr lang="en-US" dirty="0" smtClean="0"/>
              <a:t>     the growing season by ____________ plants from the early spring</a:t>
            </a:r>
          </a:p>
          <a:p>
            <a:r>
              <a:rPr lang="en-US" dirty="0" smtClean="0"/>
              <a:t>      and late fall _________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1400" b="1" dirty="0" smtClean="0"/>
              <a:t> Wood Lath</a:t>
            </a:r>
            <a:endParaRPr lang="en-US" sz="1400" b="1" dirty="0"/>
          </a:p>
          <a:p>
            <a:r>
              <a:rPr lang="en-US" sz="1400" b="1" dirty="0" smtClean="0"/>
              <a:t>Shade </a:t>
            </a:r>
            <a:r>
              <a:rPr lang="en-US" sz="1400" b="1" dirty="0"/>
              <a:t>H</a:t>
            </a:r>
            <a:r>
              <a:rPr lang="en-US" sz="1400" b="1" dirty="0" smtClean="0"/>
              <a:t>ouse</a:t>
            </a:r>
          </a:p>
          <a:p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sz="20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SHADE HOUSE </a:t>
            </a:r>
            <a:r>
              <a:rPr lang="en-US" dirty="0" smtClean="0"/>
              <a:t>-  This is a frame with either _______ lath or</a:t>
            </a:r>
          </a:p>
          <a:p>
            <a:r>
              <a:rPr lang="en-US" dirty="0"/>
              <a:t>	</a:t>
            </a:r>
            <a:r>
              <a:rPr lang="en-US" dirty="0" smtClean="0"/>
              <a:t>					shade _________ on top and provides a shaded area</a:t>
            </a:r>
          </a:p>
          <a:p>
            <a:r>
              <a:rPr lang="en-US" dirty="0"/>
              <a:t>	</a:t>
            </a:r>
            <a:r>
              <a:rPr lang="en-US" dirty="0" smtClean="0"/>
              <a:t>					for heat-sensitive plants.  It also serves as a cool __________</a:t>
            </a:r>
          </a:p>
          <a:p>
            <a:r>
              <a:rPr lang="en-US" dirty="0"/>
              <a:t>	</a:t>
            </a:r>
            <a:r>
              <a:rPr lang="en-US" dirty="0" smtClean="0"/>
              <a:t>					area for plants awaiting _________ or shipment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b="1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COLD FRAME </a:t>
            </a:r>
            <a:r>
              <a:rPr lang="en-US" dirty="0" smtClean="0"/>
              <a:t>– A growing space for _______________,                                                                            </a:t>
            </a:r>
            <a:r>
              <a:rPr lang="en-US" sz="1400" b="1" dirty="0" smtClean="0"/>
              <a:t>Cold Frame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seed starting, and plant hardening off.  It uses only</a:t>
            </a:r>
          </a:p>
          <a:p>
            <a:r>
              <a:rPr lang="en-US" dirty="0" smtClean="0"/>
              <a:t>       ___________ for warmth</a:t>
            </a:r>
            <a:endParaRPr lang="en-US" dirty="0"/>
          </a:p>
        </p:txBody>
      </p:sp>
      <p:pic>
        <p:nvPicPr>
          <p:cNvPr id="3076" name="Picture 4" descr="Image result for quonset green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98" y="186090"/>
            <a:ext cx="3149602" cy="20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ood lath shade h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1915506"/>
            <a:ext cx="3370609" cy="24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1029"/>
            <a:ext cx="3749675" cy="2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1587" y="294015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less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6435" y="540800"/>
            <a:ext cx="1205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unheated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6644" y="812576"/>
            <a:ext cx="1281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protecting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4389" y="1115287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chill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46486" y="2372685"/>
            <a:ext cx="786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wood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4887" y="2668019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cloth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39927" y="2910115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holding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0384" y="3226487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sale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072" y="4896965"/>
            <a:ext cx="1481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propagation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455" y="5526216"/>
            <a:ext cx="1033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sunlight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419100"/>
            <a:ext cx="116459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COVERING MATERIALS FOR GREENHOUSES</a:t>
            </a:r>
          </a:p>
          <a:p>
            <a:endParaRPr lang="en-US" dirty="0"/>
          </a:p>
          <a:p>
            <a:r>
              <a:rPr lang="en-US" dirty="0" smtClean="0"/>
              <a:t>The material used to cover (glaze) the greenhouse is either ___________ or _____________.  The choice of material will</a:t>
            </a:r>
          </a:p>
          <a:p>
            <a:r>
              <a:rPr lang="en-US" dirty="0"/>
              <a:t> </a:t>
            </a:r>
            <a:r>
              <a:rPr lang="en-US" dirty="0" smtClean="0"/>
              <a:t>      ___________ plant growth because materials __________ in the amount of _________ they let into the greenhouse,</a:t>
            </a:r>
          </a:p>
          <a:p>
            <a:r>
              <a:rPr lang="en-US" dirty="0"/>
              <a:t> </a:t>
            </a:r>
            <a:r>
              <a:rPr lang="en-US" dirty="0" smtClean="0"/>
              <a:t>      and the amount of _______ retained or lost.  Sometimes shade ___________ is added on the inside of the</a:t>
            </a:r>
          </a:p>
          <a:p>
            <a:r>
              <a:rPr lang="en-US" dirty="0"/>
              <a:t> </a:t>
            </a:r>
            <a:r>
              <a:rPr lang="en-US" dirty="0" smtClean="0"/>
              <a:t>      greenhouse to ________ the transmission of light.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2000" b="1" u="sng" dirty="0" smtClean="0">
                <a:solidFill>
                  <a:srgbClr val="FF0000"/>
                </a:solidFill>
              </a:rPr>
              <a:t>GLASS</a:t>
            </a:r>
            <a:r>
              <a:rPr lang="en-US" dirty="0" smtClean="0"/>
              <a:t>				</a:t>
            </a:r>
            <a:r>
              <a:rPr lang="en-US" sz="2000" b="1" u="sng" dirty="0" smtClean="0">
                <a:solidFill>
                  <a:srgbClr val="FF0000"/>
                </a:solidFill>
              </a:rPr>
              <a:t>PLASTIC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__________ lasting		1. Available in both rolls of ______ plastic</a:t>
            </a:r>
          </a:p>
          <a:p>
            <a:pPr marL="342900" indent="-342900">
              <a:buAutoNum type="arabicPeriod"/>
            </a:pPr>
            <a:r>
              <a:rPr lang="en-US" dirty="0" smtClean="0"/>
              <a:t>Most __________ transmitted	       or _________ panels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_____ maintenance		2. ______ expensive initially</a:t>
            </a:r>
          </a:p>
          <a:p>
            <a:pPr lvl="7"/>
            <a:r>
              <a:rPr lang="en-US" dirty="0"/>
              <a:t>	</a:t>
            </a:r>
            <a:r>
              <a:rPr lang="en-US" dirty="0" smtClean="0"/>
              <a:t>3. Broken down by ____ light</a:t>
            </a:r>
          </a:p>
          <a:p>
            <a:pPr lvl="7"/>
            <a:r>
              <a:rPr lang="en-US" dirty="0"/>
              <a:t>	</a:t>
            </a:r>
            <a:r>
              <a:rPr lang="en-US" dirty="0" smtClean="0"/>
              <a:t>4. Needs to be ___________ more often</a:t>
            </a:r>
          </a:p>
          <a:p>
            <a:pPr lvl="7"/>
            <a:r>
              <a:rPr lang="en-US" dirty="0"/>
              <a:t> </a:t>
            </a:r>
            <a:r>
              <a:rPr lang="en-US" dirty="0" smtClean="0"/>
              <a:t>                                                                 </a:t>
            </a:r>
          </a:p>
          <a:p>
            <a:pPr lvl="7"/>
            <a:endParaRPr lang="en-US" dirty="0"/>
          </a:p>
          <a:p>
            <a:pPr lvl="7"/>
            <a:endParaRPr lang="en-US" dirty="0" smtClean="0"/>
          </a:p>
          <a:p>
            <a:pPr lvl="7"/>
            <a:endParaRPr lang="en-US" dirty="0"/>
          </a:p>
          <a:p>
            <a:pPr lvl="7"/>
            <a:endParaRPr lang="en-US" dirty="0" smtClean="0"/>
          </a:p>
          <a:p>
            <a:pPr lvl="7"/>
            <a:endParaRPr lang="en-US" dirty="0"/>
          </a:p>
          <a:p>
            <a:pPr lvl="7"/>
            <a:endParaRPr lang="en-US" dirty="0" smtClean="0"/>
          </a:p>
          <a:p>
            <a:pPr lvl="7"/>
            <a:r>
              <a:rPr lang="en-US" dirty="0" smtClean="0"/>
              <a:t>                                                            </a:t>
            </a:r>
            <a:r>
              <a:rPr lang="en-US" sz="1400" b="1" dirty="0" smtClean="0"/>
              <a:t>POLYETHYLENE (Vinyl)</a:t>
            </a:r>
          </a:p>
        </p:txBody>
      </p:sp>
      <p:pic>
        <p:nvPicPr>
          <p:cNvPr id="1026" name="Picture 2" descr="Image result for Glass green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6" y="4079875"/>
            <a:ext cx="2413853" cy="241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reenhouse covered in polyethyle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4636352"/>
            <a:ext cx="25781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ndard Clear Greenhouse Film, 6mil - 6 Mil Polyethylene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4636352"/>
            <a:ext cx="1665287" cy="1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carbonate-green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4079875"/>
            <a:ext cx="2857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olycarbonate greenhouse pane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76" y="2209800"/>
            <a:ext cx="2231748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050" y="10033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glass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050" y="1003300"/>
            <a:ext cx="86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plastic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850" y="1295400"/>
            <a:ext cx="794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affect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4883" y="1295400"/>
            <a:ext cx="76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differ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0340" y="1295400"/>
            <a:ext cx="65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light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7275" y="1582678"/>
            <a:ext cx="66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heat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6296" y="1582678"/>
            <a:ext cx="788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fabric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4399" y="1849378"/>
            <a:ext cx="794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lower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850" y="2951133"/>
            <a:ext cx="1006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Longest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1279" y="3235206"/>
            <a:ext cx="1033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sunlight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163" y="3508525"/>
            <a:ext cx="621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Low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5879" y="2946311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soft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5671" y="3235206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rigid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6973" y="3499000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Less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12417" y="3805585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UV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1693" y="4092344"/>
            <a:ext cx="1105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replaced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266700"/>
            <a:ext cx="11658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HEATING AND COOLING</a:t>
            </a:r>
          </a:p>
          <a:p>
            <a:endParaRPr lang="en-US" dirty="0"/>
          </a:p>
          <a:p>
            <a:r>
              <a:rPr lang="en-US" dirty="0" smtClean="0"/>
              <a:t>While greenhouses quickly _______ up from the sun’s energy, they also rapidly _______ heat at</a:t>
            </a:r>
          </a:p>
          <a:p>
            <a:r>
              <a:rPr lang="en-US" dirty="0"/>
              <a:t> </a:t>
            </a:r>
            <a:r>
              <a:rPr lang="en-US" dirty="0" smtClean="0"/>
              <a:t>    night </a:t>
            </a:r>
            <a:r>
              <a:rPr lang="en-US" dirty="0"/>
              <a:t>due to </a:t>
            </a:r>
            <a:r>
              <a:rPr lang="en-US" dirty="0" smtClean="0"/>
              <a:t>no _________________ and must be ___________________ with a heat source.</a:t>
            </a:r>
          </a:p>
          <a:p>
            <a:endParaRPr lang="en-US" dirty="0"/>
          </a:p>
          <a:p>
            <a:r>
              <a:rPr lang="en-US" dirty="0" smtClean="0"/>
              <a:t> 				                </a:t>
            </a:r>
            <a:r>
              <a:rPr lang="en-US" sz="20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HEATING SYSTEMS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</a:t>
            </a:r>
            <a:r>
              <a:rPr lang="en-US" sz="1400" b="1" dirty="0" smtClean="0">
                <a:ea typeface="Tahoma" panose="020B0604030504040204" pitchFamily="34" charset="0"/>
                <a:cs typeface="Tahoma" panose="020B0604030504040204" pitchFamily="34" charset="0"/>
              </a:rPr>
              <a:t>Boiler for steam or water</a:t>
            </a:r>
            <a:endParaRPr lang="en-US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STEAM</a:t>
            </a:r>
            <a:r>
              <a:rPr lang="en-US" dirty="0" smtClean="0"/>
              <a:t>    ________________ to		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HOT WATER </a:t>
            </a:r>
            <a:r>
              <a:rPr lang="en-US" dirty="0" smtClean="0"/>
              <a:t>-  Easier to 	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UNIT HEATERS </a:t>
            </a:r>
            <a:r>
              <a:rPr lang="en-US" dirty="0" smtClean="0"/>
              <a:t>– Use </a:t>
            </a:r>
          </a:p>
          <a:p>
            <a:r>
              <a:rPr lang="en-US" dirty="0"/>
              <a:t> </a:t>
            </a:r>
            <a:r>
              <a:rPr lang="en-US" dirty="0" smtClean="0"/>
              <a:t>         install and maintain, hard to                                   ____________ even		         natural _____ or propane,</a:t>
            </a:r>
          </a:p>
          <a:p>
            <a:r>
              <a:rPr lang="en-US" dirty="0"/>
              <a:t> </a:t>
            </a:r>
            <a:r>
              <a:rPr lang="en-US" dirty="0" smtClean="0"/>
              <a:t>         __________ even temperatures,                           temperatures and less		         _____ is heated and blown</a:t>
            </a:r>
          </a:p>
          <a:p>
            <a:r>
              <a:rPr lang="en-US" dirty="0"/>
              <a:t> </a:t>
            </a:r>
            <a:r>
              <a:rPr lang="en-US" dirty="0" smtClean="0"/>
              <a:t>         but heats up ____________ and	                         _____________ than                                  into the greenhouse, but</a:t>
            </a:r>
          </a:p>
          <a:p>
            <a:r>
              <a:rPr lang="en-US" dirty="0"/>
              <a:t> </a:t>
            </a:r>
            <a:r>
              <a:rPr lang="en-US" dirty="0" smtClean="0"/>
              <a:t>         available for soil ________________	       steam heating                                               ______ distribution is uneven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2050" name="Picture 2" descr="Hoisting Heat system Chrysanthemu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753581"/>
            <a:ext cx="3587750" cy="23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ot water heating system for green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93" y="3753581"/>
            <a:ext cx="3077453" cy="2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89" y="3865687"/>
            <a:ext cx="3166106" cy="2126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6215544"/>
            <a:ext cx="23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Steam runs through the pipes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9835" y="6215544"/>
            <a:ext cx="2659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Hot water runs through the pipes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67800" y="6103938"/>
            <a:ext cx="20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 heater blows hot air</a:t>
            </a:r>
            <a:endParaRPr lang="en-US" sz="1400" b="1" dirty="0"/>
          </a:p>
        </p:txBody>
      </p:sp>
      <p:pic>
        <p:nvPicPr>
          <p:cNvPr id="2058" name="Picture 10" descr="Image result for steam heating system for green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845" y="191358"/>
            <a:ext cx="1853650" cy="16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7350" y="802275"/>
            <a:ext cx="66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heat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1949" y="802275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lose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0639" y="1058133"/>
            <a:ext cx="123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insulation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9899" y="1058133"/>
            <a:ext cx="171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supplemented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7876" y="2205802"/>
            <a:ext cx="124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Expensive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331" y="2779637"/>
            <a:ext cx="940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control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9175" y="2997235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quickly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5603" y="3308896"/>
            <a:ext cx="148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pasteurizing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5451" y="2456541"/>
            <a:ext cx="1130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maintain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6917" y="3039439"/>
            <a:ext cx="1302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dangerous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65543" y="2456541"/>
            <a:ext cx="531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gas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8971" y="2761004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Air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88971" y="3273221"/>
            <a:ext cx="66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heat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54000"/>
            <a:ext cx="11633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              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VENTILATION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COOLING</a:t>
            </a:r>
          </a:p>
          <a:p>
            <a:endParaRPr lang="en-US" dirty="0"/>
          </a:p>
          <a:p>
            <a:r>
              <a:rPr lang="en-US" dirty="0" smtClean="0"/>
              <a:t>The ______ distribution of air throughout a greenhouse is _______________ for consistent temperatures and for</a:t>
            </a:r>
          </a:p>
          <a:p>
            <a:r>
              <a:rPr lang="en-US" dirty="0"/>
              <a:t>	</a:t>
            </a:r>
            <a:r>
              <a:rPr lang="en-US" dirty="0" smtClean="0"/>
              <a:t>uniform plant ___________.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Air movement ______________ diseases like powdery</a:t>
            </a:r>
          </a:p>
          <a:p>
            <a:r>
              <a:rPr lang="en-US" dirty="0"/>
              <a:t>	</a:t>
            </a:r>
            <a:r>
              <a:rPr lang="en-US" dirty="0" smtClean="0"/>
              <a:t>				____________ that thrive under ____________ air conditions.</a:t>
            </a:r>
          </a:p>
          <a:p>
            <a:endParaRPr lang="en-US" dirty="0"/>
          </a:p>
          <a:p>
            <a:r>
              <a:rPr lang="en-US" dirty="0" smtClean="0"/>
              <a:t>					</a:t>
            </a:r>
            <a:r>
              <a:rPr lang="en-US" b="1" u="sng" dirty="0" smtClean="0"/>
              <a:t>Ventilation systems include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lvl="8"/>
            <a:r>
              <a:rPr lang="en-US" dirty="0" smtClean="0"/>
              <a:t>	1. Roof and ______ ventilation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2. ___________ fans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3. Retractable _______</a:t>
            </a:r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r>
              <a:rPr lang="en-US" dirty="0" smtClean="0"/>
              <a:t>Shading can also help ________ the greenhouse.</a:t>
            </a:r>
          </a:p>
          <a:p>
            <a:pPr lvl="8"/>
            <a:r>
              <a:rPr lang="en-US" dirty="0" smtClean="0"/>
              <a:t>A compound can be sprayed on the __________</a:t>
            </a:r>
          </a:p>
          <a:p>
            <a:pPr lvl="8"/>
            <a:r>
              <a:rPr lang="en-US" dirty="0" smtClean="0"/>
              <a:t>of the glass or cloth _________ can be used inside.</a:t>
            </a:r>
          </a:p>
          <a:p>
            <a:pPr lvl="8"/>
            <a:r>
              <a:rPr lang="en-US" dirty="0" smtClean="0"/>
              <a:t>These sun screens have the _____________ of </a:t>
            </a:r>
          </a:p>
          <a:p>
            <a:pPr lvl="8"/>
            <a:r>
              <a:rPr lang="en-US" dirty="0" smtClean="0"/>
              <a:t>being used only when needed.</a:t>
            </a:r>
          </a:p>
        </p:txBody>
      </p:sp>
      <p:pic>
        <p:nvPicPr>
          <p:cNvPr id="3074" name="Picture 2" descr="Image result for greenhouse side venti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6" y="1620293"/>
            <a:ext cx="3403600" cy="2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gratech.com/cms/upload/menu/gallery/48/agra-tech-commercial-greenhouse-manufacturer-accesories-roll-a-roll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31" y="2663169"/>
            <a:ext cx="3343970" cy="22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shade cloth inside a green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474190"/>
            <a:ext cx="3314700" cy="18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8240" y="3793468"/>
            <a:ext cx="1346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Side ventilation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31900" y="6391109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Shade cloth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423400" y="4996138"/>
            <a:ext cx="13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Retractable roof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1175" y="829112"/>
            <a:ext cx="700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even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00" y="833656"/>
            <a:ext cx="112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essential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2472" y="1117478"/>
            <a:ext cx="94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growth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7775" y="1951256"/>
            <a:ext cx="1257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minimizes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7431" y="2195629"/>
            <a:ext cx="97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mildew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83417" y="2195629"/>
            <a:ext cx="1106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stagnant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4075" y="3305935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side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4842" y="3593413"/>
            <a:ext cx="1018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Exhaust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0644" y="3851825"/>
            <a:ext cx="730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roofs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4067" y="4949971"/>
            <a:ext cx="629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cool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3550" y="520639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outside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1789" y="549586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shades</a:t>
            </a:r>
            <a:endParaRPr lang="en-US" sz="2000" b="1" dirty="0">
              <a:solidFill>
                <a:srgbClr val="CC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1552" y="5790084"/>
            <a:ext cx="1290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</a:rPr>
              <a:t>advantage</a:t>
            </a:r>
            <a:endParaRPr lang="en-US" sz="20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435" y="292100"/>
            <a:ext cx="11506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		</a:t>
            </a:r>
            <a:r>
              <a:rPr lang="en-US" dirty="0"/>
              <a:t> </a:t>
            </a:r>
            <a:r>
              <a:rPr lang="en-US" dirty="0" smtClean="0"/>
              <a:t>                               </a:t>
            </a:r>
            <a:r>
              <a:rPr lang="en-US" sz="2800" b="1" dirty="0" smtClean="0">
                <a:solidFill>
                  <a:srgbClr val="FF33CC"/>
                </a:solidFill>
                <a:latin typeface="Garamond" panose="02020404030301010803" pitchFamily="18" charset="0"/>
              </a:rPr>
              <a:t>GREENHOUSE BENCHES</a:t>
            </a:r>
          </a:p>
          <a:p>
            <a:endParaRPr lang="en-US" dirty="0"/>
          </a:p>
          <a:p>
            <a:r>
              <a:rPr lang="en-US" dirty="0" smtClean="0"/>
              <a:t>Benches provide the growing _______ for greenhouse plants and can be ___________ up or at _________ level.  The     	bench can __________ the crop or just ____________ potted plants.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                           </a:t>
            </a:r>
            <a:r>
              <a:rPr lang="en-US" sz="1400" b="1" dirty="0" smtClean="0"/>
              <a:t>Ground level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			                 </a:t>
            </a:r>
            <a:r>
              <a:rPr lang="en-US" sz="1400" b="1" dirty="0" smtClean="0"/>
              <a:t>Raised benches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			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Regardless of the _________ or _________________ of the benches,</a:t>
            </a:r>
          </a:p>
          <a:p>
            <a:r>
              <a:rPr lang="en-US" dirty="0"/>
              <a:t>	</a:t>
            </a:r>
            <a:r>
              <a:rPr lang="en-US" dirty="0" smtClean="0"/>
              <a:t>				       they all must:</a:t>
            </a:r>
          </a:p>
          <a:p>
            <a:r>
              <a:rPr lang="en-US" dirty="0"/>
              <a:t>	</a:t>
            </a:r>
            <a:r>
              <a:rPr lang="en-US" dirty="0" smtClean="0"/>
              <a:t>						  1. ________ quickly</a:t>
            </a:r>
          </a:p>
          <a:p>
            <a:r>
              <a:rPr lang="en-US" dirty="0"/>
              <a:t>	</a:t>
            </a:r>
            <a:r>
              <a:rPr lang="en-US" dirty="0" smtClean="0"/>
              <a:t>						  2. Maximize ___________ reaching the crop</a:t>
            </a:r>
          </a:p>
          <a:p>
            <a:r>
              <a:rPr lang="en-US" dirty="0"/>
              <a:t> </a:t>
            </a:r>
            <a:r>
              <a:rPr lang="en-US" dirty="0" smtClean="0"/>
              <a:t>						                    3. Be a ________ that allows workers to _______</a:t>
            </a:r>
          </a:p>
          <a:p>
            <a:r>
              <a:rPr lang="en-US" dirty="0"/>
              <a:t>	</a:t>
            </a:r>
            <a:r>
              <a:rPr lang="en-US" dirty="0" smtClean="0"/>
              <a:t>						            into the center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1400" b="1" dirty="0" smtClean="0"/>
              <a:t>Worker reaching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" y="1676400"/>
            <a:ext cx="3969264" cy="2203450"/>
          </a:xfrm>
          <a:prstGeom prst="rect">
            <a:avLst/>
          </a:prstGeom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60" y="1676400"/>
            <a:ext cx="451104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4292388"/>
            <a:ext cx="3119067" cy="2277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0436" y="921089"/>
            <a:ext cx="656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area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453" y="910315"/>
            <a:ext cx="829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raised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8480" y="910315"/>
            <a:ext cx="94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ground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7433" y="1214135"/>
            <a:ext cx="97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contain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896" y="121548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support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6270" y="4210818"/>
            <a:ext cx="68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style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0402" y="4210818"/>
            <a:ext cx="1563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arrangement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6438" y="4767449"/>
            <a:ext cx="759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Drain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8296" y="5030797"/>
            <a:ext cx="1033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sunlight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3199" y="5362637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width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2300" y="5362637"/>
            <a:ext cx="77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reach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279400"/>
            <a:ext cx="113919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            </a:t>
            </a:r>
            <a:r>
              <a:rPr lang="en-US" sz="2400" b="1" dirty="0" smtClean="0">
                <a:solidFill>
                  <a:srgbClr val="FF33CC"/>
                </a:solidFill>
                <a:latin typeface="Garamond" panose="02020404030301010803" pitchFamily="18" charset="0"/>
              </a:rPr>
              <a:t>CONTAINER TYPES</a:t>
            </a:r>
          </a:p>
          <a:p>
            <a:endParaRPr lang="en-US" dirty="0"/>
          </a:p>
          <a:p>
            <a:r>
              <a:rPr lang="en-US" dirty="0" smtClean="0"/>
              <a:t>	       There are various containers for ___________ and selling ___________ plants including:</a:t>
            </a:r>
          </a:p>
          <a:p>
            <a:endParaRPr lang="en-US" dirty="0"/>
          </a:p>
          <a:p>
            <a:r>
              <a:rPr lang="en-US" dirty="0" smtClean="0"/>
              <a:t>										</a:t>
            </a:r>
          </a:p>
          <a:p>
            <a:r>
              <a:rPr lang="en-US" dirty="0" smtClean="0"/>
              <a:t>									     </a:t>
            </a:r>
            <a:endParaRPr lang="en-US" dirty="0"/>
          </a:p>
          <a:p>
            <a:r>
              <a:rPr lang="en-US" dirty="0" smtClean="0"/>
              <a:t>			</a:t>
            </a:r>
            <a:r>
              <a:rPr lang="en-US" b="1" dirty="0" smtClean="0"/>
              <a:t>1. ____________</a:t>
            </a: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	     </a:t>
            </a:r>
            <a:endParaRPr lang="en-US" b="1" dirty="0" smtClean="0"/>
          </a:p>
          <a:p>
            <a:r>
              <a:rPr lang="en-US" dirty="0"/>
              <a:t>	</a:t>
            </a:r>
            <a:r>
              <a:rPr lang="en-US" dirty="0" smtClean="0"/>
              <a:t>	             Used to start seedlings				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for later transplant</a:t>
            </a:r>
          </a:p>
          <a:p>
            <a:endParaRPr lang="en-US" dirty="0"/>
          </a:p>
          <a:p>
            <a:r>
              <a:rPr lang="en-US" dirty="0" smtClean="0"/>
              <a:t>									    </a:t>
            </a:r>
            <a:r>
              <a:rPr lang="en-US" b="1" dirty="0" smtClean="0"/>
              <a:t>2. ___________</a:t>
            </a:r>
            <a:r>
              <a:rPr lang="en-US" dirty="0" smtClean="0"/>
              <a:t> in a flat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3. ________________</a:t>
            </a:r>
            <a:r>
              <a:rPr lang="en-US" dirty="0" smtClean="0"/>
              <a:t>					       </a:t>
            </a:r>
            <a:r>
              <a:rPr lang="en-US" b="1" dirty="0" smtClean="0"/>
              <a:t>4. ___________________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	</a:t>
            </a:r>
            <a:r>
              <a:rPr lang="en-US" dirty="0"/>
              <a:t> </a:t>
            </a:r>
            <a:r>
              <a:rPr lang="en-US" dirty="0" smtClean="0"/>
              <a:t>                       </a:t>
            </a:r>
            <a:r>
              <a:rPr lang="en-US" b="1" dirty="0" smtClean="0"/>
              <a:t>5. __________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     ______________</a:t>
            </a:r>
            <a:endParaRPr lang="en-US" b="1" dirty="0"/>
          </a:p>
        </p:txBody>
      </p:sp>
      <p:pic>
        <p:nvPicPr>
          <p:cNvPr id="5122" name="Picture 2" descr="Image result for plug t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31187"/>
            <a:ext cx="2587625" cy="19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flat of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90" y="1446212"/>
            <a:ext cx="3184585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6 pack of tomato pla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443" y="1446212"/>
            <a:ext cx="1909383" cy="15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assorted round and square po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4" y="4243387"/>
            <a:ext cx="2306697" cy="244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assorted square plastic pots for pla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98" y="3484601"/>
            <a:ext cx="2141499" cy="21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76" y="3651309"/>
            <a:ext cx="25273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Image result for ceramic containers for pla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56" y="4521201"/>
            <a:ext cx="2871787" cy="21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8700" y="852159"/>
            <a:ext cx="1045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growing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7382" y="852159"/>
            <a:ext cx="89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potted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375" y="1918071"/>
            <a:ext cx="1143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Plug Tray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9797" y="3040866"/>
            <a:ext cx="86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6 Pack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380" y="3832999"/>
            <a:ext cx="138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Plastic Pots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2946" y="3847286"/>
            <a:ext cx="192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Hanging Baskets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3100" y="5477351"/>
            <a:ext cx="1400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      Patio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 Containers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00" y="406400"/>
            <a:ext cx="114681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    </a:t>
            </a:r>
            <a:r>
              <a:rPr lang="en-US" sz="2800" b="1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NURSERY PRODUCTION</a:t>
            </a:r>
          </a:p>
          <a:p>
            <a:endParaRPr lang="en-US" dirty="0"/>
          </a:p>
          <a:p>
            <a:r>
              <a:rPr lang="en-US" dirty="0" smtClean="0"/>
              <a:t>	      Propagation nurseries deal largely with _________ plants such as _________ and shrubs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</a:t>
            </a:r>
            <a:r>
              <a:rPr lang="en-US" sz="2000" b="1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NURSERIES</a:t>
            </a:r>
            <a:r>
              <a:rPr lang="en-US" b="1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	           </a:t>
            </a:r>
            <a:r>
              <a:rPr lang="en-US" sz="2000" b="1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CONTAINER NURSERIES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Crops are grown in the ________				- Plants grown in _______ for 1-4 years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Usually trees &amp; shrubs that take 1-10 _______ to		- Need a _________ area, good ________ supply,</a:t>
            </a:r>
          </a:p>
          <a:p>
            <a:r>
              <a:rPr lang="en-US" dirty="0"/>
              <a:t> </a:t>
            </a:r>
            <a:r>
              <a:rPr lang="en-US" dirty="0" smtClean="0"/>
              <a:t>  	harvest							and access to __________________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Need _______, well-drained soil, reliable _______		- May need to _______________ into larger pots</a:t>
            </a:r>
          </a:p>
          <a:p>
            <a:r>
              <a:rPr lang="en-US" dirty="0"/>
              <a:t>	</a:t>
            </a:r>
            <a:r>
              <a:rPr lang="en-US" dirty="0" smtClean="0"/>
              <a:t>supply, and access to _________________		- Predicted that the nursery _____________ is </a:t>
            </a:r>
          </a:p>
          <a:p>
            <a:r>
              <a:rPr lang="en-US" dirty="0" smtClean="0"/>
              <a:t>-    ______________ to weather condition, deer &amp; rodents		     headed more toward _____________ production</a:t>
            </a:r>
            <a:endParaRPr lang="en-US" dirty="0"/>
          </a:p>
        </p:txBody>
      </p:sp>
      <p:pic>
        <p:nvPicPr>
          <p:cNvPr id="1028" name="Picture 4" descr="Image result for field nurs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90" y="4178301"/>
            <a:ext cx="3741310" cy="22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ntainer nurs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90" y="4178301"/>
            <a:ext cx="3886200" cy="23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4500" y="1041400"/>
            <a:ext cx="908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woody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4940" y="1041400"/>
            <a:ext cx="72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trees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6945" y="2191504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soil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8000" y="2480459"/>
            <a:ext cx="75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years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0500" y="2997200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rich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5790" y="2997200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water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2071" y="3286849"/>
            <a:ext cx="172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transportation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504" y="3565306"/>
            <a:ext cx="1340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Vulnerable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16841" y="2191504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pots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2118" y="2480459"/>
            <a:ext cx="687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level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56339" y="2480459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water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67981" y="2739523"/>
            <a:ext cx="172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transportation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02000" y="3003610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transplant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78157" y="3267697"/>
            <a:ext cx="1062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industry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5090" y="3565306"/>
            <a:ext cx="119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container</a:t>
            </a:r>
            <a:endParaRPr lang="en-US" sz="20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393700"/>
            <a:ext cx="779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CROP SELECTION  </a:t>
            </a:r>
            <a:r>
              <a:rPr lang="en-US" dirty="0" smtClean="0"/>
              <a:t>-  The __________ of plants for nursery production</a:t>
            </a:r>
          </a:p>
          <a:p>
            <a:r>
              <a:rPr lang="en-US" dirty="0"/>
              <a:t> </a:t>
            </a:r>
            <a:r>
              <a:rPr lang="en-US" dirty="0" smtClean="0"/>
              <a:t>      is determined by market _____________.  What species will ______?</a:t>
            </a:r>
          </a:p>
          <a:p>
            <a:r>
              <a:rPr lang="en-US" dirty="0"/>
              <a:t> </a:t>
            </a:r>
            <a:r>
              <a:rPr lang="en-US" dirty="0" smtClean="0"/>
              <a:t>      _____ wants to buy them?  What _______ and _______________ are</a:t>
            </a:r>
          </a:p>
          <a:p>
            <a:r>
              <a:rPr lang="en-US" dirty="0"/>
              <a:t> </a:t>
            </a:r>
            <a:r>
              <a:rPr lang="en-US" dirty="0" smtClean="0"/>
              <a:t>      desired?  Plants headed for ___________ centers and other retail sites</a:t>
            </a:r>
          </a:p>
          <a:p>
            <a:r>
              <a:rPr lang="en-US" dirty="0"/>
              <a:t> </a:t>
            </a:r>
            <a:r>
              <a:rPr lang="en-US" dirty="0" smtClean="0"/>
              <a:t>      are often ___________ in size than those going to ______________</a:t>
            </a:r>
          </a:p>
          <a:p>
            <a:r>
              <a:rPr lang="en-US" dirty="0"/>
              <a:t> </a:t>
            </a:r>
            <a:r>
              <a:rPr lang="en-US" dirty="0" smtClean="0"/>
              <a:t>      contractors.</a:t>
            </a:r>
          </a:p>
          <a:p>
            <a:endParaRPr lang="en-US" dirty="0"/>
          </a:p>
          <a:p>
            <a:r>
              <a:rPr lang="en-US" dirty="0" smtClean="0"/>
              <a:t>       Typically, nurseries will ________________ in the production of _____</a:t>
            </a:r>
          </a:p>
          <a:p>
            <a:r>
              <a:rPr lang="en-US" dirty="0"/>
              <a:t> </a:t>
            </a:r>
            <a:r>
              <a:rPr lang="en-US" dirty="0" smtClean="0"/>
              <a:t>      type of market rather than trying to _______ them all.  This helps</a:t>
            </a:r>
          </a:p>
          <a:p>
            <a:r>
              <a:rPr lang="en-US" dirty="0"/>
              <a:t> </a:t>
            </a:r>
            <a:r>
              <a:rPr lang="en-US" dirty="0" smtClean="0"/>
              <a:t>      _____________ propagation methods, nutrient and water ________,</a:t>
            </a:r>
          </a:p>
          <a:p>
            <a:r>
              <a:rPr lang="en-US" dirty="0"/>
              <a:t> </a:t>
            </a:r>
            <a:r>
              <a:rPr lang="en-US" dirty="0" smtClean="0"/>
              <a:t>      pest ___________ requirements, ________ requirements, spacing,</a:t>
            </a:r>
          </a:p>
          <a:p>
            <a:r>
              <a:rPr lang="en-US" dirty="0"/>
              <a:t> </a:t>
            </a:r>
            <a:r>
              <a:rPr lang="en-US" dirty="0" smtClean="0"/>
              <a:t>      and harvest methods.  Only the tools and _______________ required</a:t>
            </a:r>
          </a:p>
          <a:p>
            <a:r>
              <a:rPr lang="en-US" dirty="0"/>
              <a:t> </a:t>
            </a:r>
            <a:r>
              <a:rPr lang="en-US" dirty="0" smtClean="0"/>
              <a:t>      for the crops being produced need to be ______________.</a:t>
            </a:r>
            <a:endParaRPr lang="en-US" dirty="0"/>
          </a:p>
        </p:txBody>
      </p:sp>
      <p:pic>
        <p:nvPicPr>
          <p:cNvPr id="1026" name="Picture 2" descr="Image result for poinsettia nurse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4307483"/>
            <a:ext cx="4156075" cy="23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hichtels.com/yahoo_site_admin/assets/images/Summer2011_025.185113821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82" y="1866900"/>
            <a:ext cx="3993817" cy="30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hichtels.com/yahoo_site_admin/assets/images/new_logo.137114142_st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3" y="549275"/>
            <a:ext cx="22669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35366" y="5020687"/>
            <a:ext cx="325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Nursery in Springville growing Birch trees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93799" y="4651355"/>
            <a:ext cx="1320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Nursery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pecializing in</a:t>
            </a:r>
          </a:p>
          <a:p>
            <a:r>
              <a:rPr lang="en-US" sz="1400" b="1" dirty="0" smtClean="0"/>
              <a:t>  poinsettias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35400" y="393700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choice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7646" y="714141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demand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5126" y="737651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sell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74" y="982164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Who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4817" y="973652"/>
            <a:ext cx="68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sizes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1948" y="982164"/>
            <a:ext cx="1256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quantities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0909" y="1242530"/>
            <a:ext cx="9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garden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0201" y="151127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smaller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1555" y="1526170"/>
            <a:ext cx="125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landscape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4129" y="2330394"/>
            <a:ext cx="1204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specialize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76194" y="2330394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one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2426" y="2628554"/>
            <a:ext cx="76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serve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059" y="2858635"/>
            <a:ext cx="102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simplify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07828" y="2918858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needs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1897" y="3179076"/>
            <a:ext cx="940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control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2189" y="3179076"/>
            <a:ext cx="65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light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2867" y="3447099"/>
            <a:ext cx="1352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equipment</a:t>
            </a:r>
            <a:endParaRPr lang="en-US" sz="2000" b="1" dirty="0">
              <a:solidFill>
                <a:srgbClr val="99003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92636" y="3745259"/>
            <a:ext cx="129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purchased</a:t>
            </a:r>
            <a:endParaRPr lang="en-US" sz="20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6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5200" y="243245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Poor Richard" panose="02080502050505020702" pitchFamily="18" charset="0"/>
              </a:rPr>
              <a:t>TURFGRASS BASICS</a:t>
            </a:r>
            <a:endParaRPr lang="en-US" sz="2800" b="1" dirty="0">
              <a:solidFill>
                <a:srgbClr val="008000"/>
              </a:solidFill>
              <a:latin typeface="Poor Richard" panose="02080502050505020702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013077"/>
              </p:ext>
            </p:extLst>
          </p:nvPr>
        </p:nvGraphicFramePr>
        <p:xfrm>
          <a:off x="673100" y="766465"/>
          <a:ext cx="11074400" cy="568134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537200">
                  <a:extLst>
                    <a:ext uri="{9D8B030D-6E8A-4147-A177-3AD203B41FA5}">
                      <a16:colId xmlns:a16="http://schemas.microsoft.com/office/drawing/2014/main" val="1204327496"/>
                    </a:ext>
                  </a:extLst>
                </a:gridCol>
                <a:gridCol w="5537200">
                  <a:extLst>
                    <a:ext uri="{9D8B030D-6E8A-4147-A177-3AD203B41FA5}">
                      <a16:colId xmlns:a16="http://schemas.microsoft.com/office/drawing/2014/main" val="1780514038"/>
                    </a:ext>
                  </a:extLst>
                </a:gridCol>
              </a:tblGrid>
              <a:tr h="2853668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      </a:t>
                      </a:r>
                      <a:r>
                        <a:rPr lang="en-US" sz="2400" dirty="0" smtClean="0"/>
                        <a:t>SEED</a:t>
                      </a:r>
                      <a:r>
                        <a:rPr lang="en-US" sz="2400" baseline="0" dirty="0" smtClean="0"/>
                        <a:t> SIZE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______ </a:t>
                      </a:r>
                      <a:r>
                        <a:rPr lang="en-US" b="0" dirty="0" smtClean="0"/>
                        <a:t>textured grasses</a:t>
                      </a:r>
                      <a:r>
                        <a:rPr lang="en-US" b="0" baseline="0" dirty="0" smtClean="0"/>
                        <a:t>  = __________ seed</a:t>
                      </a:r>
                      <a:endParaRPr lang="en-US" dirty="0" smtClean="0"/>
                    </a:p>
                    <a:p>
                      <a:r>
                        <a:rPr lang="en-US" b="0" dirty="0" smtClean="0"/>
                        <a:t>        = more seed per ________ </a:t>
                      </a:r>
                      <a:r>
                        <a:rPr lang="en-US" b="0" baseline="0" dirty="0" smtClean="0"/>
                        <a:t> =</a:t>
                      </a:r>
                      <a:r>
                        <a:rPr lang="en-US" b="0" dirty="0" smtClean="0"/>
                        <a:t> ______ expensive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_________ </a:t>
                      </a:r>
                      <a:r>
                        <a:rPr lang="en-US" b="0" dirty="0" smtClean="0"/>
                        <a:t>textured</a:t>
                      </a:r>
                      <a:r>
                        <a:rPr lang="en-US" b="0" baseline="0" dirty="0" smtClean="0"/>
                        <a:t> grasses = __________ seed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       </a:t>
                      </a:r>
                      <a:r>
                        <a:rPr lang="en-US" b="0" dirty="0" smtClean="0"/>
                        <a:t>=</a:t>
                      </a:r>
                      <a:r>
                        <a:rPr lang="en-US" b="0" baseline="0" dirty="0" smtClean="0"/>
                        <a:t> less seed per _________ =  ______ expensive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        TEXTURE,</a:t>
                      </a:r>
                      <a:r>
                        <a:rPr lang="en-US" sz="2400" baseline="0" dirty="0" smtClean="0"/>
                        <a:t> COLOR &amp; DENSITY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="0" baseline="0" dirty="0" smtClean="0"/>
                        <a:t>   </a:t>
                      </a:r>
                      <a:r>
                        <a:rPr lang="en-US" b="1" baseline="0" dirty="0" smtClean="0"/>
                        <a:t>TEXTURE</a:t>
                      </a:r>
                      <a:r>
                        <a:rPr lang="en-US" b="0" baseline="0" dirty="0" smtClean="0"/>
                        <a:t> – The ________ of the leaf blade determining</a:t>
                      </a:r>
                    </a:p>
                    <a:p>
                      <a:r>
                        <a:rPr lang="en-US" b="0" dirty="0" smtClean="0"/>
                        <a:t>                            fine,</a:t>
                      </a:r>
                      <a:r>
                        <a:rPr lang="en-US" b="0" baseline="0" dirty="0" smtClean="0"/>
                        <a:t> medium, or coarse texture.</a:t>
                      </a:r>
                    </a:p>
                    <a:p>
                      <a:r>
                        <a:rPr lang="en-US" b="0" baseline="0" dirty="0" smtClean="0"/>
                        <a:t>                            Typically, ______ texture is preferred</a:t>
                      </a:r>
                    </a:p>
                    <a:p>
                      <a:endParaRPr lang="en-US" b="0" baseline="0" dirty="0" smtClean="0"/>
                    </a:p>
                    <a:p>
                      <a:r>
                        <a:rPr lang="en-US" b="0" baseline="0" dirty="0" smtClean="0"/>
                        <a:t>    </a:t>
                      </a:r>
                      <a:r>
                        <a:rPr lang="en-US" b="1" baseline="0" dirty="0" smtClean="0"/>
                        <a:t>COLOR</a:t>
                      </a:r>
                      <a:r>
                        <a:rPr lang="en-US" b="0" baseline="0" dirty="0" smtClean="0"/>
                        <a:t> – Varies from pastel to ______ green to bluish</a:t>
                      </a:r>
                    </a:p>
                    <a:p>
                      <a:endParaRPr lang="en-US" b="0" baseline="0" dirty="0" smtClean="0"/>
                    </a:p>
                    <a:p>
                      <a:r>
                        <a:rPr lang="en-US" b="0" baseline="0" dirty="0" smtClean="0"/>
                        <a:t>    </a:t>
                      </a:r>
                      <a:r>
                        <a:rPr lang="en-US" b="1" baseline="0" dirty="0" smtClean="0"/>
                        <a:t>DENSITY</a:t>
                      </a:r>
                      <a:r>
                        <a:rPr lang="en-US" b="0" baseline="0" dirty="0" smtClean="0"/>
                        <a:t> – The # of aerial leaf ________ that a plant</a:t>
                      </a:r>
                    </a:p>
                    <a:p>
                      <a:r>
                        <a:rPr lang="en-US" b="0" baseline="0" dirty="0" smtClean="0"/>
                        <a:t>                              will produce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988132"/>
                  </a:ext>
                </a:extLst>
              </a:tr>
              <a:tr h="2755267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</a:t>
                      </a:r>
                      <a:r>
                        <a:rPr lang="en-US" sz="2400" b="1" dirty="0" smtClean="0"/>
                        <a:t>SOIL AND CLIMATE</a:t>
                      </a:r>
                    </a:p>
                    <a:p>
                      <a:r>
                        <a:rPr lang="en-US" dirty="0" smtClean="0"/>
                        <a:t>     </a:t>
                      </a:r>
                    </a:p>
                    <a:p>
                      <a:r>
                        <a:rPr lang="en-US" dirty="0" smtClean="0"/>
                        <a:t>     Turf species prefer a _____ of 6.5 to 7.0, </a:t>
                      </a:r>
                    </a:p>
                    <a:p>
                      <a:r>
                        <a:rPr lang="en-US" dirty="0" smtClean="0"/>
                        <a:t>      well-___________, moist, and well-___________</a:t>
                      </a:r>
                      <a:r>
                        <a:rPr lang="en-US" baseline="0" dirty="0" smtClean="0"/>
                        <a:t> soil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 Certain __________ are adapted for specific climatic</a:t>
                      </a:r>
                    </a:p>
                    <a:p>
                      <a:r>
                        <a:rPr lang="en-US" dirty="0" smtClean="0"/>
                        <a:t>      _______________ such as humidity, _________,</a:t>
                      </a:r>
                    </a:p>
                    <a:p>
                      <a:r>
                        <a:rPr lang="en-US" dirty="0" smtClean="0"/>
                        <a:t>      drought, or cold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     </a:t>
                      </a:r>
                      <a:r>
                        <a:rPr lang="en-US" sz="2400" b="1" dirty="0" smtClean="0"/>
                        <a:t>TEMPERATURE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baseline="0" dirty="0" smtClean="0"/>
                        <a:t>    </a:t>
                      </a:r>
                      <a:r>
                        <a:rPr lang="en-US" b="1" baseline="0" dirty="0" smtClean="0"/>
                        <a:t>COOL-SEASON GRASSES </a:t>
                      </a:r>
                      <a:r>
                        <a:rPr lang="en-US" baseline="0" dirty="0" smtClean="0"/>
                        <a:t>– Grow best in daytime</a:t>
                      </a:r>
                    </a:p>
                    <a:p>
                      <a:r>
                        <a:rPr lang="en-US" baseline="0" dirty="0" smtClean="0"/>
                        <a:t>               temperatures of ________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baseline="0" dirty="0" err="1" smtClean="0"/>
                        <a:t>F</a:t>
                      </a:r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    </a:t>
                      </a:r>
                      <a:r>
                        <a:rPr lang="en-US" b="1" baseline="0" dirty="0" smtClean="0"/>
                        <a:t>WARM-SEASON GRASSES </a:t>
                      </a:r>
                      <a:r>
                        <a:rPr lang="en-US" baseline="0" dirty="0" smtClean="0"/>
                        <a:t>– Grow best in daytime</a:t>
                      </a:r>
                    </a:p>
                    <a:p>
                      <a:r>
                        <a:rPr lang="en-US" baseline="0" dirty="0" smtClean="0"/>
                        <a:t>                temperatures of ________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baseline="0" dirty="0" err="1" smtClean="0"/>
                        <a:t>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3549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9800" y="1308100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Fine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8700" y="132721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smaller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6142" y="1641805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pound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7095" y="1641805"/>
            <a:ext cx="749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more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9800" y="2413000"/>
            <a:ext cx="90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Coarse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095" y="2419410"/>
            <a:ext cx="802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larger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6714" y="2717200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pound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765" y="2717200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less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0906" y="4291691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pH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2849" y="4563790"/>
            <a:ext cx="1003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aerated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7235" y="4544740"/>
            <a:ext cx="1002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drained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8829" y="5087010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species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7948" y="5403825"/>
            <a:ext cx="1295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conditions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8401" y="5410175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shade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71909" y="1327210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width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62061" y="1887955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fine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98000" y="2427765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dark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3320" y="2973741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shoots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1938" y="455564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60-70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87279" y="5403825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80-95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369500"/>
            <a:ext cx="11430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		</a:t>
            </a:r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sz="2400" b="1" dirty="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PRUNING NURSERY STOCK</a:t>
            </a:r>
          </a:p>
          <a:p>
            <a:endParaRPr lang="en-US" dirty="0"/>
          </a:p>
          <a:p>
            <a:r>
              <a:rPr lang="en-US" dirty="0" smtClean="0"/>
              <a:t>The objective of field __________ is to ___________ and direct branching, and to create a __________ plant as quickly</a:t>
            </a:r>
          </a:p>
          <a:p>
            <a:r>
              <a:rPr lang="en-US" dirty="0"/>
              <a:t>	</a:t>
            </a:r>
            <a:r>
              <a:rPr lang="en-US" dirty="0" smtClean="0"/>
              <a:t>as possible.  </a:t>
            </a:r>
          </a:p>
          <a:p>
            <a:r>
              <a:rPr lang="en-US" dirty="0"/>
              <a:t>	</a:t>
            </a:r>
            <a:r>
              <a:rPr lang="en-US" dirty="0" smtClean="0"/>
              <a:t>				Trees need to be pruned to shape a straight ________ with </a:t>
            </a:r>
          </a:p>
          <a:p>
            <a:r>
              <a:rPr lang="en-US" dirty="0"/>
              <a:t>	</a:t>
            </a:r>
            <a:r>
              <a:rPr lang="en-US" dirty="0" smtClean="0"/>
              <a:t>				_________ bark, and strong _________ with good angles.</a:t>
            </a:r>
          </a:p>
          <a:p>
            <a:endParaRPr lang="en-US" dirty="0"/>
          </a:p>
          <a:p>
            <a:r>
              <a:rPr lang="en-US" dirty="0" smtClean="0"/>
              <a:t>					Evergreen trees must have their candles (_____ growth) pinched off</a:t>
            </a:r>
          </a:p>
          <a:p>
            <a:r>
              <a:rPr lang="en-US" dirty="0"/>
              <a:t>	</a:t>
            </a:r>
            <a:r>
              <a:rPr lang="en-US" dirty="0" smtClean="0"/>
              <a:t>				in the _________ to promote fullness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000" b="1" dirty="0" smtClean="0"/>
              <a:t>ROOT PRUNING  </a:t>
            </a:r>
            <a:r>
              <a:rPr lang="en-US" dirty="0" smtClean="0"/>
              <a:t>-  Blades cut around the __________</a:t>
            </a:r>
            <a:endParaRPr lang="en-US" dirty="0"/>
          </a:p>
          <a:p>
            <a:r>
              <a:rPr lang="en-US" dirty="0" smtClean="0"/>
              <a:t>of the root system to remove ___________ roots and</a:t>
            </a:r>
          </a:p>
          <a:p>
            <a:r>
              <a:rPr lang="en-US" dirty="0" smtClean="0"/>
              <a:t>                                          encourage new root growth near</a:t>
            </a:r>
            <a:endParaRPr lang="en-US" dirty="0"/>
          </a:p>
          <a:p>
            <a:r>
              <a:rPr lang="en-US" dirty="0" smtClean="0"/>
              <a:t>                                          the center.  This produces a</a:t>
            </a:r>
          </a:p>
          <a:p>
            <a:r>
              <a:rPr lang="en-US" dirty="0" smtClean="0"/>
              <a:t>   		       __________ root ball with a 	       __________</a:t>
            </a:r>
            <a:endParaRPr lang="en-US" dirty="0"/>
          </a:p>
          <a:p>
            <a:r>
              <a:rPr lang="en-US" dirty="0" smtClean="0"/>
              <a:t>		       chance of surviving ___________,</a:t>
            </a:r>
          </a:p>
          <a:p>
            <a:r>
              <a:rPr lang="en-US" dirty="0"/>
              <a:t>	</a:t>
            </a:r>
            <a:r>
              <a:rPr lang="en-US" dirty="0" smtClean="0"/>
              <a:t>	       handling, and _____________			</a:t>
            </a:r>
            <a:endParaRPr lang="en-US" dirty="0"/>
          </a:p>
        </p:txBody>
      </p:sp>
      <p:pic>
        <p:nvPicPr>
          <p:cNvPr id="1026" name="Picture 2" descr="Image result for pruning a tree at a nurs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14738"/>
            <a:ext cx="3873500" cy="21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runing the candle on an everg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77" y="3117522"/>
            <a:ext cx="4166182" cy="234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9335">
            <a:off x="7017026" y="4131457"/>
            <a:ext cx="1699505" cy="7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3.bp.blogspot.com/-HyyacNbSaco/UBQ_9KmcEkI/AAAAAAAABcg/OV1g9niWbTA/s200/root_pruning+gardenaction-co-uk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760836"/>
            <a:ext cx="2171700" cy="188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4450" y="944711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pruning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1563" y="940936"/>
            <a:ext cx="1109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promote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9960" y="944711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fuller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4302" y="1514683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trunk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6711" y="1776852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smooth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6520" y="1781795"/>
            <a:ext cx="757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limbs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5231" y="2316102"/>
            <a:ext cx="641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new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4514" y="2581617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spring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3208" y="4007293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outside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0365" y="4254890"/>
            <a:ext cx="86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lateral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7456" y="5076311"/>
            <a:ext cx="109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compact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1200" y="5366309"/>
            <a:ext cx="1302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harvesting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4895" y="5673925"/>
            <a:ext cx="118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transport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8591" y="5076311"/>
            <a:ext cx="98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candles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355600"/>
            <a:ext cx="1143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HARVESTING FIELD CROPS  </a:t>
            </a:r>
            <a:r>
              <a:rPr lang="en-US" dirty="0" smtClean="0"/>
              <a:t>-  Most species of trees are harvested in the ______, overwintered, </a:t>
            </a:r>
          </a:p>
          <a:p>
            <a:r>
              <a:rPr lang="en-US" dirty="0"/>
              <a:t>	</a:t>
            </a:r>
            <a:r>
              <a:rPr lang="en-US" dirty="0" smtClean="0"/>
              <a:t>				    and sold in the _________.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BALLED-AND-BURLAPPED (B&amp;B)			                        BARE ROOT</a:t>
            </a:r>
          </a:p>
          <a:p>
            <a:endParaRPr lang="en-US" b="1" dirty="0">
              <a:solidFill>
                <a:srgbClr val="0033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The root ball is ______ up and wrapped in			The soil is shaken _____ and the plants are</a:t>
            </a:r>
          </a:p>
          <a:p>
            <a:r>
              <a:rPr lang="en-US" dirty="0" smtClean="0"/>
              <a:t>    burlap.  The soil ball should be ________			kept __________ in a cooler.  These plants are</a:t>
            </a:r>
          </a:p>
          <a:p>
            <a:r>
              <a:rPr lang="en-US" dirty="0" smtClean="0"/>
              <a:t>    and contain enough roots for survival, but			more _____________ with larger root __________</a:t>
            </a:r>
          </a:p>
          <a:p>
            <a:r>
              <a:rPr lang="en-US" dirty="0" smtClean="0"/>
              <a:t>    not be unnecessarily _________.				than B&amp;B.  However, bare root trees must be</a:t>
            </a:r>
          </a:p>
          <a:p>
            <a:r>
              <a:rPr lang="en-US" dirty="0"/>
              <a:t>	</a:t>
            </a:r>
            <a:r>
              <a:rPr lang="en-US" dirty="0" smtClean="0"/>
              <a:t>						planted ________ dormancy before buds grow.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782826"/>
            <a:ext cx="2259758" cy="2865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58" y="1782826"/>
            <a:ext cx="1982042" cy="2909638"/>
          </a:xfrm>
          <a:prstGeom prst="rect">
            <a:avLst/>
          </a:prstGeom>
        </p:spPr>
      </p:pic>
      <p:pic>
        <p:nvPicPr>
          <p:cNvPr id="2050" name="Picture 2" descr="Stark Bro's Bare Root Tr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03" y="1782825"/>
            <a:ext cx="3211598" cy="28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shing all the soil from the roots results in a much lighter, and weed-free transplant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40" y="1804958"/>
            <a:ext cx="2200860" cy="28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52060" y="396908"/>
            <a:ext cx="51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fall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9493" y="680169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spring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939" y="5041055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dug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960" y="5309436"/>
            <a:ext cx="824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round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3150" y="5875370"/>
            <a:ext cx="820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heavy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8360" y="504105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off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5368" y="5309436"/>
            <a:ext cx="111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dormant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1307" y="5634005"/>
            <a:ext cx="138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lightweight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6913" y="5634005"/>
            <a:ext cx="10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systems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1843" y="6158629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during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00" y="393700"/>
            <a:ext cx="11391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</a:t>
            </a:r>
            <a:r>
              <a:rPr lang="en-US" sz="24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INTRODUCTION TO LANDSCAPING</a:t>
            </a:r>
          </a:p>
          <a:p>
            <a:endParaRPr lang="en-US" dirty="0"/>
          </a:p>
          <a:p>
            <a:r>
              <a:rPr lang="en-US" dirty="0" smtClean="0"/>
              <a:t>Landscaping is _______________ and controlling the __________ outside of buildings.  A landscape designer must</a:t>
            </a:r>
          </a:p>
          <a:p>
            <a:r>
              <a:rPr lang="en-US" dirty="0" smtClean="0"/>
              <a:t>	determine client ________ such as: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Composition of __________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Planned _____ of site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Attitude toward _______________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Attitude toward __________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___________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Preferences for _________ &amp; colors</a:t>
            </a:r>
          </a:p>
          <a:p>
            <a:endParaRPr lang="en-US" dirty="0"/>
          </a:p>
          <a:p>
            <a:r>
              <a:rPr lang="en-US" dirty="0" smtClean="0"/>
              <a:t>The typical American _________________ landscape has 3 different _____ areas:</a:t>
            </a:r>
          </a:p>
          <a:p>
            <a:endParaRPr lang="en-US" dirty="0"/>
          </a:p>
          <a:p>
            <a:r>
              <a:rPr lang="en-US" dirty="0" smtClean="0"/>
              <a:t>			</a:t>
            </a:r>
            <a:r>
              <a:rPr lang="en-US" b="1" dirty="0" smtClean="0">
                <a:solidFill>
                  <a:srgbClr val="FF0066"/>
                </a:solidFill>
              </a:rPr>
              <a:t>1</a:t>
            </a:r>
            <a:r>
              <a:rPr lang="en-US" dirty="0" smtClean="0"/>
              <a:t>. _________________ - Between the house and the __________.  This is the area used to</a:t>
            </a:r>
          </a:p>
          <a:p>
            <a:r>
              <a:rPr lang="en-US" dirty="0"/>
              <a:t>	</a:t>
            </a:r>
            <a:r>
              <a:rPr lang="en-US" dirty="0" smtClean="0"/>
              <a:t>			approach the house and should ___________ traffic to the _________ entrance.</a:t>
            </a:r>
          </a:p>
          <a:p>
            <a:r>
              <a:rPr lang="en-US" dirty="0"/>
              <a:t>	</a:t>
            </a:r>
            <a:r>
              <a:rPr lang="en-US" dirty="0" smtClean="0"/>
              <a:t>			The public area should also provide an _____________ setting (“curb appeal”).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b="1" dirty="0" smtClean="0">
                <a:solidFill>
                  <a:srgbClr val="FF0066"/>
                </a:solidFill>
              </a:rPr>
              <a:t>2</a:t>
            </a:r>
            <a:r>
              <a:rPr lang="en-US" dirty="0" smtClean="0"/>
              <a:t>. ______________________ - Usually at the _______ of the house.  This is where the</a:t>
            </a:r>
          </a:p>
          <a:p>
            <a:r>
              <a:rPr lang="en-US" dirty="0"/>
              <a:t>	</a:t>
            </a:r>
            <a:r>
              <a:rPr lang="en-US" dirty="0" smtClean="0"/>
              <a:t>			________ and pool are found, friends are entertained, _____________ are held,</a:t>
            </a:r>
          </a:p>
          <a:p>
            <a:r>
              <a:rPr lang="en-US" dirty="0"/>
              <a:t>	</a:t>
            </a:r>
            <a:r>
              <a:rPr lang="en-US" dirty="0" smtClean="0"/>
              <a:t>			and the family members _________.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b="1" dirty="0" smtClean="0">
                <a:solidFill>
                  <a:srgbClr val="FF0066"/>
                </a:solidFill>
              </a:rPr>
              <a:t>3</a:t>
            </a:r>
            <a:r>
              <a:rPr lang="en-US" dirty="0" smtClean="0"/>
              <a:t>. ________________ - Contains trash cans, ____________ areas and clotheslines.  It is</a:t>
            </a:r>
          </a:p>
          <a:p>
            <a:r>
              <a:rPr lang="en-US" dirty="0"/>
              <a:t>	</a:t>
            </a:r>
            <a:r>
              <a:rPr lang="en-US" dirty="0" smtClean="0"/>
              <a:t>			usually ___________ from view.</a:t>
            </a:r>
            <a:endParaRPr lang="en-US" dirty="0"/>
          </a:p>
        </p:txBody>
      </p:sp>
      <p:pic>
        <p:nvPicPr>
          <p:cNvPr id="3074" name="Picture 2" descr="Image result for beautiful landscaped front ya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4264025"/>
            <a:ext cx="219392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landscaped backyard with pat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18" y="1556146"/>
            <a:ext cx="2869670" cy="21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ackyard with privacy f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1556146"/>
            <a:ext cx="2874161" cy="20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8000" y="965200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spaces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7508" y="965200"/>
            <a:ext cx="1360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developing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7227" y="1269955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needs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7726" y="1813375"/>
            <a:ext cx="84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family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7098" y="2098616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use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7726" y="2374825"/>
            <a:ext cx="157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maintenance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5300" y="2638720"/>
            <a:ext cx="950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privacy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6799" y="2919315"/>
            <a:ext cx="9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Budget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3805" y="3160662"/>
            <a:ext cx="837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plants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2766" y="3702575"/>
            <a:ext cx="1311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residential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7474" y="371586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use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8098" y="4257219"/>
            <a:ext cx="13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Public area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62066" y="4257219"/>
            <a:ext cx="8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street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1144" y="4555410"/>
            <a:ext cx="798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direct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86647" y="4551520"/>
            <a:ext cx="716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front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7294" y="4841962"/>
            <a:ext cx="1201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attractive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8933" y="5119389"/>
            <a:ext cx="210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Family Living Area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9077" y="5093850"/>
            <a:ext cx="621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rear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39597" y="5383698"/>
            <a:ext cx="735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patio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0276" y="5360987"/>
            <a:ext cx="128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barbecues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3282" y="5630969"/>
            <a:ext cx="708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relax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2552" y="5912316"/>
            <a:ext cx="1509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Service Area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9077" y="5919062"/>
            <a:ext cx="969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storage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85404" y="6201777"/>
            <a:ext cx="114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screened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493861"/>
            <a:ext cx="11607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SITE ANALYSIS</a:t>
            </a:r>
          </a:p>
          <a:p>
            <a:endParaRPr lang="en-US" dirty="0"/>
          </a:p>
          <a:p>
            <a:r>
              <a:rPr lang="en-US" dirty="0" smtClean="0"/>
              <a:t>Before beginning a landscape _____________, the designer will do an ____________ assessment called a</a:t>
            </a:r>
          </a:p>
          <a:p>
            <a:r>
              <a:rPr lang="en-US" dirty="0"/>
              <a:t> </a:t>
            </a:r>
            <a:r>
              <a:rPr lang="en-US" dirty="0" smtClean="0"/>
              <a:t>	_______ analysis that includes: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	- _____________ of the lot</a:t>
            </a:r>
          </a:p>
          <a:p>
            <a:r>
              <a:rPr lang="en-US" dirty="0"/>
              <a:t>	</a:t>
            </a:r>
            <a:r>
              <a:rPr lang="en-US" dirty="0" smtClean="0"/>
              <a:t>						- Topography (______________ variations)</a:t>
            </a:r>
          </a:p>
          <a:p>
            <a:r>
              <a:rPr lang="en-US" dirty="0"/>
              <a:t>	</a:t>
            </a:r>
            <a:r>
              <a:rPr lang="en-US" dirty="0" smtClean="0"/>
              <a:t>						- _____________ (rock formations)</a:t>
            </a:r>
          </a:p>
          <a:p>
            <a:r>
              <a:rPr lang="en-US" dirty="0"/>
              <a:t>	</a:t>
            </a:r>
            <a:r>
              <a:rPr lang="en-US" dirty="0" smtClean="0"/>
              <a:t>						- Hydrography (_______ drainage patterns)</a:t>
            </a:r>
          </a:p>
          <a:p>
            <a:r>
              <a:rPr lang="en-US" dirty="0"/>
              <a:t>	</a:t>
            </a:r>
            <a:r>
              <a:rPr lang="en-US" dirty="0" smtClean="0"/>
              <a:t>						- Existing ________________</a:t>
            </a:r>
          </a:p>
          <a:p>
            <a:r>
              <a:rPr lang="en-US" dirty="0"/>
              <a:t>	</a:t>
            </a:r>
            <a:r>
              <a:rPr lang="en-US" dirty="0" smtClean="0"/>
              <a:t>						- Existing ____________</a:t>
            </a:r>
          </a:p>
          <a:p>
            <a:r>
              <a:rPr lang="en-US" dirty="0"/>
              <a:t>	</a:t>
            </a:r>
            <a:r>
              <a:rPr lang="en-US" dirty="0" smtClean="0"/>
              <a:t>						- Location of __________ lines above &amp; below ground</a:t>
            </a:r>
          </a:p>
          <a:p>
            <a:r>
              <a:rPr lang="en-US" dirty="0"/>
              <a:t>	</a:t>
            </a:r>
            <a:r>
              <a:rPr lang="en-US" dirty="0" smtClean="0"/>
              <a:t>						- ____________ importance of the site</a:t>
            </a:r>
          </a:p>
          <a:p>
            <a:r>
              <a:rPr lang="en-US" dirty="0"/>
              <a:t>	</a:t>
            </a:r>
            <a:r>
              <a:rPr lang="en-US" dirty="0" smtClean="0"/>
              <a:t>						- Wind ____________</a:t>
            </a:r>
            <a:endParaRPr lang="en-US" dirty="0"/>
          </a:p>
        </p:txBody>
      </p:sp>
      <p:pic>
        <p:nvPicPr>
          <p:cNvPr id="4098" name="Picture 2" descr="On-Site Consul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3383"/>
            <a:ext cx="1878822" cy="2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ew york state utility code 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27" y="4613792"/>
            <a:ext cx="4163555" cy="17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80" y="2074255"/>
            <a:ext cx="3840547" cy="3112814"/>
          </a:xfrm>
          <a:prstGeom prst="rect">
            <a:avLst/>
          </a:prstGeom>
        </p:spPr>
      </p:pic>
      <p:pic>
        <p:nvPicPr>
          <p:cNvPr id="4112" name="Picture 16" descr="Image result for utility flags for gas and electr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5" y="4262323"/>
            <a:ext cx="1441566" cy="22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9309" y="1008152"/>
            <a:ext cx="9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project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4615" y="1008152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initial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1886" y="1298451"/>
            <a:ext cx="56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site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058" y="1848859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Dimensions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3540" y="2108332"/>
            <a:ext cx="117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elevation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2104" y="2392570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Geology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6900" y="2654443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water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6893" y="2938681"/>
            <a:ext cx="13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vegetation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9505" y="3222919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buildings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8272" y="3507157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utility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4201" y="3745767"/>
            <a:ext cx="1181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Historical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1695" y="4053268"/>
            <a:ext cx="113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direction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342900"/>
            <a:ext cx="11569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3300"/>
                </a:solidFill>
                <a:latin typeface="Cooper Black" panose="0208090404030B020404" pitchFamily="18" charset="0"/>
              </a:rPr>
              <a:t>OUTDOOR ROOM CONCEPT  </a:t>
            </a:r>
            <a:r>
              <a:rPr lang="en-US" dirty="0" smtClean="0"/>
              <a:t>-  Interior rooms are defined by their ________, ____________, and _________.</a:t>
            </a:r>
          </a:p>
          <a:p>
            <a:r>
              <a:rPr lang="en-US" dirty="0"/>
              <a:t>	</a:t>
            </a:r>
            <a:r>
              <a:rPr lang="en-US" dirty="0" smtClean="0"/>
              <a:t>Likewise, outdoor spaces can be considered ___________ rooms.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807662"/>
              </p:ext>
            </p:extLst>
          </p:nvPr>
        </p:nvGraphicFramePr>
        <p:xfrm>
          <a:off x="546099" y="1227666"/>
          <a:ext cx="7048501" cy="49388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2968">
                  <a:extLst>
                    <a:ext uri="{9D8B030D-6E8A-4147-A177-3AD203B41FA5}">
                      <a16:colId xmlns:a16="http://schemas.microsoft.com/office/drawing/2014/main" val="2783295974"/>
                    </a:ext>
                  </a:extLst>
                </a:gridCol>
                <a:gridCol w="3198618">
                  <a:extLst>
                    <a:ext uri="{9D8B030D-6E8A-4147-A177-3AD203B41FA5}">
                      <a16:colId xmlns:a16="http://schemas.microsoft.com/office/drawing/2014/main" val="2141139073"/>
                    </a:ext>
                  </a:extLst>
                </a:gridCol>
                <a:gridCol w="2126915">
                  <a:extLst>
                    <a:ext uri="{9D8B030D-6E8A-4147-A177-3AD203B41FA5}">
                      <a16:colId xmlns:a16="http://schemas.microsoft.com/office/drawing/2014/main" val="2264290658"/>
                    </a:ext>
                  </a:extLst>
                </a:gridCol>
              </a:tblGrid>
              <a:tr h="6363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MATERIALS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594628"/>
                  </a:ext>
                </a:extLst>
              </a:tr>
              <a:tr h="155368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smtClean="0"/>
                        <a:t>WALLS</a:t>
                      </a:r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Define</a:t>
                      </a:r>
                      <a:r>
                        <a:rPr lang="en-US" baseline="0" dirty="0" smtClean="0"/>
                        <a:t> the ________ &amp; shape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Direct _________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__________ privacy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Provide ___________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Shrubs, trees, stone or brick _______, fences, water, walls of _____________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525995"/>
                  </a:ext>
                </a:extLst>
              </a:tr>
              <a:tr h="155368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smtClean="0"/>
                        <a:t>FLOORS</a:t>
                      </a:r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Define</a:t>
                      </a:r>
                      <a:r>
                        <a:rPr lang="en-US" baseline="0" dirty="0" smtClean="0"/>
                        <a:t> the ______ of the room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Absorb the __________ of traffic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Turf, hard ________, soft </a:t>
                      </a:r>
                      <a:r>
                        <a:rPr lang="en-US" dirty="0" err="1" smtClean="0"/>
                        <a:t>pavings</a:t>
                      </a:r>
                      <a:r>
                        <a:rPr lang="en-US" dirty="0" smtClean="0"/>
                        <a:t>, flowers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377572"/>
                  </a:ext>
                </a:extLst>
              </a:tr>
              <a:tr h="119514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smtClean="0"/>
                        <a:t>CEILINGS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Define</a:t>
                      </a:r>
                      <a:r>
                        <a:rPr lang="en-US" baseline="0" dirty="0" smtClean="0"/>
                        <a:t> the ________ limits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Provide _________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Provide ___________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Trees, canopies and</a:t>
                      </a:r>
                    </a:p>
                    <a:p>
                      <a:r>
                        <a:rPr lang="en-US" dirty="0" smtClean="0"/>
                        <a:t>_________,</a:t>
                      </a:r>
                      <a:r>
                        <a:rPr lang="en-US" baseline="0" dirty="0" smtClean="0"/>
                        <a:t> vines,</a:t>
                      </a:r>
                    </a:p>
                    <a:p>
                      <a:r>
                        <a:rPr lang="en-US" baseline="0" dirty="0" smtClean="0"/>
                        <a:t>pergolas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35284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76" y="1020008"/>
            <a:ext cx="3676824" cy="2419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5276" y="3439358"/>
            <a:ext cx="393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Plants define the walls &amp; trees form the ceiling</a:t>
            </a:r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11" y="3966419"/>
            <a:ext cx="3313353" cy="2200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1111" y="6231880"/>
            <a:ext cx="1653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An outdoor room 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40385" y="333319"/>
            <a:ext cx="72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walls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7036" y="318555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ceilings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44890" y="338554"/>
            <a:ext cx="795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floors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5945" y="619898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outdoor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6884" y="182957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limits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5636" y="2364595"/>
            <a:ext cx="817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traffic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6833" y="2607035"/>
            <a:ext cx="998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Provide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5981" y="289961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security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0520" y="2103435"/>
            <a:ext cx="72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walls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7910" y="2623471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buildings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5637" y="3393191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base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7084" y="391101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impact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1946" y="3379314"/>
            <a:ext cx="99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00FF"/>
                </a:solidFill>
              </a:rPr>
              <a:t>pavings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6884" y="4924166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upper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9681" y="5241936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shade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5981" y="5490440"/>
            <a:ext cx="950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privacy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32299" y="5169776"/>
            <a:ext cx="1062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FF"/>
                </a:solidFill>
              </a:rPr>
              <a:t>awnings</a:t>
            </a:r>
            <a:endParaRPr lang="en-US" sz="2000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342900"/>
            <a:ext cx="1153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663300"/>
                </a:solidFill>
                <a:latin typeface="Cooper Black" panose="0208090404030B020404" pitchFamily="18" charset="0"/>
              </a:rPr>
              <a:t>WALLS (ENCLOSURES)	</a:t>
            </a:r>
            <a:r>
              <a:rPr lang="en-US" dirty="0">
                <a:solidFill>
                  <a:srgbClr val="663300"/>
                </a:solidFill>
                <a:latin typeface="Cooper Black" panose="0208090404030B020404" pitchFamily="18" charset="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Cooper Black" panose="0208090404030B020404" pitchFamily="18" charset="0"/>
              </a:rPr>
              <a:t>          FLOORS (SURFACING)		            CEILINGS</a:t>
            </a:r>
          </a:p>
          <a:p>
            <a:endParaRPr lang="en-US" dirty="0" smtClean="0"/>
          </a:p>
          <a:p>
            <a:r>
              <a:rPr lang="en-US" dirty="0" smtClean="0"/>
              <a:t>Should be _________ like a 		             Need to be able to absorb	                 Should define the ________</a:t>
            </a:r>
          </a:p>
          <a:p>
            <a:r>
              <a:rPr lang="en-US" dirty="0" smtClean="0"/>
              <a:t>security fence or retaining wall	              the __________ of traffic		limits of the outdoor room and</a:t>
            </a:r>
          </a:p>
          <a:p>
            <a:r>
              <a:rPr lang="en-US" dirty="0" smtClean="0"/>
              <a:t>and provide __________							offer shade and privacy</a:t>
            </a:r>
            <a:endParaRPr lang="en-US" dirty="0"/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4" y="1885659"/>
            <a:ext cx="2667002" cy="18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5200" y="3807019"/>
            <a:ext cx="1262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Retaining Wall</a:t>
            </a:r>
            <a:endParaRPr lang="en-US" sz="1400" b="1" dirty="0"/>
          </a:p>
        </p:txBody>
      </p:sp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3" y="4180227"/>
            <a:ext cx="2638425" cy="19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4396" y="6092840"/>
            <a:ext cx="1153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Privacy Trees</a:t>
            </a:r>
            <a:endParaRPr lang="en-US" sz="1400" b="1" dirty="0"/>
          </a:p>
        </p:txBody>
      </p:sp>
      <p:pic>
        <p:nvPicPr>
          <p:cNvPr id="5128" name="Picture 8" descr="Image result for grass in a yard with a child play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60" y="4367905"/>
            <a:ext cx="2710283" cy="20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3528" y="4672366"/>
            <a:ext cx="48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Turf</a:t>
            </a:r>
            <a:endParaRPr lang="en-US" sz="1400" b="1" dirty="0"/>
          </a:p>
        </p:txBody>
      </p:sp>
      <p:pic>
        <p:nvPicPr>
          <p:cNvPr id="5130" name="Picture 10" descr="Image result for brick walkw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30" y="1809075"/>
            <a:ext cx="2273192" cy="17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mulch walkw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69" y="1809075"/>
            <a:ext cx="2273190" cy="170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1250" y="3631105"/>
            <a:ext cx="214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HARD PAVINGS – Brick,</a:t>
            </a:r>
          </a:p>
          <a:p>
            <a:r>
              <a:rPr lang="en-US" sz="1400" b="1" dirty="0" smtClean="0"/>
              <a:t>concrete, slate, wood deck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08700" y="3632534"/>
            <a:ext cx="1942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SOFT PAVINGS – Mulch,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         wood chips</a:t>
            </a:r>
            <a:endParaRPr lang="en-US" sz="1400" b="1" dirty="0"/>
          </a:p>
        </p:txBody>
      </p:sp>
      <p:pic>
        <p:nvPicPr>
          <p:cNvPr id="5134" name="Picture 14" descr="Image result for pergola with vin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457" y="4367905"/>
            <a:ext cx="2958043" cy="19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67320" y="3846548"/>
            <a:ext cx="1056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Shade trees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66742" y="5914478"/>
            <a:ext cx="74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Pergola</a:t>
            </a:r>
            <a:endParaRPr lang="en-US" sz="1400" b="1" dirty="0"/>
          </a:p>
        </p:txBody>
      </p:sp>
      <p:pic>
        <p:nvPicPr>
          <p:cNvPr id="5138" name="Picture 18" descr="Image result for people sitting under shade trees by a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79" y="1848053"/>
            <a:ext cx="2692398" cy="20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3424" y="870883"/>
            <a:ext cx="858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strong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9050" y="1378715"/>
            <a:ext cx="950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privacy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7784" y="1112668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impact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95477" y="87088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upper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900" y="203200"/>
            <a:ext cx="116713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</a:t>
            </a:r>
            <a:r>
              <a:rPr lang="en-US" sz="2800" dirty="0" smtClean="0">
                <a:solidFill>
                  <a:srgbClr val="00CC00"/>
                </a:solidFill>
                <a:latin typeface="Cooper Black" panose="0208090404030B020404" pitchFamily="18" charset="0"/>
              </a:rPr>
              <a:t>SELECTING PLANTS</a:t>
            </a:r>
          </a:p>
          <a:p>
            <a:endParaRPr lang="en-US" dirty="0"/>
          </a:p>
          <a:p>
            <a:r>
              <a:rPr lang="en-US" dirty="0" smtClean="0"/>
              <a:t>When selecting plants, ____________ designers look at: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______________ (ability to survive the ___________)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Mature _______ (height and width)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 color and fragrance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Foliage ________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Foliage silhouette (________)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____________ or evergreen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Presence or absence of __________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Ability to ___________ wildlife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 preferences (pH, soil texture)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Susceptibility to ________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 or pruning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</a:t>
            </a:r>
            <a:endParaRPr lang="en-US" dirty="0"/>
          </a:p>
        </p:txBody>
      </p:sp>
      <p:pic>
        <p:nvPicPr>
          <p:cNvPr id="1028" name="Picture 4" descr="Image result for hardiness zone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82" y="2680801"/>
            <a:ext cx="7282994" cy="38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22169" y="894691"/>
            <a:ext cx="58340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Work Sans"/>
              </a:rPr>
              <a:t>The regions are defined by a 10-degree Fahrenheit difference in the average annual minimum temperature. </a:t>
            </a:r>
            <a:r>
              <a:rPr lang="en-US" sz="1400" dirty="0" smtClean="0">
                <a:solidFill>
                  <a:srgbClr val="000000"/>
                </a:solidFill>
                <a:latin typeface="Work Sans"/>
              </a:rPr>
              <a:t> The </a:t>
            </a:r>
            <a:r>
              <a:rPr lang="en-US" sz="1400" dirty="0">
                <a:solidFill>
                  <a:srgbClr val="000000"/>
                </a:solidFill>
                <a:latin typeface="Work Sans"/>
              </a:rPr>
              <a:t>higher the numbers, the warmer the temperatures for gardening in those areas.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5922169" y="150593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Work Sans"/>
              </a:rPr>
              <a:t>It is standard practice for seed dealers and nurseries to label their products according to their USDA Plant Hardiness Zones -- that is, the planting zones in which you are most likely to be successful at growing those particular plants. As such, these "zone" designations serve as guides.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52588" y="2582425"/>
            <a:ext cx="2173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HARDINESS ZONES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94200" y="1679210"/>
            <a:ext cx="879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winter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863913"/>
            <a:ext cx="125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landscape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887" y="1679210"/>
            <a:ext cx="1234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Hardiness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4118" y="1982989"/>
            <a:ext cx="57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size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134" y="2235887"/>
            <a:ext cx="911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Flower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793" y="2492010"/>
            <a:ext cx="720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color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1107" y="2782480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shape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402" y="3057524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Deciduous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566" y="3291501"/>
            <a:ext cx="8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thorns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1443" y="3623038"/>
            <a:ext cx="890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attract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34" y="387916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Soil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57" y="4144759"/>
            <a:ext cx="74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pests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177" y="4415786"/>
            <a:ext cx="129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Frequency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0141" y="4728574"/>
            <a:ext cx="64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Cost</a:t>
            </a:r>
            <a:endParaRPr lang="en-US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ypes of tree sha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84" y="469900"/>
            <a:ext cx="526265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4612" y="5842000"/>
            <a:ext cx="189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Tree Silhouettes</a:t>
            </a:r>
            <a:endParaRPr lang="en-US" sz="2000" b="1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91" y="292100"/>
            <a:ext cx="2180105" cy="25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eciduous vs ever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2975768"/>
            <a:ext cx="4575255" cy="34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8412" y="647700"/>
            <a:ext cx="121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Deciduous vs.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Evergreen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3632200"/>
            <a:ext cx="93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 mix of</a:t>
            </a:r>
          </a:p>
          <a:p>
            <a:r>
              <a:rPr lang="en-US" sz="1400" b="1" dirty="0"/>
              <a:t>t</a:t>
            </a:r>
            <a:r>
              <a:rPr lang="en-US" sz="1400" b="1" dirty="0" smtClean="0"/>
              <a:t>ree types</a:t>
            </a:r>
          </a:p>
          <a:p>
            <a:r>
              <a:rPr lang="en-US" sz="1400" b="1" dirty="0" smtClean="0"/>
              <a:t>shapes &amp;</a:t>
            </a:r>
          </a:p>
          <a:p>
            <a:r>
              <a:rPr lang="en-US" sz="1400" b="1" dirty="0" smtClean="0"/>
              <a:t>colors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004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279400"/>
            <a:ext cx="11455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</a:t>
            </a: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sz="2400" b="1" dirty="0" smtClean="0">
                <a:solidFill>
                  <a:srgbClr val="CC00CC"/>
                </a:solidFill>
                <a:latin typeface="Comic Sans MS" panose="030F0702030302020204" pitchFamily="66" charset="0"/>
              </a:rPr>
              <a:t>ENRICHMENT MATERIALS</a:t>
            </a:r>
          </a:p>
          <a:p>
            <a:endParaRPr lang="en-US" dirty="0"/>
          </a:p>
          <a:p>
            <a:r>
              <a:rPr lang="en-US" dirty="0" smtClean="0"/>
              <a:t>After the outdoor room has been _______________, enrichment materials can be _________ to make it more usable</a:t>
            </a:r>
          </a:p>
          <a:p>
            <a:r>
              <a:rPr lang="en-US" dirty="0"/>
              <a:t>	</a:t>
            </a:r>
            <a:r>
              <a:rPr lang="en-US" dirty="0" smtClean="0"/>
              <a:t>and _____________.  These include _________ features, rocks, __________ plants, animals, ______________.</a:t>
            </a:r>
          </a:p>
          <a:p>
            <a:r>
              <a:rPr lang="en-US" dirty="0"/>
              <a:t>	</a:t>
            </a:r>
            <a:r>
              <a:rPr lang="en-US" dirty="0" smtClean="0"/>
              <a:t>wind chimes, furniture, and sound &amp; lighting systems.</a:t>
            </a:r>
          </a:p>
          <a:p>
            <a:endParaRPr lang="en-US" dirty="0"/>
          </a:p>
        </p:txBody>
      </p:sp>
      <p:pic>
        <p:nvPicPr>
          <p:cNvPr id="2050" name="Picture 2" descr="Image result for water feature in a back y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20" y="2126059"/>
            <a:ext cx="4384220" cy="35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68" y="2126059"/>
            <a:ext cx="1553854" cy="2573181"/>
          </a:xfrm>
          <a:prstGeom prst="rect">
            <a:avLst/>
          </a:prstGeom>
        </p:spPr>
      </p:pic>
      <p:pic>
        <p:nvPicPr>
          <p:cNvPr id="2054" name="Picture 6" descr="Image result for potted plants on a back pat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67" y="2126059"/>
            <a:ext cx="2625725" cy="36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7500" y="5907917"/>
            <a:ext cx="202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Water feature with rocks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00883" y="4853128"/>
            <a:ext cx="665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Statue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66440" y="5907916"/>
            <a:ext cx="1179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Potted plants</a:t>
            </a:r>
            <a:endParaRPr lang="en-US" sz="1400" b="1" dirty="0"/>
          </a:p>
        </p:txBody>
      </p:sp>
      <p:pic>
        <p:nvPicPr>
          <p:cNvPr id="2058" name="Picture 10" descr="Image result for wind chime transparent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22" y="2089081"/>
            <a:ext cx="1614119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6701" y="4545351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Wind chime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17286" y="892733"/>
            <a:ext cx="1443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constructed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3846" y="83862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added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035" y="1168553"/>
            <a:ext cx="1108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personal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3414" y="1127521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water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6701" y="1159624"/>
            <a:ext cx="89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potted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8142" y="1127521"/>
            <a:ext cx="127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sculptures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444500"/>
            <a:ext cx="1164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latin typeface="Comic Sans MS" panose="030F0702030302020204" pitchFamily="66" charset="0"/>
              </a:rPr>
              <a:t>STANDARDS FOR ENRICHMENT ITEMS:</a:t>
            </a:r>
            <a:r>
              <a:rPr lang="en-US" b="1" dirty="0" smtClean="0"/>
              <a:t>     </a:t>
            </a:r>
            <a:r>
              <a:rPr lang="en-US" dirty="0" smtClean="0"/>
              <a:t>(1) Make sure the ____________ of the item __________ the quality</a:t>
            </a:r>
          </a:p>
          <a:p>
            <a:r>
              <a:rPr lang="en-US" dirty="0"/>
              <a:t>	</a:t>
            </a:r>
            <a:r>
              <a:rPr lang="en-US" dirty="0" smtClean="0"/>
              <a:t>					of the overall landscape</a:t>
            </a:r>
          </a:p>
          <a:p>
            <a:r>
              <a:rPr lang="en-US" dirty="0"/>
              <a:t>	</a:t>
            </a:r>
            <a:r>
              <a:rPr lang="en-US" dirty="0" smtClean="0"/>
              <a:t>				        (2) Do _____ use enrichment items to ____________</a:t>
            </a:r>
            <a:endParaRPr lang="en-US" dirty="0"/>
          </a:p>
        </p:txBody>
      </p:sp>
      <p:pic>
        <p:nvPicPr>
          <p:cNvPr id="1028" name="Picture 4" descr="Image result for too many pink flamingos in a ya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66" y="1470352"/>
            <a:ext cx="358813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6" y="906165"/>
            <a:ext cx="2892237" cy="46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xpensive landscaping with bad cha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4" y="2297623"/>
            <a:ext cx="380047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ckyard Garden Ideas Awesome â â Home Decor Beautiful Backyard Landscaping Design Ide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66" y="4106525"/>
            <a:ext cx="3442529" cy="24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744" y="5754588"/>
            <a:ext cx="17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These are too much!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890000" y="4831274"/>
            <a:ext cx="230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 few nice enrichment items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41940" y="378109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quality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774" y="421452"/>
            <a:ext cx="1079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matches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2146" y="963235"/>
            <a:ext cx="548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not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7963" y="947818"/>
            <a:ext cx="86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excess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4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406400"/>
            <a:ext cx="113919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INSTALLING  TURF  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                         (1) SEEDING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en-US" dirty="0" smtClean="0"/>
              <a:t>This is the most ____________ method of installing turf and the _________ expensive.  Spreading seed can be done</a:t>
            </a:r>
          </a:p>
          <a:p>
            <a:r>
              <a:rPr lang="en-US" dirty="0"/>
              <a:t> </a:t>
            </a:r>
            <a:r>
              <a:rPr lang="en-US" dirty="0" smtClean="0"/>
              <a:t>      by hand, with a spreader, a </a:t>
            </a:r>
            <a:r>
              <a:rPr lang="en-US" dirty="0" err="1" smtClean="0"/>
              <a:t>cultipacker</a:t>
            </a:r>
            <a:r>
              <a:rPr lang="en-US" dirty="0" smtClean="0"/>
              <a:t> ____________ , or by a </a:t>
            </a:r>
            <a:r>
              <a:rPr lang="en-US" dirty="0" err="1" smtClean="0"/>
              <a:t>hydroseeder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			             </a:t>
            </a:r>
            <a:r>
              <a:rPr lang="en-US" sz="1400" b="1" dirty="0" smtClean="0"/>
              <a:t>SEEDER</a:t>
            </a:r>
          </a:p>
          <a:p>
            <a:r>
              <a:rPr lang="en-US" dirty="0" smtClean="0"/>
              <a:t>	</a:t>
            </a:r>
            <a:r>
              <a:rPr lang="en-US" sz="1400" b="1" dirty="0" smtClean="0"/>
              <a:t>SPREADER</a:t>
            </a:r>
            <a:r>
              <a:rPr lang="en-US" dirty="0" smtClean="0"/>
              <a:t>	                                                                                                                                          </a:t>
            </a:r>
            <a:r>
              <a:rPr lang="en-US" sz="1400" b="1" dirty="0" smtClean="0"/>
              <a:t>HYDROSEEDER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  </a:t>
            </a: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	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				(2) SODDING</a:t>
            </a:r>
            <a:endParaRPr lang="en-US" dirty="0"/>
          </a:p>
          <a:p>
            <a:r>
              <a:rPr lang="en-US" dirty="0" smtClean="0"/>
              <a:t>Sod is grown grass with the ________ attached.  It is grown and ______ from one area then __________ to another.</a:t>
            </a:r>
          </a:p>
          <a:p>
            <a:r>
              <a:rPr lang="en-US" dirty="0"/>
              <a:t> </a:t>
            </a:r>
            <a:r>
              <a:rPr lang="en-US" dirty="0" smtClean="0"/>
              <a:t>      Sodding gives ________ results but is _______________ and labor intensive.</a:t>
            </a:r>
          </a:p>
          <a:p>
            <a:endParaRPr lang="en-US" dirty="0"/>
          </a:p>
          <a:p>
            <a:r>
              <a:rPr lang="en-US" dirty="0" smtClean="0"/>
              <a:t>				   </a:t>
            </a:r>
            <a:r>
              <a:rPr lang="en-US" sz="1400" b="1" dirty="0" smtClean="0"/>
              <a:t>SOD FARM</a:t>
            </a:r>
          </a:p>
          <a:p>
            <a:endParaRPr lang="en-US" sz="1400" b="1" dirty="0"/>
          </a:p>
          <a:p>
            <a:r>
              <a:rPr lang="en-US" sz="1400" b="1" dirty="0" smtClean="0"/>
              <a:t>							INSTALLING SOD</a:t>
            </a:r>
            <a:endParaRPr lang="en-US" sz="1400" b="1" dirty="0"/>
          </a:p>
        </p:txBody>
      </p:sp>
      <p:pic>
        <p:nvPicPr>
          <p:cNvPr id="2050" name="Picture 2" descr="Image result for GRass spreader for l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1" y="2057400"/>
            <a:ext cx="2871674" cy="16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ultipacker see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5" y="1990030"/>
            <a:ext cx="2315589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hydrosee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4" y="1778893"/>
            <a:ext cx="2765614" cy="18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54" y="5073847"/>
            <a:ext cx="3173299" cy="15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63" y="4967831"/>
            <a:ext cx="3305175" cy="173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5200" y="1116064"/>
            <a:ext cx="1121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common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0029" y="1130314"/>
            <a:ext cx="691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least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7514" y="1378783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seeder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2582" y="4438583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soil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0983" y="4438583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cut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7446" y="4438583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applied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8390" y="4728250"/>
            <a:ext cx="576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fast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7514" y="4728250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expensive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comic strip on mowing the l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510702"/>
            <a:ext cx="5181600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406400"/>
            <a:ext cx="114808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Poor Richard" panose="02080502050505020702" pitchFamily="18" charset="0"/>
              </a:rPr>
              <a:t>                                     (3) PLUGGING</a:t>
            </a:r>
          </a:p>
          <a:p>
            <a:endParaRPr lang="en-US" dirty="0"/>
          </a:p>
          <a:p>
            <a:r>
              <a:rPr lang="en-US" dirty="0" smtClean="0"/>
              <a:t>This is a _____________ more common in the ____________</a:t>
            </a:r>
          </a:p>
          <a:p>
            <a:r>
              <a:rPr lang="en-US" dirty="0" smtClean="0"/>
              <a:t>states for ________________ grasses that are not good seed </a:t>
            </a:r>
          </a:p>
          <a:p>
            <a:r>
              <a:rPr lang="en-US" dirty="0" smtClean="0"/>
              <a:t>producers.  Plugs are _________ sections of sod.  This is a </a:t>
            </a:r>
          </a:p>
          <a:p>
            <a:r>
              <a:rPr lang="en-US" dirty="0" smtClean="0"/>
              <a:t>time-consuming way to __________ a lawn.</a:t>
            </a:r>
          </a:p>
          <a:p>
            <a:endParaRPr lang="en-US" dirty="0"/>
          </a:p>
          <a:p>
            <a:r>
              <a:rPr lang="en-US" dirty="0" smtClean="0"/>
              <a:t>							      </a:t>
            </a:r>
            <a:r>
              <a:rPr lang="en-US" sz="1400" b="1" dirty="0" smtClean="0"/>
              <a:t>PLUG</a:t>
            </a:r>
          </a:p>
          <a:p>
            <a:r>
              <a:rPr lang="en-US" dirty="0" smtClean="0"/>
              <a:t>							                                                 </a:t>
            </a:r>
            <a:r>
              <a:rPr lang="en-US" sz="1400" b="1" dirty="0" smtClean="0"/>
              <a:t>NEWLY  PLUGGED</a:t>
            </a:r>
            <a:endParaRPr lang="en-US" sz="1400" b="1" dirty="0"/>
          </a:p>
          <a:p>
            <a:r>
              <a:rPr lang="en-US" b="1" dirty="0" smtClean="0"/>
              <a:t>                    </a:t>
            </a:r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ALL NEW LAWNS NEED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Plenty of __________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Fertilizer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 - Lawns should be </a:t>
            </a:r>
          </a:p>
          <a:p>
            <a:r>
              <a:rPr lang="en-US" dirty="0"/>
              <a:t> </a:t>
            </a:r>
            <a:r>
              <a:rPr lang="en-US" dirty="0" smtClean="0"/>
              <a:t>         designed with a slight ______</a:t>
            </a:r>
          </a:p>
          <a:p>
            <a:r>
              <a:rPr lang="en-US" dirty="0"/>
              <a:t> </a:t>
            </a:r>
            <a:r>
              <a:rPr lang="en-US" dirty="0" smtClean="0"/>
              <a:t>         (6-12” decline per 100 feet)</a:t>
            </a:r>
          </a:p>
          <a:p>
            <a:r>
              <a:rPr lang="en-US" dirty="0" smtClean="0"/>
              <a:t>          to allow for ___________ of water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___________ - This is easily ___________</a:t>
            </a:r>
          </a:p>
          <a:p>
            <a:r>
              <a:rPr lang="en-US" dirty="0"/>
              <a:t> </a:t>
            </a:r>
            <a:r>
              <a:rPr lang="en-US" dirty="0" smtClean="0"/>
              <a:t>         by adding organic matter to the soil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Removal of existing ______ and ________                                                                                                    </a:t>
            </a:r>
            <a:r>
              <a:rPr lang="en-US" sz="1400" b="1" dirty="0" smtClean="0"/>
              <a:t>GRADING</a:t>
            </a:r>
            <a:endParaRPr lang="en-US" sz="1400" b="1" dirty="0"/>
          </a:p>
        </p:txBody>
      </p:sp>
      <p:pic>
        <p:nvPicPr>
          <p:cNvPr id="3078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278122"/>
            <a:ext cx="3473449" cy="24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roplugger.com/images/blog/plug_in_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95" y="278122"/>
            <a:ext cx="1460254" cy="21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64" y="3378200"/>
            <a:ext cx="3724636" cy="24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grading a new la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48" y="3657601"/>
            <a:ext cx="3034152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3500" y="975197"/>
            <a:ext cx="125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technique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6073" y="975197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southern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563" y="1263801"/>
            <a:ext cx="165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warm-season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5360" y="1556642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small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637" y="1831918"/>
            <a:ext cx="82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install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1058" y="3457546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water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263" y="4035194"/>
            <a:ext cx="1020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Grading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260" y="427190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slope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268" y="4851209"/>
            <a:ext cx="1341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movement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132" y="5124386"/>
            <a:ext cx="1134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Drainage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0927" y="5124388"/>
            <a:ext cx="1137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provided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360" y="5665567"/>
            <a:ext cx="74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rocks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3722" y="5652565"/>
            <a:ext cx="87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weeds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" y="457200"/>
            <a:ext cx="115697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sz="2800" b="1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CARING FOR TURF</a:t>
            </a:r>
          </a:p>
          <a:p>
            <a:pPr marL="342900" indent="-342900">
              <a:buAutoNum type="arabicParenBoth"/>
            </a:pPr>
            <a:r>
              <a:rPr lang="en-US" sz="2400" b="1" u="sng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WATERING (Irrigation)</a:t>
            </a:r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At first water ___________ and ________________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Once roots develop, water ___________ and infrequently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to ________________ deep root growth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When newly installed, turf should ______ be allowed to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dry out for at least one _________ or until the grass blades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are ___ inches long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Turf should be watered early in the ___________ to reduce</a:t>
            </a:r>
          </a:p>
          <a:p>
            <a:pPr lvl="2"/>
            <a:r>
              <a:rPr lang="en-US" dirty="0" smtClean="0"/>
              <a:t>the amount of ________ the plant is wet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r>
              <a:rPr lang="en-US" dirty="0" smtClean="0"/>
              <a:t>                                                             </a:t>
            </a:r>
            <a:r>
              <a:rPr lang="en-US" sz="1200" b="1" dirty="0" smtClean="0"/>
              <a:t>Automatic                                                      irrigation</a:t>
            </a:r>
          </a:p>
          <a:p>
            <a:pPr lvl="2"/>
            <a:r>
              <a:rPr lang="en-US" sz="1200" b="1" dirty="0"/>
              <a:t> </a:t>
            </a:r>
            <a:r>
              <a:rPr lang="en-US" sz="1200" b="1" dirty="0" smtClean="0"/>
              <a:t>                                                            	              irrigation</a:t>
            </a:r>
          </a:p>
          <a:p>
            <a:pPr lvl="2"/>
            <a:r>
              <a:rPr lang="en-US" sz="1200" b="1" dirty="0"/>
              <a:t>	</a:t>
            </a:r>
            <a:r>
              <a:rPr lang="en-US" sz="1200" b="1" dirty="0" smtClean="0"/>
              <a:t>		              system</a:t>
            </a:r>
          </a:p>
          <a:p>
            <a:pPr lvl="2"/>
            <a:endParaRPr lang="en-US" sz="1200" b="1" dirty="0"/>
          </a:p>
          <a:p>
            <a:pPr lvl="2"/>
            <a:endParaRPr lang="en-US" sz="1200" b="1" dirty="0" smtClean="0"/>
          </a:p>
          <a:p>
            <a:pPr lvl="2"/>
            <a:r>
              <a:rPr lang="en-US" sz="1200" b="1" dirty="0"/>
              <a:t>	</a:t>
            </a:r>
            <a:r>
              <a:rPr lang="en-US" sz="1200" b="1" dirty="0" smtClean="0"/>
              <a:t>		</a:t>
            </a:r>
            <a:r>
              <a:rPr lang="en-US" sz="1200" b="1" dirty="0"/>
              <a:t>	</a:t>
            </a:r>
            <a:r>
              <a:rPr lang="en-US" sz="1200" b="1" dirty="0" smtClean="0"/>
              <a:t>          Revolving</a:t>
            </a:r>
          </a:p>
          <a:p>
            <a:pPr lvl="2"/>
            <a:r>
              <a:rPr lang="en-US" sz="1200" b="1" dirty="0"/>
              <a:t>	</a:t>
            </a:r>
            <a:r>
              <a:rPr lang="en-US" sz="1200" b="1" dirty="0" smtClean="0"/>
              <a:t>		</a:t>
            </a:r>
            <a:r>
              <a:rPr lang="en-US" sz="1200" b="1" dirty="0"/>
              <a:t>	</a:t>
            </a:r>
            <a:r>
              <a:rPr lang="en-US" sz="1200" b="1" dirty="0" smtClean="0"/>
              <a:t>           sprinkler</a:t>
            </a:r>
          </a:p>
          <a:p>
            <a:pPr lvl="2"/>
            <a:r>
              <a:rPr lang="en-US" sz="1200" b="1" dirty="0"/>
              <a:t>	</a:t>
            </a:r>
            <a:r>
              <a:rPr lang="en-US" sz="1200" b="1" dirty="0" smtClean="0"/>
              <a:t>									    Oscillating</a:t>
            </a:r>
          </a:p>
          <a:p>
            <a:pPr lvl="2"/>
            <a:r>
              <a:rPr lang="en-US" sz="1200" b="1" dirty="0"/>
              <a:t>	</a:t>
            </a:r>
            <a:r>
              <a:rPr lang="en-US" sz="1200" b="1" dirty="0" smtClean="0"/>
              <a:t>									      sprinkler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83" y="906863"/>
            <a:ext cx="3934617" cy="3029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2" y="3936518"/>
            <a:ext cx="3740937" cy="2723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4352914"/>
            <a:ext cx="3213100" cy="2307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13" y="3556000"/>
            <a:ext cx="1623376" cy="229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6430" y="1447800"/>
            <a:ext cx="839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lightly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94786" y="1447800"/>
            <a:ext cx="1298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frequently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42578" y="1763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deeply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46824" y="1996804"/>
            <a:ext cx="1295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encourage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95390" y="2292049"/>
            <a:ext cx="548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94689" y="2566551"/>
            <a:ext cx="892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month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04187" y="28514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29416" y="3113606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morning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0703" y="3393972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576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55600"/>
            <a:ext cx="11214100" cy="601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			</a:t>
            </a:r>
            <a:r>
              <a:rPr lang="en-US" sz="2400" b="1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(2) </a:t>
            </a:r>
            <a:r>
              <a:rPr lang="en-US" sz="2400" b="1" u="sng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MOWING</a:t>
            </a:r>
          </a:p>
          <a:p>
            <a:endParaRPr lang="en-US" dirty="0"/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________ mow should be when new grass is _____ inches tall.  Cut it back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to 1.5 inches.  Collect ____________ only on this first mow as they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return ____________ to the soil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Future mowing _______________ and height depends on the __________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and desired look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Mowing is always ______________ to turf but ______________ growth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Most turf is mowed to 2-3 inches in ___________.  Mowing too short can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lead to ________ invasion and reduces _______ growth and vigor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To endure ___________ conditions, increase the ___________ of the cut</a:t>
            </a:r>
          </a:p>
          <a:p>
            <a:pPr lvl="8"/>
            <a:r>
              <a:rPr lang="en-US" dirty="0"/>
              <a:t>	</a:t>
            </a:r>
            <a:r>
              <a:rPr lang="en-US" dirty="0" smtClean="0"/>
              <a:t>and mow during ________ hours when not wilted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 smtClean="0"/>
              <a:t>Keep mower _________ sharp and properly adjusted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3943350" lvl="8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3943350" lvl="8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lvl="8"/>
            <a:endParaRPr lang="en-US" dirty="0" smtClean="0"/>
          </a:p>
          <a:p>
            <a:pPr lvl="8"/>
            <a:r>
              <a:rPr lang="en-US" dirty="0" smtClean="0"/>
              <a:t>                                                                            </a:t>
            </a:r>
            <a:r>
              <a:rPr lang="en-US" sz="1200" b="1" dirty="0" smtClean="0"/>
              <a:t>Reel mower</a:t>
            </a:r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94" y="4280093"/>
            <a:ext cx="2822222" cy="1981200"/>
          </a:xfrm>
          <a:prstGeom prst="rect">
            <a:avLst/>
          </a:prstGeom>
        </p:spPr>
      </p:pic>
      <p:pic>
        <p:nvPicPr>
          <p:cNvPr id="1028" name="Picture 4" descr="7400 Terraincut Rotary M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" y="3677877"/>
            <a:ext cx="3099709" cy="2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6119" y="6098401"/>
            <a:ext cx="1094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Rotary mower</a:t>
            </a:r>
            <a:endParaRPr lang="en-US" sz="1200" b="1" dirty="0"/>
          </a:p>
        </p:txBody>
      </p:sp>
      <p:pic>
        <p:nvPicPr>
          <p:cNvPr id="1030" name="Picture 6" descr="Image result for power reel m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16" y="4280093"/>
            <a:ext cx="3810084" cy="21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4" y="457201"/>
            <a:ext cx="3817682" cy="2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22800" y="952500"/>
            <a:ext cx="64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First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50384" y="9525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74745" y="1241455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clippings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39264" y="1479549"/>
            <a:ext cx="1086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nitrogen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158" y="1765377"/>
            <a:ext cx="125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frequency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333765" y="1771902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species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2806" y="2317809"/>
            <a:ext cx="1076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stressful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935690" y="2295652"/>
            <a:ext cx="1398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encourages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79571" y="2584607"/>
            <a:ext cx="860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height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852006" y="2860801"/>
            <a:ext cx="770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weed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07639" y="2889502"/>
            <a:ext cx="63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root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91037" y="3165445"/>
            <a:ext cx="103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drought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22142" y="3165445"/>
            <a:ext cx="860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height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61847" y="3422760"/>
            <a:ext cx="629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cool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96509" y="3718134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blades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2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26" y="486526"/>
            <a:ext cx="11658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(3) AERATION</a:t>
            </a:r>
          </a:p>
          <a:p>
            <a:endParaRPr lang="en-US" dirty="0"/>
          </a:p>
          <a:p>
            <a:r>
              <a:rPr lang="en-US" dirty="0" smtClean="0"/>
              <a:t>Aeration of a lawn is the _______________ of ______ to promote plant growth.  Where traffic is _________ or the</a:t>
            </a:r>
          </a:p>
          <a:p>
            <a:r>
              <a:rPr lang="en-US" dirty="0" smtClean="0"/>
              <a:t>     ________ content is high, the soil may become ________________.  Aeration helps _____________ compaction.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   </a:t>
            </a:r>
            <a:r>
              <a:rPr lang="en-US" sz="2000" b="1" u="sng" dirty="0" smtClean="0">
                <a:solidFill>
                  <a:srgbClr val="CC00CC"/>
                </a:solidFill>
              </a:rPr>
              <a:t>HOLLOW TINE (Core Aeration)</a:t>
            </a:r>
            <a:r>
              <a:rPr lang="en-US" dirty="0" smtClean="0"/>
              <a:t>		    		           </a:t>
            </a:r>
            <a:r>
              <a:rPr lang="en-US" sz="2000" b="1" u="sng" dirty="0" smtClean="0">
                <a:solidFill>
                  <a:srgbClr val="CC00CC"/>
                </a:solidFill>
              </a:rPr>
              <a:t>SOLID TINE</a:t>
            </a:r>
          </a:p>
          <a:p>
            <a:endParaRPr lang="en-US" dirty="0" smtClean="0"/>
          </a:p>
          <a:p>
            <a:r>
              <a:rPr lang="en-US" dirty="0" smtClean="0"/>
              <a:t>- Removes ________ and is the best relief from compaction	- Punches holes ___________ removing a plug</a:t>
            </a:r>
          </a:p>
          <a:p>
            <a:r>
              <a:rPr lang="en-US" dirty="0" smtClean="0"/>
              <a:t>- Can be messy and _________ intensive			- _____ as disruptive to turf surface</a:t>
            </a:r>
          </a:p>
          <a:p>
            <a:r>
              <a:rPr lang="en-US" dirty="0" smtClean="0"/>
              <a:t>- Can be _____________ to turf surface			- Does not relieve compaction as _____ as hollow tine</a:t>
            </a:r>
            <a:endParaRPr lang="en-US" dirty="0"/>
          </a:p>
        </p:txBody>
      </p:sp>
      <p:pic>
        <p:nvPicPr>
          <p:cNvPr id="1028" name="Picture 4" descr="http://safesportsfields.cals.cornell.edu/sites/default/files/styles/page_wide/public/turf-core-aerationx500_0.jpg?itok=B-bZTY0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644900"/>
            <a:ext cx="4338320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olid tine ae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645614"/>
            <a:ext cx="3095625" cy="29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01142" y="1080655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addition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32466" y="1080655"/>
            <a:ext cx="46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air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429404" y="1047954"/>
            <a:ext cx="820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heavy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8182" y="1366058"/>
            <a:ext cx="59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clay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503" y="1366058"/>
            <a:ext cx="136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compacted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81357" y="1342793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alleviate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89743" y="2509922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plugs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21689" y="278426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labor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83079" y="3040382"/>
            <a:ext cx="1253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disruptive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401559" y="2509922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without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3958" y="2784266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84111" y="3015586"/>
            <a:ext cx="628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well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5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368300"/>
            <a:ext cx="76327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Poor Richard" panose="02080502050505020702" pitchFamily="18" charset="0"/>
              </a:rPr>
              <a:t>(4) DETHATCHING</a:t>
            </a:r>
          </a:p>
          <a:p>
            <a:endParaRPr lang="en-US" dirty="0"/>
          </a:p>
          <a:p>
            <a:r>
              <a:rPr lang="en-US" dirty="0" smtClean="0"/>
              <a:t>Dethatching is the mechanical _________________ of a _________ of dead</a:t>
            </a:r>
          </a:p>
          <a:p>
            <a:r>
              <a:rPr lang="en-US" dirty="0" smtClean="0"/>
              <a:t>organic matter called __________.  A thin layer of thatch reduces compaction,</a:t>
            </a:r>
          </a:p>
          <a:p>
            <a:r>
              <a:rPr lang="en-US" dirty="0" smtClean="0"/>
              <a:t>moderates soil _______________, and reduces water ________.  But thatch</a:t>
            </a:r>
          </a:p>
          <a:p>
            <a:r>
              <a:rPr lang="en-US" dirty="0" smtClean="0"/>
              <a:t>that is too _________ can keep _________ and nutrients from ___________</a:t>
            </a:r>
          </a:p>
          <a:p>
            <a:r>
              <a:rPr lang="en-US" dirty="0" smtClean="0"/>
              <a:t>down to grass roots, and can encourage ______________ and insects.</a:t>
            </a:r>
          </a:p>
          <a:p>
            <a:endParaRPr lang="en-US" dirty="0"/>
          </a:p>
          <a:p>
            <a:r>
              <a:rPr lang="en-US" dirty="0" smtClean="0"/>
              <a:t>If thatch is _____ than ½ inch thick it should be __________. </a:t>
            </a:r>
            <a:r>
              <a:rPr lang="en-US" dirty="0"/>
              <a:t> </a:t>
            </a:r>
            <a:r>
              <a:rPr lang="en-US" dirty="0" smtClean="0"/>
              <a:t>Power raking</a:t>
            </a:r>
          </a:p>
          <a:p>
            <a:r>
              <a:rPr lang="en-US" dirty="0" smtClean="0"/>
              <a:t>and core aeration are the _______ ways to reduce thatch.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                                                       </a:t>
            </a:r>
            <a:r>
              <a:rPr lang="en-US" sz="1400" b="1" dirty="0" smtClean="0"/>
              <a:t>Power sweeper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   </a:t>
            </a:r>
            <a:r>
              <a:rPr lang="en-US" sz="1400" b="1" dirty="0" smtClean="0"/>
              <a:t>Power rake</a:t>
            </a:r>
            <a:endParaRPr lang="en-US" sz="1400" b="1" dirty="0"/>
          </a:p>
        </p:txBody>
      </p:sp>
      <p:pic>
        <p:nvPicPr>
          <p:cNvPr id="2050" name="Picture 2" descr="Image result for thatch in l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465138"/>
            <a:ext cx="3079750" cy="33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wer-bru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1" y="3505200"/>
            <a:ext cx="4323963" cy="2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wer R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232036"/>
            <a:ext cx="2857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0900" y="952500"/>
            <a:ext cx="70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layer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58413" y="952500"/>
            <a:ext cx="1055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removal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9596" y="1241455"/>
            <a:ext cx="86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thatch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47411" y="1486493"/>
            <a:ext cx="1529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temperature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95354" y="148649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loss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99736" y="178440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thick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74992" y="1782240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water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96133" y="1782240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seeping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9708" y="2058586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disease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98600" y="2600414"/>
            <a:ext cx="749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more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69349" y="2604686"/>
            <a:ext cx="1053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reduced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89913" y="2879518"/>
            <a:ext cx="640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879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292100"/>
            <a:ext cx="11404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    </a:t>
            </a:r>
            <a:r>
              <a:rPr lang="en-US" sz="2400" b="1" dirty="0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 OF TURFGRASS</a:t>
            </a:r>
          </a:p>
          <a:p>
            <a:endParaRPr lang="en-US" dirty="0"/>
          </a:p>
          <a:p>
            <a:r>
              <a:rPr lang="en-US" dirty="0" err="1" smtClean="0"/>
              <a:t>Turfgrass</a:t>
            </a:r>
            <a:r>
              <a:rPr lang="en-US" dirty="0" smtClean="0"/>
              <a:t> ____________ depends on many factors including the type of __________ on the turf (i.e. lawn, _____ course,</a:t>
            </a:r>
          </a:p>
          <a:p>
            <a:r>
              <a:rPr lang="en-US" dirty="0"/>
              <a:t>	</a:t>
            </a:r>
            <a:r>
              <a:rPr lang="en-US" dirty="0" smtClean="0"/>
              <a:t>athletic field) and the _______________ and climatic conditions.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    </a:t>
            </a:r>
            <a:r>
              <a:rPr lang="en-US" b="1" u="sng" dirty="0" smtClean="0">
                <a:solidFill>
                  <a:srgbClr val="008000"/>
                </a:solidFill>
              </a:rPr>
              <a:t>DESIRABLE TRAITS OF TURF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Wear _______________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_________ recovery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Density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Pest/disease _____________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Attractive _______________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403427"/>
            <a:ext cx="2970604" cy="4984673"/>
          </a:xfrm>
          <a:prstGeom prst="rect">
            <a:avLst/>
          </a:prstGeom>
        </p:spPr>
      </p:pic>
      <p:pic>
        <p:nvPicPr>
          <p:cNvPr id="1028" name="Picture 4" descr="Image result for ryegrass bluegrass fesc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69" y="4483100"/>
            <a:ext cx="3225588" cy="214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1767535"/>
            <a:ext cx="2154729" cy="2242877"/>
          </a:xfrm>
          <a:prstGeom prst="rect">
            <a:avLst/>
          </a:prstGeom>
        </p:spPr>
      </p:pic>
      <p:pic>
        <p:nvPicPr>
          <p:cNvPr id="1036" name="Picture 12" descr="Image result for tall fesc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83100"/>
            <a:ext cx="3224157" cy="21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300" y="850900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selection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00" y="870010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activity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75900" y="857430"/>
            <a:ext cx="58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golf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1254" y="1107902"/>
            <a:ext cx="1529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temperature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2374" y="2488863"/>
            <a:ext cx="118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tolerance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416" y="2817267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Rapid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2931" y="3610302"/>
            <a:ext cx="1255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resistance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78" y="3918788"/>
            <a:ext cx="143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3300"/>
                </a:solidFill>
              </a:rPr>
              <a:t>appearance</a:t>
            </a:r>
            <a:endParaRPr lang="en-US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1442</Words>
  <Application>Microsoft Office PowerPoint</Application>
  <PresentationFormat>Widescreen</PresentationFormat>
  <Paragraphs>907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 Unicode MS</vt:lpstr>
      <vt:lpstr>Arial</vt:lpstr>
      <vt:lpstr>Calibri</vt:lpstr>
      <vt:lpstr>Calibri Light</vt:lpstr>
      <vt:lpstr>Comic Sans MS</vt:lpstr>
      <vt:lpstr>Constantia</vt:lpstr>
      <vt:lpstr>Cooper Black</vt:lpstr>
      <vt:lpstr>Courier New</vt:lpstr>
      <vt:lpstr>Garamond</vt:lpstr>
      <vt:lpstr>Poor Richard</vt:lpstr>
      <vt:lpstr>Tahoma</vt:lpstr>
      <vt:lpstr>Wingdings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ctraina</dc:creator>
  <cp:lastModifiedBy>ctraina</cp:lastModifiedBy>
  <cp:revision>177</cp:revision>
  <dcterms:created xsi:type="dcterms:W3CDTF">2018-02-16T14:54:41Z</dcterms:created>
  <dcterms:modified xsi:type="dcterms:W3CDTF">2018-03-20T20:15:48Z</dcterms:modified>
</cp:coreProperties>
</file>