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0000"/>
    <a:srgbClr val="9900FF"/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F644-3F18-407A-BA7C-4E2A89C7DDD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074A-C857-46F8-BAD2-532077AE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7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F644-3F18-407A-BA7C-4E2A89C7DDD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074A-C857-46F8-BAD2-532077AE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9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F644-3F18-407A-BA7C-4E2A89C7DDD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074A-C857-46F8-BAD2-532077AE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1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F644-3F18-407A-BA7C-4E2A89C7DDD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074A-C857-46F8-BAD2-532077AE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F644-3F18-407A-BA7C-4E2A89C7DDD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074A-C857-46F8-BAD2-532077AE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F644-3F18-407A-BA7C-4E2A89C7DDD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074A-C857-46F8-BAD2-532077AE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7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F644-3F18-407A-BA7C-4E2A89C7DDD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074A-C857-46F8-BAD2-532077AE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5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F644-3F18-407A-BA7C-4E2A89C7DDD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074A-C857-46F8-BAD2-532077AE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3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F644-3F18-407A-BA7C-4E2A89C7DDD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074A-C857-46F8-BAD2-532077AE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4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F644-3F18-407A-BA7C-4E2A89C7DDD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074A-C857-46F8-BAD2-532077AE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5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F644-3F18-407A-BA7C-4E2A89C7DDD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074A-C857-46F8-BAD2-532077AE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F644-3F18-407A-BA7C-4E2A89C7DDD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3074A-C857-46F8-BAD2-532077AE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0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1"/>
            <a:ext cx="84582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ill Sans Ultra Bold" pitchFamily="34" charset="0"/>
              </a:rPr>
              <a:t>                          </a:t>
            </a:r>
          </a:p>
          <a:p>
            <a:r>
              <a:rPr lang="en-US" sz="2000" dirty="0">
                <a:latin typeface="Gill Sans Ultra Bold" pitchFamily="34" charset="0"/>
              </a:rPr>
              <a:t> </a:t>
            </a:r>
            <a:r>
              <a:rPr lang="en-US" sz="2000" dirty="0" smtClean="0">
                <a:latin typeface="Gill Sans Ultra Bold" pitchFamily="34" charset="0"/>
              </a:rPr>
              <a:t>                    TOP 15 BIOLOGY TERMS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# 15 _____________________	Small parts of a cell that carry out specific functions (ex. Nucleus)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# 14 _______________________________________	A structure in the cell membrane that </a:t>
            </a:r>
            <a:r>
              <a:rPr lang="en-US" sz="1600" dirty="0"/>
              <a:t>	</a:t>
            </a:r>
            <a:r>
              <a:rPr lang="en-US" sz="1600" dirty="0" smtClean="0"/>
              <a:t>			                         receives chemical messages based on their shapes</a:t>
            </a:r>
          </a:p>
          <a:p>
            <a:endParaRPr lang="en-US" sz="1600" dirty="0"/>
          </a:p>
          <a:p>
            <a:r>
              <a:rPr lang="en-US" sz="1600" dirty="0" smtClean="0"/>
              <a:t># 13 ______________________________	An orderly series of steps in which an ecosystem </a:t>
            </a:r>
            <a:r>
              <a:rPr lang="en-US" sz="1600" dirty="0"/>
              <a:t>	</a:t>
            </a:r>
            <a:r>
              <a:rPr lang="en-US" sz="1600" dirty="0" smtClean="0"/>
              <a:t>				      recovers from a natural disaster</a:t>
            </a:r>
          </a:p>
          <a:p>
            <a:endParaRPr lang="en-US" sz="1600" dirty="0"/>
          </a:p>
          <a:p>
            <a:r>
              <a:rPr lang="en-US" sz="1600" dirty="0" smtClean="0"/>
              <a:t># 12 _____________________	A fighter molecule made by white blood cells in response to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			an invasion by an antigen</a:t>
            </a:r>
          </a:p>
          <a:p>
            <a:endParaRPr lang="en-US" sz="1600" dirty="0"/>
          </a:p>
          <a:p>
            <a:r>
              <a:rPr lang="en-US" sz="1600" dirty="0" smtClean="0"/>
              <a:t># 11 _____________________	The fertilized egg formed by the fusion of the egg &amp; sperm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# 10 _____________________	A catalyst made of protein that speeds up chemical reactions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# 9  _____________________	The process by which a cell clones itself resulting in 2 identical</a:t>
            </a:r>
          </a:p>
          <a:p>
            <a:pPr lvl="7"/>
            <a:r>
              <a:rPr lang="en-US" sz="1600" dirty="0" smtClean="0"/>
              <a:t>	daughter cells</a:t>
            </a:r>
          </a:p>
          <a:p>
            <a:pPr lvl="7"/>
            <a:endParaRPr lang="en-US" sz="1600" dirty="0"/>
          </a:p>
          <a:p>
            <a:pPr lvl="7"/>
            <a:endParaRPr lang="en-US" sz="1600" dirty="0" smtClean="0"/>
          </a:p>
          <a:p>
            <a:pPr lvl="7"/>
            <a:endParaRPr lang="en-US" sz="1600" dirty="0"/>
          </a:p>
          <a:p>
            <a:pPr lvl="7"/>
            <a:endParaRPr lang="en-US" sz="1600" dirty="0" smtClean="0"/>
          </a:p>
        </p:txBody>
      </p:sp>
      <p:pic>
        <p:nvPicPr>
          <p:cNvPr id="1026" name="Picture 2" descr="http://www.lahc.cc.ca.us/biology/bio3/mchernoff/images/plant_label_answ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80109"/>
            <a:ext cx="1352550" cy="114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55995" y="4973782"/>
            <a:ext cx="1269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Arial Black" pitchFamily="34" charset="0"/>
              </a:rPr>
              <a:t>Enzyme</a:t>
            </a:r>
            <a:endParaRPr lang="en-US" sz="2000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057400"/>
            <a:ext cx="3918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Arial Black" pitchFamily="34" charset="0"/>
              </a:rPr>
              <a:t>Protein Receptor Molecule</a:t>
            </a:r>
            <a:endParaRPr lang="en-US" sz="2000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8992" y="2743200"/>
            <a:ext cx="3353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Arial Black" pitchFamily="34" charset="0"/>
              </a:rPr>
              <a:t>Ecological Succession</a:t>
            </a:r>
            <a:endParaRPr lang="en-US" sz="2000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505200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Arial Black" pitchFamily="34" charset="0"/>
              </a:rPr>
              <a:t>Antibody</a:t>
            </a:r>
            <a:endParaRPr lang="en-US" sz="2000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1452" y="4197927"/>
            <a:ext cx="1156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Arial Black" pitchFamily="34" charset="0"/>
              </a:rPr>
              <a:t>Zygote</a:t>
            </a:r>
            <a:endParaRPr lang="en-US" sz="2000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1320439"/>
            <a:ext cx="1702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Arial Black" pitchFamily="34" charset="0"/>
              </a:rPr>
              <a:t>Organelles</a:t>
            </a:r>
            <a:endParaRPr lang="en-US" sz="2000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1414" y="5671128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Arial Black" pitchFamily="34" charset="0"/>
              </a:rPr>
              <a:t>Mitosis</a:t>
            </a:r>
            <a:endParaRPr lang="en-US" sz="2000" dirty="0">
              <a:solidFill>
                <a:srgbClr val="0066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91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# 8   ____________________	The variety of life on earth</a:t>
            </a:r>
          </a:p>
          <a:p>
            <a:endParaRPr lang="en-US" sz="1600" dirty="0" smtClean="0"/>
          </a:p>
          <a:p>
            <a:r>
              <a:rPr lang="en-US" sz="1600" dirty="0" smtClean="0"/>
              <a:t># 7   ____________________	The sugar made by plants during photosynthesis, and used during</a:t>
            </a:r>
          </a:p>
          <a:p>
            <a:pPr lvl="6"/>
            <a:r>
              <a:rPr lang="en-US" sz="1600" dirty="0" smtClean="0"/>
              <a:t>	cellular respiration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534418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# 6 ___________________	A hormone released by the pancreas to lower blood sugar after a 					meal.  Diabetics sometimes need to inject this.</a:t>
            </a:r>
          </a:p>
          <a:p>
            <a:endParaRPr lang="en-US" sz="1600" dirty="0"/>
          </a:p>
          <a:p>
            <a:r>
              <a:rPr lang="en-US" sz="1600" dirty="0" smtClean="0"/>
              <a:t># 5 ____________________	An “other feeder” or consumer that eats other organisms.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# 4 ____________________	Movement of molecules, other than water, from high concentration</a:t>
            </a:r>
            <a:endParaRPr lang="en-US" sz="1600" dirty="0"/>
          </a:p>
          <a:p>
            <a:r>
              <a:rPr lang="en-US" sz="1600" dirty="0" smtClean="0"/>
              <a:t>				to low concentration without any energy</a:t>
            </a:r>
          </a:p>
          <a:p>
            <a:endParaRPr lang="en-US" sz="1600" dirty="0" smtClean="0"/>
          </a:p>
          <a:p>
            <a:r>
              <a:rPr lang="en-US" sz="1600" dirty="0" smtClean="0"/>
              <a:t># 3______________________________	The factor you are testing in an experiment. 							It is labeled on the X-axis</a:t>
            </a:r>
          </a:p>
          <a:p>
            <a:endParaRPr lang="en-US" sz="1600" dirty="0" smtClean="0"/>
          </a:p>
          <a:p>
            <a:r>
              <a:rPr lang="en-US" sz="1600" dirty="0" smtClean="0"/>
              <a:t># 2 ______________________________	This is why, according to evolution, organisms have</a:t>
            </a:r>
          </a:p>
          <a:p>
            <a:r>
              <a:rPr lang="en-US" sz="1600" dirty="0" smtClean="0"/>
              <a:t>				similar traits. “They came from the same… “</a:t>
            </a:r>
          </a:p>
          <a:p>
            <a:endParaRPr lang="en-US" sz="1600" dirty="0"/>
          </a:p>
          <a:p>
            <a:r>
              <a:rPr lang="en-US" sz="1600" dirty="0" smtClean="0"/>
              <a:t># 1  ____________________	Maintenance of a constant, healthy internal environment</a:t>
            </a:r>
          </a:p>
        </p:txBody>
      </p:sp>
      <p:pic>
        <p:nvPicPr>
          <p:cNvPr id="1026" name="Picture 2" descr="http://www.curry.edu/Images/interior/Programs%20and%20Courses/Undergrad%20Programs/Biology/biology-14-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5595394"/>
            <a:ext cx="1752600" cy="101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5286" y="401843"/>
            <a:ext cx="1851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Arial Black" pitchFamily="34" charset="0"/>
              </a:rPr>
              <a:t>Biodiversity</a:t>
            </a:r>
            <a:endParaRPr lang="en-US" sz="2000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801953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Arial Black" pitchFamily="34" charset="0"/>
              </a:rPr>
              <a:t>Glucose</a:t>
            </a:r>
            <a:endParaRPr lang="en-US" sz="2000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3691" y="1393525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Arial Black" pitchFamily="34" charset="0"/>
              </a:rPr>
              <a:t>Insulin</a:t>
            </a:r>
            <a:endParaRPr lang="en-US" sz="2000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7835" y="2133600"/>
            <a:ext cx="1890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Arial Black" pitchFamily="34" charset="0"/>
              </a:rPr>
              <a:t>Heterotroph</a:t>
            </a:r>
            <a:endParaRPr lang="en-US" sz="2000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6404" y="2918691"/>
            <a:ext cx="143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Arial Black" pitchFamily="34" charset="0"/>
              </a:rPr>
              <a:t>Diffusion</a:t>
            </a:r>
            <a:endParaRPr lang="en-US" sz="2000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676073"/>
            <a:ext cx="3186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Arial Black" pitchFamily="34" charset="0"/>
              </a:rPr>
              <a:t>Independent Variable</a:t>
            </a:r>
            <a:endParaRPr lang="en-US" sz="2000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6756" y="4343400"/>
            <a:ext cx="2765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Arial Black" pitchFamily="34" charset="0"/>
              </a:rPr>
              <a:t>Common Ancestor</a:t>
            </a:r>
            <a:endParaRPr lang="en-US" sz="2000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2316" y="5105400"/>
            <a:ext cx="2010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Arial Black" pitchFamily="34" charset="0"/>
              </a:rPr>
              <a:t>Homeostasis</a:t>
            </a:r>
            <a:endParaRPr lang="en-US" sz="2000" dirty="0">
              <a:solidFill>
                <a:srgbClr val="0066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6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534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	  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Rockwell" pitchFamily="18" charset="0"/>
              </a:rPr>
              <a:t>3 KEY GRAPHS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				</a:t>
            </a:r>
            <a:r>
              <a:rPr lang="en-US" b="1" dirty="0" smtClean="0"/>
              <a:t>(1) ___________________________</a:t>
            </a:r>
            <a:r>
              <a:rPr lang="en-US" dirty="0" smtClean="0"/>
              <a:t> - Conditions</a:t>
            </a:r>
            <a:endParaRPr lang="en-US" dirty="0"/>
          </a:p>
          <a:p>
            <a:r>
              <a:rPr lang="en-US" dirty="0" smtClean="0"/>
              <a:t>				       in the human body ___________, yet</a:t>
            </a:r>
          </a:p>
          <a:p>
            <a:r>
              <a:rPr lang="en-US" dirty="0"/>
              <a:t>	</a:t>
            </a:r>
            <a:r>
              <a:rPr lang="en-US" dirty="0" smtClean="0"/>
              <a:t>			       _________________ must be restored.</a:t>
            </a:r>
          </a:p>
          <a:p>
            <a:endParaRPr lang="en-US" dirty="0"/>
          </a:p>
          <a:p>
            <a:r>
              <a:rPr lang="en-US" dirty="0" smtClean="0"/>
              <a:t>				       For example, if you get too _____, you 					       respond by _____________, if you get too</a:t>
            </a:r>
          </a:p>
          <a:p>
            <a:r>
              <a:rPr lang="en-US" dirty="0"/>
              <a:t>	</a:t>
            </a:r>
            <a:r>
              <a:rPr lang="en-US" dirty="0" smtClean="0"/>
              <a:t>			       cold, you respond by ________________.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		</a:t>
            </a:r>
            <a:r>
              <a:rPr lang="en-US" b="1" dirty="0" smtClean="0"/>
              <a:t>(2) ___________________________</a:t>
            </a:r>
          </a:p>
          <a:p>
            <a:r>
              <a:rPr lang="en-US" dirty="0"/>
              <a:t>	</a:t>
            </a:r>
            <a:r>
              <a:rPr lang="en-US" dirty="0" smtClean="0"/>
              <a:t>			       The ______________ number of organisms</a:t>
            </a:r>
          </a:p>
          <a:p>
            <a:r>
              <a:rPr lang="en-US" dirty="0"/>
              <a:t>	</a:t>
            </a:r>
            <a:r>
              <a:rPr lang="en-US" dirty="0" smtClean="0"/>
              <a:t>			       an environment can support.  Carrying</a:t>
            </a:r>
          </a:p>
          <a:p>
            <a:r>
              <a:rPr lang="en-US" dirty="0"/>
              <a:t>	</a:t>
            </a:r>
            <a:r>
              <a:rPr lang="en-US" dirty="0" smtClean="0"/>
              <a:t>			       capacity is _____________ by space, food,</a:t>
            </a:r>
          </a:p>
          <a:p>
            <a:r>
              <a:rPr lang="en-US" dirty="0"/>
              <a:t>	</a:t>
            </a:r>
            <a:r>
              <a:rPr lang="en-US" dirty="0" smtClean="0"/>
              <a:t>			       water, disease, and ________________.</a:t>
            </a:r>
          </a:p>
          <a:p>
            <a:endParaRPr lang="en-US" dirty="0"/>
          </a:p>
        </p:txBody>
      </p:sp>
      <p:pic>
        <p:nvPicPr>
          <p:cNvPr id="1026" name="Picture 2" descr="http://www.edusolution.com/edusolution2/livinenviron/jan2003/ques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15509"/>
            <a:ext cx="398032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dusolution.com/edusolution2/livinenviron/june2004/ques2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72985"/>
            <a:ext cx="3381375" cy="195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25109" y="1219200"/>
            <a:ext cx="2719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DYNAMIC EQUILIBRIUM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67090" y="1503011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change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9782" y="1752454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homeostasis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1871" y="2318327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hot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3689" y="2590800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sweating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2902443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shivering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4853" y="3903643"/>
            <a:ext cx="2481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CARRYING CAPACITY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1033" y="4272975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maximum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13094" y="4800600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limited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67090" y="5105400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predators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09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(3) _________________________________ </a:t>
            </a:r>
            <a:r>
              <a:rPr lang="en-US" dirty="0" smtClean="0"/>
              <a:t>-     The human population has 	grown at a very rapid rate since the _______________ Revolution 	due to advances in ________________ and technology.</a:t>
            </a:r>
            <a:endParaRPr lang="en-US" dirty="0"/>
          </a:p>
        </p:txBody>
      </p:sp>
      <p:pic>
        <p:nvPicPr>
          <p:cNvPr id="2050" name="Picture 2" descr="https://farm4.staticflickr.com/3378/3203403780_370cd8dd6c_o_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5867400" cy="418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375" y="457200"/>
            <a:ext cx="3597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HUMAN POPULATION GROWTH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794266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Industrial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4254" y="1057104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medicine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48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5344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Ultra Bold" pitchFamily="34" charset="0"/>
              </a:rPr>
              <a:t>WHEN SHAPES FIT</a:t>
            </a:r>
          </a:p>
          <a:p>
            <a:endParaRPr lang="en-US" dirty="0" smtClean="0"/>
          </a:p>
          <a:p>
            <a:r>
              <a:rPr lang="en-US" dirty="0" smtClean="0">
                <a:latin typeface="Gill Sans Ultra Bold" pitchFamily="34" charset="0"/>
              </a:rPr>
              <a:t>1. </a:t>
            </a:r>
            <a:r>
              <a:rPr lang="en-US" dirty="0" smtClean="0">
                <a:latin typeface="Berlin Sans FB Demi" pitchFamily="34" charset="0"/>
              </a:rPr>
              <a:t>___________________________</a:t>
            </a:r>
          </a:p>
          <a:p>
            <a:r>
              <a:rPr lang="en-US" dirty="0" smtClean="0"/>
              <a:t>             or “Lock &amp; Key Model”</a:t>
            </a:r>
          </a:p>
          <a:p>
            <a:endParaRPr lang="en-US" dirty="0"/>
          </a:p>
          <a:p>
            <a:r>
              <a:rPr lang="en-US" dirty="0" smtClean="0"/>
              <a:t>Enzymes bond with their substrates at</a:t>
            </a:r>
          </a:p>
          <a:p>
            <a:r>
              <a:rPr lang="en-US" dirty="0" smtClean="0"/>
              <a:t>the _________ site, then ________ up</a:t>
            </a:r>
          </a:p>
          <a:p>
            <a:r>
              <a:rPr lang="en-US" dirty="0" smtClean="0"/>
              <a:t>chemical reactions.  Enzymes are also</a:t>
            </a:r>
          </a:p>
          <a:p>
            <a:r>
              <a:rPr lang="en-US" dirty="0" smtClean="0"/>
              <a:t>called _____________ _____________.</a:t>
            </a:r>
          </a:p>
          <a:p>
            <a:r>
              <a:rPr lang="en-US" dirty="0" smtClean="0"/>
              <a:t>Each enzyme fits specifically with _____</a:t>
            </a:r>
          </a:p>
          <a:p>
            <a:r>
              <a:rPr lang="en-US" dirty="0" smtClean="0"/>
              <a:t>substrate.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latin typeface="Gill Sans Ultra Bold" pitchFamily="34" charset="0"/>
              </a:rPr>
              <a:t>2. </a:t>
            </a:r>
            <a:r>
              <a:rPr lang="en-US" dirty="0" smtClean="0">
                <a:latin typeface="Berlin Sans FB Demi" pitchFamily="34" charset="0"/>
              </a:rPr>
              <a:t>________________</a:t>
            </a:r>
            <a:r>
              <a:rPr lang="en-US" dirty="0" smtClean="0">
                <a:latin typeface="Gill Sans Ultra Bold" pitchFamily="34" charset="0"/>
              </a:rPr>
              <a:t> </a:t>
            </a:r>
            <a:r>
              <a:rPr lang="en-US" dirty="0" smtClean="0"/>
              <a:t>are chemical</a:t>
            </a:r>
          </a:p>
          <a:p>
            <a:r>
              <a:rPr lang="en-US" dirty="0"/>
              <a:t> </a:t>
            </a:r>
            <a:r>
              <a:rPr lang="en-US" dirty="0" smtClean="0"/>
              <a:t>    messengers that bond with</a:t>
            </a:r>
          </a:p>
          <a:p>
            <a:r>
              <a:rPr lang="en-US" dirty="0"/>
              <a:t> </a:t>
            </a:r>
            <a:r>
              <a:rPr lang="en-US" dirty="0" smtClean="0"/>
              <a:t>    protein _____________ molecules</a:t>
            </a:r>
          </a:p>
          <a:p>
            <a:r>
              <a:rPr lang="en-US" dirty="0"/>
              <a:t> </a:t>
            </a:r>
            <a:r>
              <a:rPr lang="en-US" dirty="0" smtClean="0"/>
              <a:t>    in the cell membrane, telling the</a:t>
            </a:r>
          </a:p>
          <a:p>
            <a:r>
              <a:rPr lang="en-US" dirty="0"/>
              <a:t> </a:t>
            </a:r>
            <a:r>
              <a:rPr lang="en-US" dirty="0" smtClean="0"/>
              <a:t>    cell what to do.  Ex. The hormone</a:t>
            </a:r>
          </a:p>
          <a:p>
            <a:r>
              <a:rPr lang="en-US" dirty="0"/>
              <a:t> </a:t>
            </a:r>
            <a:r>
              <a:rPr lang="en-US" dirty="0" smtClean="0"/>
              <a:t>    ______________ tells the cell to</a:t>
            </a:r>
          </a:p>
          <a:p>
            <a:r>
              <a:rPr lang="en-US" dirty="0"/>
              <a:t> </a:t>
            </a:r>
            <a:r>
              <a:rPr lang="en-US" dirty="0" smtClean="0"/>
              <a:t>    let in glucose.  Each hormone fits</a:t>
            </a:r>
          </a:p>
          <a:p>
            <a:r>
              <a:rPr lang="en-US" dirty="0"/>
              <a:t> </a:t>
            </a:r>
            <a:r>
              <a:rPr lang="en-US" dirty="0" smtClean="0"/>
              <a:t>    specifically with ______ receptor.</a:t>
            </a:r>
          </a:p>
        </p:txBody>
      </p:sp>
      <p:pic>
        <p:nvPicPr>
          <p:cNvPr id="3074" name="Picture 2" descr="http://waynesword.palomar.edu/images/enzyme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85800"/>
            <a:ext cx="4267200" cy="209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edusolution.com/edusolution2/livinenviron/jan2004/ques5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978" y="3124200"/>
            <a:ext cx="2558044" cy="328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066800"/>
            <a:ext cx="2940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Enzyme-Substrate Complex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161309"/>
            <a:ext cx="795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active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2161309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speed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2674" y="2697019"/>
            <a:ext cx="24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protein           catalysts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8039" y="2981689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one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0900" y="37338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Hormones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6098" y="4343400"/>
            <a:ext cx="104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receptor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0899" y="518160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insulin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9410" y="5715000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one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35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5257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Ultra Bold" pitchFamily="34" charset="0"/>
              </a:rPr>
              <a:t>3. </a:t>
            </a:r>
            <a:r>
              <a:rPr lang="en-US" dirty="0" smtClean="0">
                <a:latin typeface="Berlin Sans FB Demi" pitchFamily="34" charset="0"/>
              </a:rPr>
              <a:t>____________________</a:t>
            </a:r>
          </a:p>
          <a:p>
            <a:endParaRPr lang="en-US" dirty="0"/>
          </a:p>
          <a:p>
            <a:r>
              <a:rPr lang="en-US" dirty="0" smtClean="0"/>
              <a:t>Each antibody fits with one specific ____________,</a:t>
            </a:r>
          </a:p>
          <a:p>
            <a:r>
              <a:rPr lang="en-US" dirty="0" smtClean="0"/>
              <a:t>or foreign invader, making it harmless until a phagocytic WBC _____________ it.   </a:t>
            </a:r>
          </a:p>
          <a:p>
            <a:endParaRPr lang="en-US" dirty="0"/>
          </a:p>
          <a:p>
            <a:r>
              <a:rPr lang="en-US" dirty="0" smtClean="0"/>
              <a:t>Our bodies make the antibodies (________ guys) to</a:t>
            </a:r>
          </a:p>
          <a:p>
            <a:r>
              <a:rPr lang="en-US" dirty="0" smtClean="0"/>
              <a:t>bind with the antigens (_______ guys).  Some </a:t>
            </a:r>
          </a:p>
          <a:p>
            <a:r>
              <a:rPr lang="en-US" dirty="0" smtClean="0"/>
              <a:t>antigens include bacteria &amp; viruses.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latin typeface="Gill Sans Ultra Bold" pitchFamily="34" charset="0"/>
              </a:rPr>
              <a:t>4. </a:t>
            </a:r>
            <a:r>
              <a:rPr lang="en-US" dirty="0" smtClean="0">
                <a:latin typeface="Berlin Sans FB Demi" pitchFamily="34" charset="0"/>
              </a:rPr>
              <a:t>________________________________ (DNA)</a:t>
            </a:r>
          </a:p>
          <a:p>
            <a:endParaRPr lang="en-US" dirty="0"/>
          </a:p>
          <a:p>
            <a:r>
              <a:rPr lang="en-US" dirty="0" smtClean="0"/>
              <a:t>DNA is the ___________ material that codes for traits.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Cytosine always bonds with ______________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Adenine always bonds with ______________</a:t>
            </a:r>
            <a:endParaRPr lang="en-US" dirty="0"/>
          </a:p>
        </p:txBody>
      </p:sp>
      <p:pic>
        <p:nvPicPr>
          <p:cNvPr id="1026" name="Picture 2" descr="http://www.pharmaceutical-technology.com/uploads/feature/feature63997/3-antibod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7223"/>
            <a:ext cx="2209800" cy="311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iology.tutorpace.com/images/DNA-Diagram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859" y="3505200"/>
            <a:ext cx="2586541" cy="319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434109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Antibodies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91440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  <a:latin typeface="Franklin Gothic Demi" pitchFamily="34" charset="0"/>
              </a:rPr>
              <a:t>a</a:t>
            </a:r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ntigen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5836" y="1524000"/>
            <a:ext cx="103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destroys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27653" y="20574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good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2580" y="2362200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bad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3676073"/>
            <a:ext cx="24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Deoxyribonucleic Acid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2942" y="4267200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genetic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27653" y="4762513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Guanine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27653" y="5334000"/>
            <a:ext cx="1023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Franklin Gothic Demi" pitchFamily="34" charset="0"/>
              </a:rPr>
              <a:t>Thymine</a:t>
            </a:r>
            <a:endParaRPr lang="en-US" dirty="0">
              <a:solidFill>
                <a:srgbClr val="0033CC"/>
              </a:solidFill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6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686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2 CHEMICAL REACTIONS</a:t>
            </a:r>
            <a:r>
              <a:rPr lang="en-US" sz="2400" b="1" dirty="0" smtClean="0"/>
              <a:t>:  </a:t>
            </a:r>
            <a:r>
              <a:rPr lang="en-US" dirty="0" smtClean="0"/>
              <a:t>(Animal cells do only cellular respiration, while plant 				            cells do _______ photosynthesis &amp; cellular respiration)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000" b="1" dirty="0" smtClean="0"/>
              <a:t>CELLULAR RESPIRATION </a:t>
            </a:r>
            <a:r>
              <a:rPr lang="en-US" dirty="0" smtClean="0"/>
              <a:t>-  Happens in the ________________________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WORDS:   ___________ +  ___________  </a:t>
            </a:r>
            <a:r>
              <a:rPr lang="en-US" dirty="0" smtClean="0">
                <a:sym typeface="Wingdings" pitchFamily="2" charset="2"/>
              </a:rPr>
              <a:t>   ___________ +  ___________ + ___________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SYMBOLS:  __________ +  ___________     ___________ + ____________ + __________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sz="2000" b="1" dirty="0" smtClean="0">
                <a:sym typeface="Wingdings" pitchFamily="2" charset="2"/>
              </a:rPr>
              <a:t>PHOTOSYNTHESIS</a:t>
            </a:r>
            <a:r>
              <a:rPr lang="en-US" dirty="0" smtClean="0">
                <a:sym typeface="Wingdings" pitchFamily="2" charset="2"/>
              </a:rPr>
              <a:t> – Happens in the _______________________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WORDS:  ___________ + ____________   __________ + ___________ + ____________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SYMBOLS  ___________ + ___________   __________ + ___________ + ____________</a:t>
            </a:r>
            <a:endParaRPr lang="en-US" dirty="0"/>
          </a:p>
        </p:txBody>
      </p:sp>
      <p:pic>
        <p:nvPicPr>
          <p:cNvPr id="2050" name="Picture 2" descr="https://endosymbiotichypothesis.files.wordpress.com/2010/09/mitochondri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93" y="1143000"/>
            <a:ext cx="1411834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karesel-kiste.wikispaces.com/file/view/chloroplast-k.jpg/199693646/372x312/chloroplast-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37038"/>
            <a:ext cx="1433703" cy="86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08945" y="742890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both</a:t>
            </a:r>
            <a:endParaRPr lang="en-US" sz="2000" b="1" dirty="0">
              <a:solidFill>
                <a:srgbClr val="66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64299" y="1524000"/>
            <a:ext cx="1634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6600CC"/>
                </a:solidFill>
              </a:rPr>
              <a:t>M</a:t>
            </a:r>
            <a:r>
              <a:rPr lang="en-US" sz="2000" b="1" dirty="0" smtClean="0">
                <a:solidFill>
                  <a:srgbClr val="6600CC"/>
                </a:solidFill>
              </a:rPr>
              <a:t>itochondria</a:t>
            </a:r>
            <a:endParaRPr lang="en-US" sz="2000" b="1" dirty="0">
              <a:solidFill>
                <a:srgbClr val="66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2362200"/>
            <a:ext cx="983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glucose</a:t>
            </a:r>
            <a:endParaRPr lang="en-US" sz="2000" b="1" dirty="0">
              <a:solidFill>
                <a:srgbClr val="66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2396836"/>
            <a:ext cx="942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oxygen</a:t>
            </a:r>
            <a:endParaRPr lang="en-US" sz="2000" b="1" dirty="0">
              <a:solidFill>
                <a:srgbClr val="66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2362200"/>
            <a:ext cx="1370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ATP energy</a:t>
            </a:r>
            <a:endParaRPr lang="en-US" sz="2000" b="1" dirty="0">
              <a:solidFill>
                <a:srgbClr val="66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2625" y="2160657"/>
            <a:ext cx="9666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carbon</a:t>
            </a:r>
          </a:p>
          <a:p>
            <a:r>
              <a:rPr lang="en-US" sz="2000" b="1" dirty="0" smtClean="0">
                <a:solidFill>
                  <a:srgbClr val="6600CC"/>
                </a:solidFill>
              </a:rPr>
              <a:t>dioxide</a:t>
            </a:r>
            <a:endParaRPr lang="en-US" sz="2000" b="1" dirty="0">
              <a:solidFill>
                <a:srgbClr val="66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2400" y="2439052"/>
            <a:ext cx="803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water</a:t>
            </a:r>
            <a:endParaRPr lang="en-US" sz="2000" b="1" dirty="0">
              <a:solidFill>
                <a:srgbClr val="66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2971800"/>
            <a:ext cx="1002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C</a:t>
            </a:r>
            <a:r>
              <a:rPr lang="en-US" sz="2000" b="1" baseline="-25000" dirty="0" smtClean="0">
                <a:solidFill>
                  <a:srgbClr val="6600CC"/>
                </a:solidFill>
              </a:rPr>
              <a:t>6</a:t>
            </a:r>
            <a:r>
              <a:rPr lang="en-US" sz="2000" b="1" dirty="0" smtClean="0">
                <a:solidFill>
                  <a:srgbClr val="6600CC"/>
                </a:solidFill>
              </a:rPr>
              <a:t>H</a:t>
            </a:r>
            <a:r>
              <a:rPr lang="en-US" sz="2000" b="1" baseline="-25000" dirty="0" smtClean="0">
                <a:solidFill>
                  <a:srgbClr val="6600CC"/>
                </a:solidFill>
              </a:rPr>
              <a:t>12</a:t>
            </a:r>
            <a:r>
              <a:rPr lang="en-US" sz="2000" b="1" dirty="0" smtClean="0">
                <a:solidFill>
                  <a:srgbClr val="6600CC"/>
                </a:solidFill>
              </a:rPr>
              <a:t>O</a:t>
            </a:r>
            <a:r>
              <a:rPr lang="en-US" sz="2000" b="1" baseline="-25000" dirty="0" smtClean="0">
                <a:solidFill>
                  <a:srgbClr val="6600CC"/>
                </a:solidFill>
              </a:rPr>
              <a:t>6</a:t>
            </a:r>
            <a:endParaRPr lang="en-US" sz="2000" b="1" baseline="-25000" dirty="0">
              <a:solidFill>
                <a:srgbClr val="66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99655" y="295563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O</a:t>
            </a:r>
            <a:r>
              <a:rPr lang="en-US" sz="2000" b="1" baseline="-25000" dirty="0" smtClean="0">
                <a:solidFill>
                  <a:srgbClr val="6600CC"/>
                </a:solidFill>
              </a:rPr>
              <a:t>2</a:t>
            </a:r>
            <a:endParaRPr lang="en-US" sz="2000" b="1" baseline="-25000" dirty="0">
              <a:solidFill>
                <a:srgbClr val="66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5036" y="2964872"/>
            <a:ext cx="1370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ATP energy</a:t>
            </a:r>
            <a:endParaRPr lang="en-US" sz="2000" b="1" dirty="0">
              <a:solidFill>
                <a:srgbClr val="66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371" y="2948709"/>
            <a:ext cx="578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CO</a:t>
            </a:r>
            <a:r>
              <a:rPr lang="en-US" sz="2000" b="1" baseline="-25000" dirty="0" smtClean="0">
                <a:solidFill>
                  <a:srgbClr val="6600CC"/>
                </a:solidFill>
              </a:rPr>
              <a:t>2</a:t>
            </a:r>
            <a:endParaRPr lang="en-US" sz="2000" b="1" baseline="-25000" dirty="0">
              <a:solidFill>
                <a:srgbClr val="66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30781" y="2948709"/>
            <a:ext cx="606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H</a:t>
            </a:r>
            <a:r>
              <a:rPr lang="en-US" sz="2000" b="1" baseline="-25000" dirty="0" smtClean="0">
                <a:solidFill>
                  <a:srgbClr val="6600CC"/>
                </a:solidFill>
              </a:rPr>
              <a:t>2</a:t>
            </a:r>
            <a:r>
              <a:rPr lang="en-US" sz="2000" b="1" dirty="0" smtClean="0">
                <a:solidFill>
                  <a:srgbClr val="6600CC"/>
                </a:solidFill>
              </a:rPr>
              <a:t>O</a:t>
            </a:r>
            <a:endParaRPr lang="en-US" sz="2000" b="1" dirty="0">
              <a:solidFill>
                <a:srgbClr val="66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4235" y="4081982"/>
            <a:ext cx="1400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Chloroplast</a:t>
            </a:r>
            <a:endParaRPr lang="en-US" sz="2000" b="1" dirty="0">
              <a:solidFill>
                <a:srgbClr val="6600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4648200"/>
            <a:ext cx="9666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6600CC"/>
                </a:solidFill>
              </a:rPr>
              <a:t>c</a:t>
            </a:r>
            <a:r>
              <a:rPr lang="en-US" sz="2000" b="1" dirty="0" smtClean="0">
                <a:solidFill>
                  <a:srgbClr val="6600CC"/>
                </a:solidFill>
              </a:rPr>
              <a:t>arbon</a:t>
            </a:r>
          </a:p>
          <a:p>
            <a:r>
              <a:rPr lang="en-US" sz="2000" b="1" dirty="0">
                <a:solidFill>
                  <a:srgbClr val="6600CC"/>
                </a:solidFill>
              </a:rPr>
              <a:t>d</a:t>
            </a:r>
            <a:r>
              <a:rPr lang="en-US" sz="2000" b="1" dirty="0" smtClean="0">
                <a:solidFill>
                  <a:srgbClr val="6600CC"/>
                </a:solidFill>
              </a:rPr>
              <a:t>ioxide</a:t>
            </a:r>
            <a:endParaRPr lang="en-US" sz="2000" b="1" dirty="0">
              <a:solidFill>
                <a:srgbClr val="6600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4828976"/>
            <a:ext cx="803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water</a:t>
            </a:r>
            <a:endParaRPr lang="en-US" sz="2000" b="1" dirty="0">
              <a:solidFill>
                <a:srgbClr val="6600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21096" y="4840521"/>
            <a:ext cx="983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glucose</a:t>
            </a:r>
            <a:endParaRPr lang="en-US" sz="2000" b="1" dirty="0">
              <a:solidFill>
                <a:srgbClr val="6600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29524" y="4840521"/>
            <a:ext cx="942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oxygen</a:t>
            </a:r>
            <a:endParaRPr lang="en-US" sz="2000" b="1" dirty="0">
              <a:solidFill>
                <a:srgbClr val="6600C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43181" y="4852066"/>
            <a:ext cx="803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water</a:t>
            </a:r>
            <a:endParaRPr lang="en-US" sz="2000" b="1" dirty="0">
              <a:solidFill>
                <a:srgbClr val="6600C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87012" y="5384094"/>
            <a:ext cx="578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CO</a:t>
            </a:r>
            <a:r>
              <a:rPr lang="en-US" sz="2000" b="1" baseline="-25000" dirty="0" smtClean="0">
                <a:solidFill>
                  <a:srgbClr val="6600CC"/>
                </a:solidFill>
              </a:rPr>
              <a:t>2</a:t>
            </a:r>
            <a:endParaRPr lang="en-US" sz="2000" b="1" baseline="-25000" dirty="0">
              <a:solidFill>
                <a:srgbClr val="6600CC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30181" y="5386403"/>
            <a:ext cx="606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H</a:t>
            </a:r>
            <a:r>
              <a:rPr lang="en-US" sz="2000" b="1" baseline="-25000" dirty="0" smtClean="0">
                <a:solidFill>
                  <a:srgbClr val="6600CC"/>
                </a:solidFill>
              </a:rPr>
              <a:t>2</a:t>
            </a:r>
            <a:r>
              <a:rPr lang="en-US" sz="2000" b="1" dirty="0" smtClean="0">
                <a:solidFill>
                  <a:srgbClr val="6600CC"/>
                </a:solidFill>
              </a:rPr>
              <a:t>O</a:t>
            </a:r>
            <a:endParaRPr lang="en-US" sz="2000" b="1" dirty="0">
              <a:solidFill>
                <a:srgbClr val="6600C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11638" y="5386403"/>
            <a:ext cx="1002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C</a:t>
            </a:r>
            <a:r>
              <a:rPr lang="en-US" sz="2000" b="1" baseline="-25000" dirty="0" smtClean="0">
                <a:solidFill>
                  <a:srgbClr val="6600CC"/>
                </a:solidFill>
              </a:rPr>
              <a:t>6</a:t>
            </a:r>
            <a:r>
              <a:rPr lang="en-US" sz="2000" b="1" dirty="0" smtClean="0">
                <a:solidFill>
                  <a:srgbClr val="6600CC"/>
                </a:solidFill>
              </a:rPr>
              <a:t>H</a:t>
            </a:r>
            <a:r>
              <a:rPr lang="en-US" sz="2000" b="1" baseline="-25000" dirty="0" smtClean="0">
                <a:solidFill>
                  <a:srgbClr val="6600CC"/>
                </a:solidFill>
              </a:rPr>
              <a:t>12</a:t>
            </a:r>
            <a:r>
              <a:rPr lang="en-US" sz="2000" b="1" dirty="0" smtClean="0">
                <a:solidFill>
                  <a:srgbClr val="6600CC"/>
                </a:solidFill>
              </a:rPr>
              <a:t>O</a:t>
            </a:r>
            <a:r>
              <a:rPr lang="en-US" sz="2000" b="1" baseline="-25000" dirty="0" smtClean="0">
                <a:solidFill>
                  <a:srgbClr val="6600CC"/>
                </a:solidFill>
              </a:rPr>
              <a:t>6</a:t>
            </a:r>
            <a:endParaRPr lang="en-US" sz="2000" b="1" baseline="-25000" dirty="0">
              <a:solidFill>
                <a:srgbClr val="6600CC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86371" y="538640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O</a:t>
            </a:r>
            <a:r>
              <a:rPr lang="en-US" sz="2000" b="1" baseline="-25000" dirty="0" smtClean="0">
                <a:solidFill>
                  <a:srgbClr val="6600CC"/>
                </a:solidFill>
              </a:rPr>
              <a:t>2</a:t>
            </a:r>
            <a:endParaRPr lang="en-US" sz="2000" b="1" baseline="-25000" dirty="0">
              <a:solidFill>
                <a:srgbClr val="6600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60954" y="5386403"/>
            <a:ext cx="606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CC"/>
                </a:solidFill>
              </a:rPr>
              <a:t>H</a:t>
            </a:r>
            <a:r>
              <a:rPr lang="en-US" sz="2000" b="1" baseline="-25000" dirty="0" smtClean="0">
                <a:solidFill>
                  <a:srgbClr val="6600CC"/>
                </a:solidFill>
              </a:rPr>
              <a:t>2</a:t>
            </a:r>
            <a:r>
              <a:rPr lang="en-US" sz="2000" b="1" dirty="0" smtClean="0">
                <a:solidFill>
                  <a:srgbClr val="6600CC"/>
                </a:solidFill>
              </a:rPr>
              <a:t>O</a:t>
            </a:r>
            <a:endParaRPr lang="en-US" sz="2000" b="1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37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45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                         RECOMBINANT DNA</a:t>
            </a:r>
          </a:p>
          <a:p>
            <a:r>
              <a:rPr lang="en-US" dirty="0" smtClean="0"/>
              <a:t>                                                            (Genetic Engineering)</a:t>
            </a:r>
          </a:p>
          <a:p>
            <a:endParaRPr lang="en-US" dirty="0"/>
          </a:p>
          <a:p>
            <a:r>
              <a:rPr lang="en-US" dirty="0" smtClean="0"/>
              <a:t>Human _________ that code </a:t>
            </a:r>
            <a:r>
              <a:rPr lang="en-US" smtClean="0"/>
              <a:t>for </a:t>
            </a:r>
            <a:r>
              <a:rPr lang="en-US" smtClean="0"/>
              <a:t>needed </a:t>
            </a:r>
            <a:r>
              <a:rPr lang="en-US" dirty="0" smtClean="0"/>
              <a:t>proteins like _____________ are inserted into</a:t>
            </a:r>
          </a:p>
          <a:p>
            <a:r>
              <a:rPr lang="en-US" dirty="0" smtClean="0"/>
              <a:t>     bacteria.  The bacteria then produce the human protein in huge ________________.</a:t>
            </a:r>
            <a:endParaRPr lang="en-US" dirty="0"/>
          </a:p>
        </p:txBody>
      </p:sp>
      <p:pic>
        <p:nvPicPr>
          <p:cNvPr id="1026" name="Picture 2" descr="http://www.gene.com/assets/frontend/img/content/stories/DNA_Diagram_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741405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1417843"/>
            <a:ext cx="803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900FF"/>
                </a:solidFill>
              </a:rPr>
              <a:t>genes</a:t>
            </a:r>
            <a:endParaRPr lang="en-US" sz="2000" b="1" dirty="0">
              <a:solidFill>
                <a:srgbClr val="99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1417843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900FF"/>
                </a:solidFill>
              </a:rPr>
              <a:t>insulin</a:t>
            </a:r>
            <a:endParaRPr lang="en-US" sz="2000" b="1" dirty="0">
              <a:solidFill>
                <a:srgbClr val="99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10452" y="1753598"/>
            <a:ext cx="108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900FF"/>
                </a:solidFill>
              </a:rPr>
              <a:t>quantity</a:t>
            </a:r>
            <a:endParaRPr lang="en-US" sz="2000" b="1" dirty="0">
              <a:solidFill>
                <a:srgbClr val="99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5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330</Words>
  <Application>Microsoft Office PowerPoint</Application>
  <PresentationFormat>On-screen Show (4:3)</PresentationFormat>
  <Paragraphs>195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ctraina</dc:creator>
  <cp:lastModifiedBy>ctraina</cp:lastModifiedBy>
  <cp:revision>45</cp:revision>
  <cp:lastPrinted>2015-05-27T18:05:53Z</cp:lastPrinted>
  <dcterms:created xsi:type="dcterms:W3CDTF">2015-05-22T18:41:53Z</dcterms:created>
  <dcterms:modified xsi:type="dcterms:W3CDTF">2015-06-15T13:29:20Z</dcterms:modified>
</cp:coreProperties>
</file>