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2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00CC"/>
    <a:srgbClr val="FF0000"/>
    <a:srgbClr val="9900FF"/>
    <a:srgbClr val="0033CC"/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EF644-3F18-407A-BA7C-4E2A89C7DDDC}" type="datetimeFigureOut">
              <a:rPr lang="en-US" smtClean="0"/>
              <a:t>6/15/2015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B3074A-C857-46F8-BAD2-532077AE5E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11749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EF644-3F18-407A-BA7C-4E2A89C7DDDC}" type="datetimeFigureOut">
              <a:rPr lang="en-US" smtClean="0"/>
              <a:t>6/15/2015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B3074A-C857-46F8-BAD2-532077AE5E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11942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EF644-3F18-407A-BA7C-4E2A89C7DDDC}" type="datetimeFigureOut">
              <a:rPr lang="en-US" smtClean="0"/>
              <a:t>6/15/2015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B3074A-C857-46F8-BAD2-532077AE5E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47173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EF644-3F18-407A-BA7C-4E2A89C7DDDC}" type="datetimeFigureOut">
              <a:rPr lang="en-US" smtClean="0"/>
              <a:t>6/15/2015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B3074A-C857-46F8-BAD2-532077AE5E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0131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EF644-3F18-407A-BA7C-4E2A89C7DDDC}" type="datetimeFigureOut">
              <a:rPr lang="en-US" smtClean="0"/>
              <a:t>6/15/2015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B3074A-C857-46F8-BAD2-532077AE5E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1975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EF644-3F18-407A-BA7C-4E2A89C7DDDC}" type="datetimeFigureOut">
              <a:rPr lang="en-US" smtClean="0"/>
              <a:t>6/15/2015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B3074A-C857-46F8-BAD2-532077AE5E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10712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EF644-3F18-407A-BA7C-4E2A89C7DDDC}" type="datetimeFigureOut">
              <a:rPr lang="en-US" smtClean="0"/>
              <a:t>6/15/2015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B3074A-C857-46F8-BAD2-532077AE5E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34522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EF644-3F18-407A-BA7C-4E2A89C7DDDC}" type="datetimeFigureOut">
              <a:rPr lang="en-US" smtClean="0"/>
              <a:t>6/15/2015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B3074A-C857-46F8-BAD2-532077AE5E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59338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EF644-3F18-407A-BA7C-4E2A89C7DDDC}" type="datetimeFigureOut">
              <a:rPr lang="en-US" smtClean="0"/>
              <a:t>6/15/2015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B3074A-C857-46F8-BAD2-532077AE5E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11425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EF644-3F18-407A-BA7C-4E2A89C7DDDC}" type="datetimeFigureOut">
              <a:rPr lang="en-US" smtClean="0"/>
              <a:t>6/15/2015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B3074A-C857-46F8-BAD2-532077AE5E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75522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EF644-3F18-407A-BA7C-4E2A89C7DDDC}" type="datetimeFigureOut">
              <a:rPr lang="en-US" smtClean="0"/>
              <a:t>6/15/2015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B3074A-C857-46F8-BAD2-532077AE5E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9986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1EF644-3F18-407A-BA7C-4E2A89C7DDDC}" type="datetimeFigureOut">
              <a:rPr lang="en-US" smtClean="0"/>
              <a:t>6/15/2015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B3074A-C857-46F8-BAD2-532077AE5E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80085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gi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81000" y="304801"/>
            <a:ext cx="8458200" cy="70480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Gill Sans Ultra Bold" pitchFamily="34" charset="0"/>
              </a:rPr>
              <a:t>                          </a:t>
            </a:r>
          </a:p>
          <a:p>
            <a:r>
              <a:rPr lang="en-US" sz="2000" dirty="0">
                <a:latin typeface="Gill Sans Ultra Bold" pitchFamily="34" charset="0"/>
              </a:rPr>
              <a:t> </a:t>
            </a:r>
            <a:r>
              <a:rPr lang="en-US" sz="2000" dirty="0" smtClean="0">
                <a:latin typeface="Gill Sans Ultra Bold" pitchFamily="34" charset="0"/>
              </a:rPr>
              <a:t>                    TOP 15 BIOLOGY TERMS</a:t>
            </a:r>
          </a:p>
          <a:p>
            <a:endParaRPr lang="en-US" sz="1600" dirty="0" smtClean="0"/>
          </a:p>
          <a:p>
            <a:endParaRPr lang="en-US" sz="1600" dirty="0" smtClean="0"/>
          </a:p>
          <a:p>
            <a:r>
              <a:rPr lang="en-US" sz="1600" dirty="0" smtClean="0"/>
              <a:t># 15 _____________________	Small parts of a cell that carry out specific functions (ex. Nucleus)</a:t>
            </a:r>
          </a:p>
          <a:p>
            <a:endParaRPr lang="en-US" sz="1600" dirty="0" smtClean="0"/>
          </a:p>
          <a:p>
            <a:endParaRPr lang="en-US" sz="1600" dirty="0"/>
          </a:p>
          <a:p>
            <a:r>
              <a:rPr lang="en-US" sz="1600" dirty="0" smtClean="0"/>
              <a:t># 14 _______________________________________	A structure in the cell membrane that </a:t>
            </a:r>
            <a:r>
              <a:rPr lang="en-US" sz="1600" dirty="0"/>
              <a:t>	</a:t>
            </a:r>
            <a:r>
              <a:rPr lang="en-US" sz="1600" dirty="0" smtClean="0"/>
              <a:t>			                         receives chemical messages based on their shapes</a:t>
            </a:r>
          </a:p>
          <a:p>
            <a:endParaRPr lang="en-US" sz="1600" dirty="0"/>
          </a:p>
          <a:p>
            <a:r>
              <a:rPr lang="en-US" sz="1600" dirty="0" smtClean="0"/>
              <a:t># 13 ______________________________	An orderly series of steps in which an ecosystem </a:t>
            </a:r>
            <a:r>
              <a:rPr lang="en-US" sz="1600" dirty="0"/>
              <a:t>	</a:t>
            </a:r>
            <a:r>
              <a:rPr lang="en-US" sz="1600" dirty="0" smtClean="0"/>
              <a:t>				      recovers from a natural disaster</a:t>
            </a:r>
          </a:p>
          <a:p>
            <a:endParaRPr lang="en-US" sz="1600" dirty="0"/>
          </a:p>
          <a:p>
            <a:r>
              <a:rPr lang="en-US" sz="1600" dirty="0" smtClean="0"/>
              <a:t># 12 _____________________	A fighter molecule made by white blood cells in response to </a:t>
            </a:r>
          </a:p>
          <a:p>
            <a:r>
              <a:rPr lang="en-US" sz="1600" dirty="0"/>
              <a:t>	</a:t>
            </a:r>
            <a:r>
              <a:rPr lang="en-US" sz="1600" dirty="0" smtClean="0"/>
              <a:t>			an invasion by an antigen</a:t>
            </a:r>
          </a:p>
          <a:p>
            <a:endParaRPr lang="en-US" sz="1600" dirty="0"/>
          </a:p>
          <a:p>
            <a:r>
              <a:rPr lang="en-US" sz="1600" dirty="0" smtClean="0"/>
              <a:t># 11 _____________________	The fertilized egg formed by the fusion of the egg &amp; sperm</a:t>
            </a:r>
          </a:p>
          <a:p>
            <a:endParaRPr lang="en-US" sz="1600" dirty="0" smtClean="0"/>
          </a:p>
          <a:p>
            <a:endParaRPr lang="en-US" sz="1600" dirty="0"/>
          </a:p>
          <a:p>
            <a:r>
              <a:rPr lang="en-US" sz="1600" dirty="0" smtClean="0"/>
              <a:t># 10 _____________________	A catalyst made of protein that speeds up chemical reactions</a:t>
            </a:r>
          </a:p>
          <a:p>
            <a:endParaRPr lang="en-US" sz="1600" dirty="0" smtClean="0"/>
          </a:p>
          <a:p>
            <a:endParaRPr lang="en-US" sz="1600" dirty="0"/>
          </a:p>
          <a:p>
            <a:r>
              <a:rPr lang="en-US" sz="1600" dirty="0" smtClean="0"/>
              <a:t># 9  _____________________	The process by which a cell clones itself resulting in 2 identical</a:t>
            </a:r>
          </a:p>
          <a:p>
            <a:pPr lvl="7"/>
            <a:r>
              <a:rPr lang="en-US" sz="1600" dirty="0" smtClean="0"/>
              <a:t>	daughter cells</a:t>
            </a:r>
          </a:p>
          <a:p>
            <a:pPr lvl="7"/>
            <a:endParaRPr lang="en-US" sz="1600" dirty="0"/>
          </a:p>
          <a:p>
            <a:pPr lvl="7"/>
            <a:endParaRPr lang="en-US" sz="1600" dirty="0" smtClean="0"/>
          </a:p>
          <a:p>
            <a:pPr lvl="7"/>
            <a:endParaRPr lang="en-US" sz="1600" dirty="0"/>
          </a:p>
          <a:p>
            <a:pPr lvl="7"/>
            <a:endParaRPr lang="en-US" sz="1600" dirty="0" smtClean="0"/>
          </a:p>
        </p:txBody>
      </p:sp>
      <p:pic>
        <p:nvPicPr>
          <p:cNvPr id="1026" name="Picture 2" descr="http://www.lahc.cc.ca.us/biology/bio3/mchernoff/images/plant_label_answer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1800" y="180109"/>
            <a:ext cx="1352550" cy="11403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155995" y="4973782"/>
            <a:ext cx="126989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006600"/>
                </a:solidFill>
                <a:latin typeface="Arial Black" pitchFamily="34" charset="0"/>
              </a:rPr>
              <a:t>Enzyme</a:t>
            </a:r>
            <a:endParaRPr lang="en-US" sz="2000" dirty="0">
              <a:solidFill>
                <a:srgbClr val="006600"/>
              </a:solidFill>
              <a:latin typeface="Arial Black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914400" y="2057400"/>
            <a:ext cx="391895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006600"/>
                </a:solidFill>
                <a:latin typeface="Arial Black" pitchFamily="34" charset="0"/>
              </a:rPr>
              <a:t>Protein Receptor Molecule</a:t>
            </a:r>
            <a:endParaRPr lang="en-US" sz="2000" dirty="0">
              <a:solidFill>
                <a:srgbClr val="006600"/>
              </a:solidFill>
              <a:latin typeface="Arial Black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48992" y="2743200"/>
            <a:ext cx="335380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006600"/>
                </a:solidFill>
                <a:latin typeface="Arial Black" pitchFamily="34" charset="0"/>
              </a:rPr>
              <a:t>Ecological Succession</a:t>
            </a:r>
            <a:endParaRPr lang="en-US" sz="2000" dirty="0">
              <a:solidFill>
                <a:srgbClr val="006600"/>
              </a:solidFill>
              <a:latin typeface="Arial Black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066800" y="3505200"/>
            <a:ext cx="142539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006600"/>
                </a:solidFill>
                <a:latin typeface="Arial Black" pitchFamily="34" charset="0"/>
              </a:rPr>
              <a:t>Antibody</a:t>
            </a:r>
            <a:endParaRPr lang="en-US" sz="2000" dirty="0">
              <a:solidFill>
                <a:srgbClr val="006600"/>
              </a:solidFill>
              <a:latin typeface="Arial Black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201452" y="4197927"/>
            <a:ext cx="115608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006600"/>
                </a:solidFill>
                <a:latin typeface="Arial Black" pitchFamily="34" charset="0"/>
              </a:rPr>
              <a:t>Zygote</a:t>
            </a:r>
            <a:endParaRPr lang="en-US" sz="2000" dirty="0">
              <a:solidFill>
                <a:srgbClr val="006600"/>
              </a:solidFill>
              <a:latin typeface="Arial Black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066800" y="1320439"/>
            <a:ext cx="17027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006600"/>
                </a:solidFill>
                <a:latin typeface="Arial Black" pitchFamily="34" charset="0"/>
              </a:rPr>
              <a:t>Organelles</a:t>
            </a:r>
            <a:endParaRPr lang="en-US" sz="2000" dirty="0">
              <a:solidFill>
                <a:srgbClr val="006600"/>
              </a:solidFill>
              <a:latin typeface="Arial Black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181414" y="5671128"/>
            <a:ext cx="119616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006600"/>
                </a:solidFill>
                <a:latin typeface="Arial Black" pitchFamily="34" charset="0"/>
              </a:rPr>
              <a:t>Mitosis</a:t>
            </a:r>
            <a:endParaRPr lang="en-US" sz="2000" dirty="0">
              <a:solidFill>
                <a:srgbClr val="00660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39185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  <p:bldP spid="6" grpId="0"/>
      <p:bldP spid="7" grpId="0"/>
      <p:bldP spid="8" grpId="0"/>
      <p:bldP spid="9" grpId="0"/>
      <p:bldP spid="1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4800" y="457200"/>
            <a:ext cx="85344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# 8   ____________________	The variety of life on earth</a:t>
            </a:r>
          </a:p>
          <a:p>
            <a:endParaRPr lang="en-US" sz="1600" dirty="0" smtClean="0"/>
          </a:p>
          <a:p>
            <a:r>
              <a:rPr lang="en-US" sz="1600" dirty="0" smtClean="0"/>
              <a:t># 7   ____________________	The sugar made by plants during photosynthesis, and used during</a:t>
            </a:r>
          </a:p>
          <a:p>
            <a:pPr lvl="6"/>
            <a:r>
              <a:rPr lang="en-US" sz="1600" dirty="0" smtClean="0"/>
              <a:t>	cellular respiration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04800" y="1534418"/>
            <a:ext cx="8534400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# 6 ___________________	A hormone released by the pancreas to lower blood sugar after a 					meal.  Diabetics sometimes need to inject this.</a:t>
            </a:r>
          </a:p>
          <a:p>
            <a:endParaRPr lang="en-US" sz="1600" dirty="0"/>
          </a:p>
          <a:p>
            <a:r>
              <a:rPr lang="en-US" sz="1600" dirty="0" smtClean="0"/>
              <a:t># 5 ____________________	An “other feeder” or consumer that eats other organisms.</a:t>
            </a:r>
          </a:p>
          <a:p>
            <a:endParaRPr lang="en-US" sz="1600" dirty="0" smtClean="0"/>
          </a:p>
          <a:p>
            <a:endParaRPr lang="en-US" sz="1600" dirty="0"/>
          </a:p>
          <a:p>
            <a:r>
              <a:rPr lang="en-US" sz="1600" dirty="0" smtClean="0"/>
              <a:t># 4 ____________________	Movement of molecules, other than water, from high concentration</a:t>
            </a:r>
            <a:endParaRPr lang="en-US" sz="1600" dirty="0"/>
          </a:p>
          <a:p>
            <a:r>
              <a:rPr lang="en-US" sz="1600" dirty="0" smtClean="0"/>
              <a:t>				to low concentration without any energy</a:t>
            </a:r>
          </a:p>
          <a:p>
            <a:endParaRPr lang="en-US" sz="1600" dirty="0" smtClean="0"/>
          </a:p>
          <a:p>
            <a:r>
              <a:rPr lang="en-US" sz="1600" dirty="0" smtClean="0"/>
              <a:t># 3______________________________	The factor you are testing in an experiment. 							It is labeled on the X-axis</a:t>
            </a:r>
          </a:p>
          <a:p>
            <a:endParaRPr lang="en-US" sz="1600" dirty="0" smtClean="0"/>
          </a:p>
          <a:p>
            <a:r>
              <a:rPr lang="en-US" sz="1600" dirty="0" smtClean="0"/>
              <a:t># 2 ______________________________	This is why, according to evolution, organisms have</a:t>
            </a:r>
          </a:p>
          <a:p>
            <a:r>
              <a:rPr lang="en-US" sz="1600" dirty="0" smtClean="0"/>
              <a:t>				similar traits. “They came from the same… “</a:t>
            </a:r>
          </a:p>
          <a:p>
            <a:endParaRPr lang="en-US" sz="1600" dirty="0"/>
          </a:p>
          <a:p>
            <a:r>
              <a:rPr lang="en-US" sz="1600" dirty="0" smtClean="0"/>
              <a:t># 1  ____________________	Maintenance of a constant, healthy internal environment</a:t>
            </a:r>
          </a:p>
        </p:txBody>
      </p:sp>
      <p:pic>
        <p:nvPicPr>
          <p:cNvPr id="1026" name="Picture 2" descr="http://www.curry.edu/Images/interior/Programs%20and%20Courses/Undergrad%20Programs/Biology/biology-14-lg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33900" y="5595394"/>
            <a:ext cx="1752600" cy="10172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835286" y="401843"/>
            <a:ext cx="185153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006600"/>
                </a:solidFill>
                <a:latin typeface="Arial Black" pitchFamily="34" charset="0"/>
              </a:rPr>
              <a:t>Biodiversity</a:t>
            </a:r>
            <a:endParaRPr lang="en-US" sz="2000" dirty="0">
              <a:solidFill>
                <a:srgbClr val="006600"/>
              </a:solidFill>
              <a:latin typeface="Arial Black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90600" y="801953"/>
            <a:ext cx="132600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006600"/>
                </a:solidFill>
                <a:latin typeface="Arial Black" pitchFamily="34" charset="0"/>
              </a:rPr>
              <a:t>Glucose</a:t>
            </a:r>
            <a:endParaRPr lang="en-US" sz="2000" dirty="0">
              <a:solidFill>
                <a:srgbClr val="006600"/>
              </a:solidFill>
              <a:latin typeface="Arial Black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013691" y="1393525"/>
            <a:ext cx="112562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006600"/>
                </a:solidFill>
                <a:latin typeface="Arial Black" pitchFamily="34" charset="0"/>
              </a:rPr>
              <a:t>Insulin</a:t>
            </a:r>
            <a:endParaRPr lang="en-US" sz="2000" dirty="0">
              <a:solidFill>
                <a:srgbClr val="006600"/>
              </a:solidFill>
              <a:latin typeface="Arial Black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27835" y="2133600"/>
            <a:ext cx="189045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006600"/>
                </a:solidFill>
                <a:latin typeface="Arial Black" pitchFamily="34" charset="0"/>
              </a:rPr>
              <a:t>Heterotroph</a:t>
            </a:r>
            <a:endParaRPr lang="en-US" sz="2000" dirty="0">
              <a:solidFill>
                <a:srgbClr val="006600"/>
              </a:solidFill>
              <a:latin typeface="Arial Black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886404" y="2918691"/>
            <a:ext cx="143020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006600"/>
                </a:solidFill>
                <a:latin typeface="Arial Black" pitchFamily="34" charset="0"/>
              </a:rPr>
              <a:t>Diffusion</a:t>
            </a:r>
            <a:endParaRPr lang="en-US" sz="2000" dirty="0">
              <a:solidFill>
                <a:srgbClr val="006600"/>
              </a:solidFill>
              <a:latin typeface="Arial Black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09600" y="3676073"/>
            <a:ext cx="318657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006600"/>
                </a:solidFill>
                <a:latin typeface="Arial Black" pitchFamily="34" charset="0"/>
              </a:rPr>
              <a:t>Independent Variable</a:t>
            </a:r>
            <a:endParaRPr lang="en-US" sz="2000" dirty="0">
              <a:solidFill>
                <a:srgbClr val="006600"/>
              </a:solidFill>
              <a:latin typeface="Arial Black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66756" y="4343400"/>
            <a:ext cx="276550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006600"/>
                </a:solidFill>
                <a:latin typeface="Arial Black" pitchFamily="34" charset="0"/>
              </a:rPr>
              <a:t>Common Ancestor</a:t>
            </a:r>
            <a:endParaRPr lang="en-US" sz="2000" dirty="0">
              <a:solidFill>
                <a:srgbClr val="006600"/>
              </a:solidFill>
              <a:latin typeface="Arial Black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82316" y="5105400"/>
            <a:ext cx="201048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006600"/>
                </a:solidFill>
                <a:latin typeface="Arial Black" pitchFamily="34" charset="0"/>
              </a:rPr>
              <a:t>Homeostasis</a:t>
            </a:r>
            <a:endParaRPr lang="en-US" sz="2000" dirty="0">
              <a:solidFill>
                <a:srgbClr val="00660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24622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7" grpId="0"/>
      <p:bldP spid="8" grpId="0"/>
      <p:bldP spid="9" grpId="0"/>
      <p:bldP spid="10" grpId="0"/>
      <p:bldP spid="11" grpId="0"/>
      <p:bldP spid="1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" y="304800"/>
            <a:ext cx="8534400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			   </a:t>
            </a:r>
            <a:r>
              <a:rPr lang="en-US" sz="2800" b="1" dirty="0" smtClean="0">
                <a:solidFill>
                  <a:schemeClr val="accent2">
                    <a:lumMod val="50000"/>
                  </a:schemeClr>
                </a:solidFill>
                <a:latin typeface="Rockwell" pitchFamily="18" charset="0"/>
              </a:rPr>
              <a:t>3 KEY GRAPHS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				</a:t>
            </a:r>
            <a:r>
              <a:rPr lang="en-US" b="1" dirty="0" smtClean="0"/>
              <a:t>(1) ___________________________</a:t>
            </a:r>
            <a:r>
              <a:rPr lang="en-US" dirty="0" smtClean="0"/>
              <a:t> - Conditions</a:t>
            </a:r>
            <a:endParaRPr lang="en-US" dirty="0"/>
          </a:p>
          <a:p>
            <a:r>
              <a:rPr lang="en-US" dirty="0" smtClean="0"/>
              <a:t>				       in the human body ___________, yet</a:t>
            </a:r>
          </a:p>
          <a:p>
            <a:r>
              <a:rPr lang="en-US" dirty="0"/>
              <a:t>	</a:t>
            </a:r>
            <a:r>
              <a:rPr lang="en-US" dirty="0" smtClean="0"/>
              <a:t>			       _________________ must be restored.</a:t>
            </a:r>
          </a:p>
          <a:p>
            <a:endParaRPr lang="en-US" dirty="0"/>
          </a:p>
          <a:p>
            <a:r>
              <a:rPr lang="en-US" dirty="0" smtClean="0"/>
              <a:t>				       For example, if you get too _____, you 					       respond by _____________, if you get too</a:t>
            </a:r>
          </a:p>
          <a:p>
            <a:r>
              <a:rPr lang="en-US" dirty="0"/>
              <a:t>	</a:t>
            </a:r>
            <a:r>
              <a:rPr lang="en-US" dirty="0" smtClean="0"/>
              <a:t>			       cold, you respond by ________________.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				</a:t>
            </a:r>
            <a:r>
              <a:rPr lang="en-US" b="1" dirty="0" smtClean="0"/>
              <a:t>(2) ___________________________</a:t>
            </a:r>
          </a:p>
          <a:p>
            <a:r>
              <a:rPr lang="en-US" dirty="0"/>
              <a:t>	</a:t>
            </a:r>
            <a:r>
              <a:rPr lang="en-US" dirty="0" smtClean="0"/>
              <a:t>			       The ______________ number of organisms</a:t>
            </a:r>
          </a:p>
          <a:p>
            <a:r>
              <a:rPr lang="en-US" dirty="0"/>
              <a:t>	</a:t>
            </a:r>
            <a:r>
              <a:rPr lang="en-US" dirty="0" smtClean="0"/>
              <a:t>			       an environment can support.  Carrying</a:t>
            </a:r>
          </a:p>
          <a:p>
            <a:r>
              <a:rPr lang="en-US" dirty="0"/>
              <a:t>	</a:t>
            </a:r>
            <a:r>
              <a:rPr lang="en-US" dirty="0" smtClean="0"/>
              <a:t>			       capacity is _____________ by space, food,</a:t>
            </a:r>
          </a:p>
          <a:p>
            <a:r>
              <a:rPr lang="en-US" dirty="0"/>
              <a:t>	</a:t>
            </a:r>
            <a:r>
              <a:rPr lang="en-US" dirty="0" smtClean="0"/>
              <a:t>			       water, disease, and ________________.</a:t>
            </a:r>
          </a:p>
          <a:p>
            <a:endParaRPr lang="en-US" dirty="0"/>
          </a:p>
        </p:txBody>
      </p:sp>
      <p:pic>
        <p:nvPicPr>
          <p:cNvPr id="1026" name="Picture 2" descr="http://www.edusolution.com/edusolution2/livinenviron/jan2003/ques9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1715509"/>
            <a:ext cx="3980326" cy="1371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://www.edusolution.com/edusolution2/livinenviron/june2004/ques26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3872985"/>
            <a:ext cx="3381375" cy="19571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4625109" y="1219200"/>
            <a:ext cx="27190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2">
                    <a:lumMod val="50000"/>
                  </a:schemeClr>
                </a:solidFill>
                <a:latin typeface="Berlin Sans FB Demi" pitchFamily="34" charset="0"/>
              </a:rPr>
              <a:t>DYNAMIC EQUILIBRIUM</a:t>
            </a:r>
            <a:endParaRPr lang="en-US" dirty="0">
              <a:solidFill>
                <a:schemeClr val="accent2">
                  <a:lumMod val="50000"/>
                </a:schemeClr>
              </a:solidFill>
              <a:latin typeface="Berlin Sans FB Demi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467090" y="1503011"/>
            <a:ext cx="9268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2">
                    <a:lumMod val="50000"/>
                  </a:schemeClr>
                </a:solidFill>
                <a:latin typeface="Berlin Sans FB Demi" pitchFamily="34" charset="0"/>
              </a:rPr>
              <a:t>change</a:t>
            </a:r>
            <a:endParaRPr lang="en-US" dirty="0">
              <a:solidFill>
                <a:schemeClr val="accent2">
                  <a:lumMod val="50000"/>
                </a:schemeClr>
              </a:solidFill>
              <a:latin typeface="Berlin Sans FB Demi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719782" y="1752454"/>
            <a:ext cx="14093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2">
                    <a:lumMod val="50000"/>
                  </a:schemeClr>
                </a:solidFill>
                <a:latin typeface="Berlin Sans FB Demi" pitchFamily="34" charset="0"/>
              </a:rPr>
              <a:t>homeostasis</a:t>
            </a:r>
            <a:endParaRPr lang="en-US" dirty="0">
              <a:solidFill>
                <a:schemeClr val="accent2">
                  <a:lumMod val="50000"/>
                </a:schemeClr>
              </a:solidFill>
              <a:latin typeface="Berlin Sans FB Demi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081871" y="2318327"/>
            <a:ext cx="5245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2">
                    <a:lumMod val="50000"/>
                  </a:schemeClr>
                </a:solidFill>
                <a:latin typeface="Berlin Sans FB Demi" pitchFamily="34" charset="0"/>
              </a:rPr>
              <a:t>hot</a:t>
            </a:r>
            <a:endParaRPr lang="en-US" dirty="0">
              <a:solidFill>
                <a:schemeClr val="accent2">
                  <a:lumMod val="50000"/>
                </a:schemeClr>
              </a:solidFill>
              <a:latin typeface="Berlin Sans FB Demi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723689" y="2590800"/>
            <a:ext cx="11063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2">
                    <a:lumMod val="50000"/>
                  </a:schemeClr>
                </a:solidFill>
                <a:latin typeface="Berlin Sans FB Demi" pitchFamily="34" charset="0"/>
              </a:rPr>
              <a:t>sweating</a:t>
            </a:r>
            <a:endParaRPr lang="en-US" dirty="0">
              <a:solidFill>
                <a:schemeClr val="accent2">
                  <a:lumMod val="50000"/>
                </a:schemeClr>
              </a:solidFill>
              <a:latin typeface="Berlin Sans FB Demi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629400" y="2902443"/>
            <a:ext cx="11160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2">
                    <a:lumMod val="50000"/>
                  </a:schemeClr>
                </a:solidFill>
                <a:latin typeface="Berlin Sans FB Demi" pitchFamily="34" charset="0"/>
              </a:rPr>
              <a:t>shivering</a:t>
            </a:r>
            <a:endParaRPr lang="en-US" dirty="0">
              <a:solidFill>
                <a:schemeClr val="accent2">
                  <a:lumMod val="50000"/>
                </a:schemeClr>
              </a:solidFill>
              <a:latin typeface="Berlin Sans FB Demi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684853" y="3903643"/>
            <a:ext cx="24817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2">
                    <a:lumMod val="50000"/>
                  </a:schemeClr>
                </a:solidFill>
                <a:latin typeface="Berlin Sans FB Demi" pitchFamily="34" charset="0"/>
              </a:rPr>
              <a:t>CARRYING CAPACITY</a:t>
            </a:r>
            <a:endParaRPr lang="en-US" dirty="0">
              <a:solidFill>
                <a:schemeClr val="accent2">
                  <a:lumMod val="50000"/>
                </a:schemeClr>
              </a:solidFill>
              <a:latin typeface="Berlin Sans FB Demi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961033" y="4272975"/>
            <a:ext cx="12378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2">
                    <a:lumMod val="50000"/>
                  </a:schemeClr>
                </a:solidFill>
                <a:latin typeface="Berlin Sans FB Demi" pitchFamily="34" charset="0"/>
              </a:rPr>
              <a:t>maximum</a:t>
            </a:r>
            <a:endParaRPr lang="en-US" dirty="0">
              <a:solidFill>
                <a:schemeClr val="accent2">
                  <a:lumMod val="50000"/>
                </a:schemeClr>
              </a:solidFill>
              <a:latin typeface="Berlin Sans FB Demi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613094" y="4800600"/>
            <a:ext cx="9140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2">
                    <a:lumMod val="50000"/>
                  </a:schemeClr>
                </a:solidFill>
                <a:latin typeface="Berlin Sans FB Demi" pitchFamily="34" charset="0"/>
              </a:rPr>
              <a:t>limited</a:t>
            </a:r>
            <a:endParaRPr lang="en-US" dirty="0">
              <a:solidFill>
                <a:schemeClr val="accent2">
                  <a:lumMod val="50000"/>
                </a:schemeClr>
              </a:solidFill>
              <a:latin typeface="Berlin Sans FB Demi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467090" y="5105400"/>
            <a:ext cx="11785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2">
                    <a:lumMod val="50000"/>
                  </a:schemeClr>
                </a:solidFill>
                <a:latin typeface="Berlin Sans FB Demi" pitchFamily="34" charset="0"/>
              </a:rPr>
              <a:t>predators</a:t>
            </a:r>
            <a:endParaRPr lang="en-US" dirty="0">
              <a:solidFill>
                <a:schemeClr val="accent2">
                  <a:lumMod val="50000"/>
                </a:schemeClr>
              </a:solidFill>
              <a:latin typeface="Berlin Sans FB Dem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20947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" y="533400"/>
            <a:ext cx="7848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(3) _________________________________ </a:t>
            </a:r>
            <a:r>
              <a:rPr lang="en-US" dirty="0" smtClean="0"/>
              <a:t>-     The human population has 	grown at a very rapid rate since the _______________ Revolution 	due to advances in ________________ and technology.</a:t>
            </a:r>
            <a:endParaRPr lang="en-US" dirty="0"/>
          </a:p>
        </p:txBody>
      </p:sp>
      <p:pic>
        <p:nvPicPr>
          <p:cNvPr id="2050" name="Picture 2" descr="https://farm4.staticflickr.com/3378/3203403780_370cd8dd6c_o_d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1752600"/>
            <a:ext cx="5867400" cy="41859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1066375" y="457200"/>
            <a:ext cx="35974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2">
                    <a:lumMod val="50000"/>
                  </a:schemeClr>
                </a:solidFill>
                <a:latin typeface="Berlin Sans FB Demi" pitchFamily="34" charset="0"/>
              </a:rPr>
              <a:t>HUMAN POPULATION GROWTH</a:t>
            </a:r>
            <a:endParaRPr lang="en-US" dirty="0">
              <a:solidFill>
                <a:schemeClr val="accent2">
                  <a:lumMod val="50000"/>
                </a:schemeClr>
              </a:solidFill>
              <a:latin typeface="Berlin Sans FB Demi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181600" y="794266"/>
            <a:ext cx="11737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2">
                    <a:lumMod val="50000"/>
                  </a:schemeClr>
                </a:solidFill>
                <a:latin typeface="Berlin Sans FB Demi" pitchFamily="34" charset="0"/>
              </a:rPr>
              <a:t>Industrial</a:t>
            </a:r>
            <a:endParaRPr lang="en-US" dirty="0">
              <a:solidFill>
                <a:schemeClr val="accent2">
                  <a:lumMod val="50000"/>
                </a:schemeClr>
              </a:solidFill>
              <a:latin typeface="Berlin Sans FB Demi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584254" y="1057104"/>
            <a:ext cx="11095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2">
                    <a:lumMod val="50000"/>
                  </a:schemeClr>
                </a:solidFill>
                <a:latin typeface="Berlin Sans FB Demi" pitchFamily="34" charset="0"/>
              </a:rPr>
              <a:t>medicine</a:t>
            </a:r>
            <a:endParaRPr lang="en-US" dirty="0">
              <a:solidFill>
                <a:schemeClr val="accent2">
                  <a:lumMod val="50000"/>
                </a:schemeClr>
              </a:solidFill>
              <a:latin typeface="Berlin Sans FB Dem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94847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457200"/>
            <a:ext cx="8534400" cy="57246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Gill Sans Ultra Bold" pitchFamily="34" charset="0"/>
              </a:rPr>
              <a:t>WHEN SHAPES FIT</a:t>
            </a:r>
          </a:p>
          <a:p>
            <a:endParaRPr lang="en-US" dirty="0" smtClean="0"/>
          </a:p>
          <a:p>
            <a:r>
              <a:rPr lang="en-US" dirty="0" smtClean="0">
                <a:latin typeface="Gill Sans Ultra Bold" pitchFamily="34" charset="0"/>
              </a:rPr>
              <a:t>1. </a:t>
            </a:r>
            <a:r>
              <a:rPr lang="en-US" dirty="0" smtClean="0">
                <a:latin typeface="Berlin Sans FB Demi" pitchFamily="34" charset="0"/>
              </a:rPr>
              <a:t>___________________________</a:t>
            </a:r>
          </a:p>
          <a:p>
            <a:r>
              <a:rPr lang="en-US" dirty="0" smtClean="0"/>
              <a:t>             or “Lock &amp; Key Model”</a:t>
            </a:r>
          </a:p>
          <a:p>
            <a:endParaRPr lang="en-US" dirty="0"/>
          </a:p>
          <a:p>
            <a:r>
              <a:rPr lang="en-US" dirty="0" smtClean="0"/>
              <a:t>Enzymes bond with their substrates at</a:t>
            </a:r>
          </a:p>
          <a:p>
            <a:r>
              <a:rPr lang="en-US" dirty="0" smtClean="0"/>
              <a:t>the _________ site, then ________ up</a:t>
            </a:r>
          </a:p>
          <a:p>
            <a:r>
              <a:rPr lang="en-US" dirty="0" smtClean="0"/>
              <a:t>chemical reactions.  Enzymes are also</a:t>
            </a:r>
          </a:p>
          <a:p>
            <a:r>
              <a:rPr lang="en-US" dirty="0" smtClean="0"/>
              <a:t>called _____________ _____________.</a:t>
            </a:r>
          </a:p>
          <a:p>
            <a:r>
              <a:rPr lang="en-US" dirty="0" smtClean="0"/>
              <a:t>Each enzyme fits specifically with _____</a:t>
            </a:r>
          </a:p>
          <a:p>
            <a:r>
              <a:rPr lang="en-US" dirty="0" smtClean="0"/>
              <a:t>substrate.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>
                <a:latin typeface="Gill Sans Ultra Bold" pitchFamily="34" charset="0"/>
              </a:rPr>
              <a:t>2. </a:t>
            </a:r>
            <a:r>
              <a:rPr lang="en-US" dirty="0" smtClean="0">
                <a:latin typeface="Berlin Sans FB Demi" pitchFamily="34" charset="0"/>
              </a:rPr>
              <a:t>________________</a:t>
            </a:r>
            <a:r>
              <a:rPr lang="en-US" dirty="0" smtClean="0">
                <a:latin typeface="Gill Sans Ultra Bold" pitchFamily="34" charset="0"/>
              </a:rPr>
              <a:t> </a:t>
            </a:r>
            <a:r>
              <a:rPr lang="en-US" dirty="0" smtClean="0"/>
              <a:t>are chemical</a:t>
            </a:r>
          </a:p>
          <a:p>
            <a:r>
              <a:rPr lang="en-US" dirty="0"/>
              <a:t> </a:t>
            </a:r>
            <a:r>
              <a:rPr lang="en-US" dirty="0" smtClean="0"/>
              <a:t>    messengers that bond with</a:t>
            </a:r>
          </a:p>
          <a:p>
            <a:r>
              <a:rPr lang="en-US" dirty="0"/>
              <a:t> </a:t>
            </a:r>
            <a:r>
              <a:rPr lang="en-US" dirty="0" smtClean="0"/>
              <a:t>    protein _____________ molecules</a:t>
            </a:r>
          </a:p>
          <a:p>
            <a:r>
              <a:rPr lang="en-US" dirty="0"/>
              <a:t> </a:t>
            </a:r>
            <a:r>
              <a:rPr lang="en-US" dirty="0" smtClean="0"/>
              <a:t>    in the cell membrane, telling the</a:t>
            </a:r>
          </a:p>
          <a:p>
            <a:r>
              <a:rPr lang="en-US" dirty="0"/>
              <a:t> </a:t>
            </a:r>
            <a:r>
              <a:rPr lang="en-US" dirty="0" smtClean="0"/>
              <a:t>    cell what to do.  Ex. The hormone</a:t>
            </a:r>
          </a:p>
          <a:p>
            <a:r>
              <a:rPr lang="en-US" dirty="0"/>
              <a:t> </a:t>
            </a:r>
            <a:r>
              <a:rPr lang="en-US" dirty="0" smtClean="0"/>
              <a:t>    ______________ tells the cell to</a:t>
            </a:r>
          </a:p>
          <a:p>
            <a:r>
              <a:rPr lang="en-US" dirty="0"/>
              <a:t> </a:t>
            </a:r>
            <a:r>
              <a:rPr lang="en-US" dirty="0" smtClean="0"/>
              <a:t>    let in glucose.  Each hormone fits</a:t>
            </a:r>
          </a:p>
          <a:p>
            <a:r>
              <a:rPr lang="en-US" dirty="0"/>
              <a:t> </a:t>
            </a:r>
            <a:r>
              <a:rPr lang="en-US" dirty="0" smtClean="0"/>
              <a:t>    specifically with ______ receptor.</a:t>
            </a:r>
          </a:p>
        </p:txBody>
      </p:sp>
      <p:pic>
        <p:nvPicPr>
          <p:cNvPr id="3074" name="Picture 2" descr="http://waynesword.palomar.edu/images/enzyme5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3400" y="685800"/>
            <a:ext cx="4267200" cy="20980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http://www.edusolution.com/edusolution2/livinenviron/jan2004/ques58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97978" y="3124200"/>
            <a:ext cx="2558044" cy="32849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685800" y="1066800"/>
            <a:ext cx="29406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33CC"/>
                </a:solidFill>
                <a:latin typeface="Franklin Gothic Demi" pitchFamily="34" charset="0"/>
              </a:rPr>
              <a:t>Enzyme-Substrate Complex</a:t>
            </a:r>
            <a:endParaRPr lang="en-US" dirty="0">
              <a:solidFill>
                <a:srgbClr val="0033CC"/>
              </a:solidFill>
              <a:latin typeface="Franklin Gothic Demi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62000" y="2161309"/>
            <a:ext cx="7957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33CC"/>
                </a:solidFill>
                <a:latin typeface="Franklin Gothic Demi" pitchFamily="34" charset="0"/>
              </a:rPr>
              <a:t>active</a:t>
            </a:r>
            <a:endParaRPr lang="en-US" dirty="0">
              <a:solidFill>
                <a:srgbClr val="0033CC"/>
              </a:solidFill>
              <a:latin typeface="Franklin Gothic Demi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743200" y="2161309"/>
            <a:ext cx="7906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33CC"/>
                </a:solidFill>
                <a:latin typeface="Franklin Gothic Demi" pitchFamily="34" charset="0"/>
              </a:rPr>
              <a:t>speed</a:t>
            </a:r>
            <a:endParaRPr lang="en-US" dirty="0">
              <a:solidFill>
                <a:srgbClr val="0033CC"/>
              </a:solidFill>
              <a:latin typeface="Franklin Gothic Demi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192674" y="2697019"/>
            <a:ext cx="24716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33CC"/>
                </a:solidFill>
                <a:latin typeface="Franklin Gothic Demi" pitchFamily="34" charset="0"/>
              </a:rPr>
              <a:t>protein           catalysts</a:t>
            </a:r>
            <a:endParaRPr lang="en-US" dirty="0">
              <a:solidFill>
                <a:srgbClr val="0033CC"/>
              </a:solidFill>
              <a:latin typeface="Franklin Gothic Demi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498039" y="2981689"/>
            <a:ext cx="5581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33CC"/>
                </a:solidFill>
                <a:latin typeface="Franklin Gothic Demi" pitchFamily="34" charset="0"/>
              </a:rPr>
              <a:t>one</a:t>
            </a:r>
            <a:endParaRPr lang="en-US" dirty="0">
              <a:solidFill>
                <a:srgbClr val="0033CC"/>
              </a:solidFill>
              <a:latin typeface="Franklin Gothic Demi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940900" y="3733800"/>
            <a:ext cx="12105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33CC"/>
                </a:solidFill>
                <a:latin typeface="Franklin Gothic Demi" pitchFamily="34" charset="0"/>
              </a:rPr>
              <a:t>Hormones</a:t>
            </a:r>
            <a:endParaRPr lang="en-US" dirty="0">
              <a:solidFill>
                <a:srgbClr val="0033CC"/>
              </a:solidFill>
              <a:latin typeface="Franklin Gothic Demi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506098" y="4343400"/>
            <a:ext cx="10409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33CC"/>
                </a:solidFill>
                <a:latin typeface="Franklin Gothic Demi" pitchFamily="34" charset="0"/>
              </a:rPr>
              <a:t>receptor</a:t>
            </a:r>
            <a:endParaRPr lang="en-US" dirty="0">
              <a:solidFill>
                <a:srgbClr val="0033CC"/>
              </a:solidFill>
              <a:latin typeface="Franklin Gothic Demi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940899" y="5181600"/>
            <a:ext cx="8547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33CC"/>
                </a:solidFill>
                <a:latin typeface="Franklin Gothic Demi" pitchFamily="34" charset="0"/>
              </a:rPr>
              <a:t>insulin</a:t>
            </a:r>
            <a:endParaRPr lang="en-US" dirty="0">
              <a:solidFill>
                <a:srgbClr val="0033CC"/>
              </a:solidFill>
              <a:latin typeface="Franklin Gothic Demi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149410" y="5715000"/>
            <a:ext cx="5581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33CC"/>
                </a:solidFill>
                <a:latin typeface="Franklin Gothic Demi" pitchFamily="34" charset="0"/>
              </a:rPr>
              <a:t>one</a:t>
            </a:r>
            <a:endParaRPr lang="en-US" dirty="0">
              <a:solidFill>
                <a:srgbClr val="0033CC"/>
              </a:solidFill>
              <a:latin typeface="Franklin Gothic Dem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73576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" y="457200"/>
            <a:ext cx="5257800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Gill Sans Ultra Bold" pitchFamily="34" charset="0"/>
              </a:rPr>
              <a:t>3. </a:t>
            </a:r>
            <a:r>
              <a:rPr lang="en-US" dirty="0" smtClean="0">
                <a:latin typeface="Berlin Sans FB Demi" pitchFamily="34" charset="0"/>
              </a:rPr>
              <a:t>____________________</a:t>
            </a:r>
          </a:p>
          <a:p>
            <a:endParaRPr lang="en-US" dirty="0"/>
          </a:p>
          <a:p>
            <a:r>
              <a:rPr lang="en-US" dirty="0" smtClean="0"/>
              <a:t>Each antibody fits with one specific ____________,</a:t>
            </a:r>
          </a:p>
          <a:p>
            <a:r>
              <a:rPr lang="en-US" dirty="0" smtClean="0"/>
              <a:t>or foreign invader, making it harmless until a phagocytic WBC _____________ it.   </a:t>
            </a:r>
          </a:p>
          <a:p>
            <a:endParaRPr lang="en-US" dirty="0"/>
          </a:p>
          <a:p>
            <a:r>
              <a:rPr lang="en-US" dirty="0" smtClean="0"/>
              <a:t>Our bodies make the antibodies (________ guys) to</a:t>
            </a:r>
          </a:p>
          <a:p>
            <a:r>
              <a:rPr lang="en-US" dirty="0" smtClean="0"/>
              <a:t>bind with the antigens (_______ guys).  Some </a:t>
            </a:r>
          </a:p>
          <a:p>
            <a:r>
              <a:rPr lang="en-US" dirty="0" smtClean="0"/>
              <a:t>antigens include bacteria &amp; viruses.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>
                <a:latin typeface="Gill Sans Ultra Bold" pitchFamily="34" charset="0"/>
              </a:rPr>
              <a:t>4. </a:t>
            </a:r>
            <a:r>
              <a:rPr lang="en-US" dirty="0" smtClean="0">
                <a:latin typeface="Berlin Sans FB Demi" pitchFamily="34" charset="0"/>
              </a:rPr>
              <a:t>________________________________ (DNA)</a:t>
            </a:r>
          </a:p>
          <a:p>
            <a:endParaRPr lang="en-US" dirty="0"/>
          </a:p>
          <a:p>
            <a:r>
              <a:rPr lang="en-US" dirty="0" smtClean="0"/>
              <a:t>DNA is the ___________ material that codes for traits.</a:t>
            </a:r>
          </a:p>
          <a:p>
            <a:endParaRPr lang="en-US" dirty="0"/>
          </a:p>
          <a:p>
            <a:r>
              <a:rPr lang="en-US" dirty="0"/>
              <a:t> </a:t>
            </a:r>
            <a:r>
              <a:rPr lang="en-US" dirty="0" smtClean="0"/>
              <a:t>       Cytosine always bonds with ______________</a:t>
            </a:r>
          </a:p>
          <a:p>
            <a:endParaRPr lang="en-US" dirty="0"/>
          </a:p>
          <a:p>
            <a:r>
              <a:rPr lang="en-US" dirty="0"/>
              <a:t> </a:t>
            </a:r>
            <a:r>
              <a:rPr lang="en-US" dirty="0" smtClean="0"/>
              <a:t>       Adenine always bonds with ______________</a:t>
            </a:r>
            <a:endParaRPr lang="en-US" dirty="0"/>
          </a:p>
        </p:txBody>
      </p:sp>
      <p:pic>
        <p:nvPicPr>
          <p:cNvPr id="1026" name="Picture 2" descr="http://www.pharmaceutical-technology.com/uploads/feature/feature63997/3-antibody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0" y="197223"/>
            <a:ext cx="2209800" cy="31197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://biology.tutorpace.com/images/DNA-Diagram-1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6859" y="3505200"/>
            <a:ext cx="2586541" cy="31920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762000" y="434109"/>
            <a:ext cx="12618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33CC"/>
                </a:solidFill>
                <a:latin typeface="Franklin Gothic Demi" pitchFamily="34" charset="0"/>
              </a:rPr>
              <a:t>Antibodies</a:t>
            </a:r>
            <a:endParaRPr lang="en-US" dirty="0">
              <a:solidFill>
                <a:srgbClr val="0033CC"/>
              </a:solidFill>
              <a:latin typeface="Franklin Gothic Demi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733800" y="914400"/>
            <a:ext cx="9573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33CC"/>
                </a:solidFill>
                <a:latin typeface="Franklin Gothic Demi" pitchFamily="34" charset="0"/>
              </a:rPr>
              <a:t>a</a:t>
            </a:r>
            <a:r>
              <a:rPr lang="en-US" dirty="0" smtClean="0">
                <a:solidFill>
                  <a:srgbClr val="0033CC"/>
                </a:solidFill>
                <a:latin typeface="Franklin Gothic Demi" pitchFamily="34" charset="0"/>
              </a:rPr>
              <a:t>ntigen</a:t>
            </a:r>
            <a:endParaRPr lang="en-US" dirty="0">
              <a:solidFill>
                <a:srgbClr val="0033CC"/>
              </a:solidFill>
              <a:latin typeface="Franklin Gothic Demi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015836" y="1524000"/>
            <a:ext cx="10378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33CC"/>
                </a:solidFill>
                <a:latin typeface="Franklin Gothic Demi" pitchFamily="34" charset="0"/>
              </a:rPr>
              <a:t>destroys</a:t>
            </a:r>
            <a:endParaRPr lang="en-US" dirty="0">
              <a:solidFill>
                <a:srgbClr val="0033CC"/>
              </a:solidFill>
              <a:latin typeface="Franklin Gothic Demi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527653" y="2057400"/>
            <a:ext cx="6848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33CC"/>
                </a:solidFill>
                <a:latin typeface="Franklin Gothic Demi" pitchFamily="34" charset="0"/>
              </a:rPr>
              <a:t>good</a:t>
            </a:r>
            <a:endParaRPr lang="en-US" dirty="0">
              <a:solidFill>
                <a:srgbClr val="0033CC"/>
              </a:solidFill>
              <a:latin typeface="Franklin Gothic Demi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552580" y="2362200"/>
            <a:ext cx="5597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33CC"/>
                </a:solidFill>
                <a:latin typeface="Franklin Gothic Demi" pitchFamily="34" charset="0"/>
              </a:rPr>
              <a:t>bad</a:t>
            </a:r>
            <a:endParaRPr lang="en-US" dirty="0">
              <a:solidFill>
                <a:srgbClr val="0033CC"/>
              </a:solidFill>
              <a:latin typeface="Franklin Gothic Demi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990600" y="3676073"/>
            <a:ext cx="24188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33CC"/>
                </a:solidFill>
                <a:latin typeface="Franklin Gothic Demi" pitchFamily="34" charset="0"/>
              </a:rPr>
              <a:t>Deoxyribonucleic Acid</a:t>
            </a:r>
            <a:endParaRPr lang="en-US" dirty="0">
              <a:solidFill>
                <a:srgbClr val="0033CC"/>
              </a:solidFill>
              <a:latin typeface="Franklin Gothic Demi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392942" y="4267200"/>
            <a:ext cx="9476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33CC"/>
                </a:solidFill>
                <a:latin typeface="Franklin Gothic Demi" pitchFamily="34" charset="0"/>
              </a:rPr>
              <a:t>genetic</a:t>
            </a:r>
            <a:endParaRPr lang="en-US" dirty="0">
              <a:solidFill>
                <a:srgbClr val="0033CC"/>
              </a:solidFill>
              <a:latin typeface="Franklin Gothic Demi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527653" y="4762513"/>
            <a:ext cx="10198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33CC"/>
                </a:solidFill>
                <a:latin typeface="Franklin Gothic Demi" pitchFamily="34" charset="0"/>
              </a:rPr>
              <a:t>Guanine</a:t>
            </a:r>
            <a:endParaRPr lang="en-US" dirty="0">
              <a:solidFill>
                <a:srgbClr val="0033CC"/>
              </a:solidFill>
              <a:latin typeface="Franklin Gothic Demi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527653" y="5334000"/>
            <a:ext cx="10239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33CC"/>
                </a:solidFill>
                <a:latin typeface="Franklin Gothic Demi" pitchFamily="34" charset="0"/>
              </a:rPr>
              <a:t>Thymine</a:t>
            </a:r>
            <a:endParaRPr lang="en-US" dirty="0">
              <a:solidFill>
                <a:srgbClr val="0033CC"/>
              </a:solidFill>
              <a:latin typeface="Franklin Gothic Dem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80604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4800" y="457200"/>
            <a:ext cx="8686800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u="sng" dirty="0" smtClean="0"/>
              <a:t>2 CHEMICAL REACTIONS</a:t>
            </a:r>
            <a:r>
              <a:rPr lang="en-US" sz="2400" b="1" dirty="0" smtClean="0"/>
              <a:t>:  </a:t>
            </a:r>
            <a:r>
              <a:rPr lang="en-US" dirty="0" smtClean="0"/>
              <a:t>(Animal cells do only cellular respiration, while plant 				            cells do _______ photosynthesis &amp; cellular respiration)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sz="2000" b="1" dirty="0" smtClean="0"/>
              <a:t>CELLULAR RESPIRATION </a:t>
            </a:r>
            <a:r>
              <a:rPr lang="en-US" dirty="0" smtClean="0"/>
              <a:t>-  Happens in the ________________________</a:t>
            </a:r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WORDS:   ___________ +  ___________  </a:t>
            </a:r>
            <a:r>
              <a:rPr lang="en-US" dirty="0" smtClean="0">
                <a:sym typeface="Wingdings" pitchFamily="2" charset="2"/>
              </a:rPr>
              <a:t>   ___________ +  ___________ + ___________</a:t>
            </a:r>
          </a:p>
          <a:p>
            <a:endParaRPr lang="en-US" dirty="0">
              <a:sym typeface="Wingdings" pitchFamily="2" charset="2"/>
            </a:endParaRPr>
          </a:p>
          <a:p>
            <a:r>
              <a:rPr lang="en-US" dirty="0" smtClean="0">
                <a:sym typeface="Wingdings" pitchFamily="2" charset="2"/>
              </a:rPr>
              <a:t>SYMBOLS:  __________ +  ___________     ___________ + ____________ + __________</a:t>
            </a:r>
          </a:p>
          <a:p>
            <a:endParaRPr lang="en-US" dirty="0">
              <a:sym typeface="Wingdings" pitchFamily="2" charset="2"/>
            </a:endParaRPr>
          </a:p>
          <a:p>
            <a:endParaRPr lang="en-US" dirty="0" smtClean="0">
              <a:sym typeface="Wingdings" pitchFamily="2" charset="2"/>
            </a:endParaRPr>
          </a:p>
          <a:p>
            <a:endParaRPr lang="en-US" dirty="0">
              <a:sym typeface="Wingdings" pitchFamily="2" charset="2"/>
            </a:endParaRPr>
          </a:p>
          <a:p>
            <a:r>
              <a:rPr lang="en-US" sz="2000" b="1" dirty="0" smtClean="0">
                <a:sym typeface="Wingdings" pitchFamily="2" charset="2"/>
              </a:rPr>
              <a:t>PHOTOSYNTHESIS</a:t>
            </a:r>
            <a:r>
              <a:rPr lang="en-US" dirty="0" smtClean="0">
                <a:sym typeface="Wingdings" pitchFamily="2" charset="2"/>
              </a:rPr>
              <a:t> – Happens in the _______________________</a:t>
            </a:r>
          </a:p>
          <a:p>
            <a:endParaRPr lang="en-US" dirty="0" smtClean="0">
              <a:sym typeface="Wingdings" pitchFamily="2" charset="2"/>
            </a:endParaRPr>
          </a:p>
          <a:p>
            <a:endParaRPr lang="en-US" dirty="0">
              <a:sym typeface="Wingdings" pitchFamily="2" charset="2"/>
            </a:endParaRPr>
          </a:p>
          <a:p>
            <a:r>
              <a:rPr lang="en-US" dirty="0" smtClean="0">
                <a:sym typeface="Wingdings" pitchFamily="2" charset="2"/>
              </a:rPr>
              <a:t>WORDS:  ___________ + ____________   __________ + ___________ + ____________</a:t>
            </a:r>
          </a:p>
          <a:p>
            <a:endParaRPr lang="en-US" dirty="0">
              <a:sym typeface="Wingdings" pitchFamily="2" charset="2"/>
            </a:endParaRPr>
          </a:p>
          <a:p>
            <a:r>
              <a:rPr lang="en-US" dirty="0" smtClean="0">
                <a:sym typeface="Wingdings" pitchFamily="2" charset="2"/>
              </a:rPr>
              <a:t>SYMBOLS  ___________ + ___________   __________ + ___________ + ____________</a:t>
            </a:r>
            <a:endParaRPr lang="en-US" dirty="0"/>
          </a:p>
        </p:txBody>
      </p:sp>
      <p:pic>
        <p:nvPicPr>
          <p:cNvPr id="2050" name="Picture 2" descr="https://endosymbiotichypothesis.files.wordpress.com/2010/09/mitochondria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61293" y="1143000"/>
            <a:ext cx="1411834" cy="1371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http://karesel-kiste.wikispaces.com/file/view/chloroplast-k.jpg/199693646/372x312/chloroplast-k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0" y="3837038"/>
            <a:ext cx="1433703" cy="8627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4608945" y="742890"/>
            <a:ext cx="6864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6600CC"/>
                </a:solidFill>
              </a:rPr>
              <a:t>both</a:t>
            </a:r>
            <a:endParaRPr lang="en-US" sz="2000" b="1" dirty="0">
              <a:solidFill>
                <a:srgbClr val="6600CC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964299" y="1524000"/>
            <a:ext cx="163448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6600CC"/>
                </a:solidFill>
              </a:rPr>
              <a:t>M</a:t>
            </a:r>
            <a:r>
              <a:rPr lang="en-US" sz="2000" b="1" dirty="0" smtClean="0">
                <a:solidFill>
                  <a:srgbClr val="6600CC"/>
                </a:solidFill>
              </a:rPr>
              <a:t>itochondria</a:t>
            </a:r>
            <a:endParaRPr lang="en-US" sz="2000" b="1" dirty="0">
              <a:solidFill>
                <a:srgbClr val="6600CC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447800" y="2362200"/>
            <a:ext cx="98328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6600CC"/>
                </a:solidFill>
              </a:rPr>
              <a:t>glucose</a:t>
            </a:r>
            <a:endParaRPr lang="en-US" sz="2000" b="1" dirty="0">
              <a:solidFill>
                <a:srgbClr val="6600CC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971800" y="2396836"/>
            <a:ext cx="94211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6600CC"/>
                </a:solidFill>
              </a:rPr>
              <a:t>oxygen</a:t>
            </a:r>
            <a:endParaRPr lang="en-US" sz="2000" b="1" dirty="0">
              <a:solidFill>
                <a:srgbClr val="6600CC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495800" y="2362200"/>
            <a:ext cx="137024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6600CC"/>
                </a:solidFill>
              </a:rPr>
              <a:t>ATP energy</a:t>
            </a:r>
            <a:endParaRPr lang="en-US" sz="2000" b="1" dirty="0">
              <a:solidFill>
                <a:srgbClr val="6600CC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232625" y="2160657"/>
            <a:ext cx="96661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6600CC"/>
                </a:solidFill>
              </a:rPr>
              <a:t>carbon</a:t>
            </a:r>
          </a:p>
          <a:p>
            <a:r>
              <a:rPr lang="en-US" sz="2000" b="1" dirty="0" smtClean="0">
                <a:solidFill>
                  <a:srgbClr val="6600CC"/>
                </a:solidFill>
              </a:rPr>
              <a:t>dioxide</a:t>
            </a:r>
            <a:endParaRPr lang="en-US" sz="2000" b="1" dirty="0">
              <a:solidFill>
                <a:srgbClr val="6600CC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772400" y="2439052"/>
            <a:ext cx="80316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6600CC"/>
                </a:solidFill>
              </a:rPr>
              <a:t>water</a:t>
            </a:r>
            <a:endParaRPr lang="en-US" sz="2000" b="1" dirty="0">
              <a:solidFill>
                <a:srgbClr val="6600CC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447800" y="2971800"/>
            <a:ext cx="100219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6600CC"/>
                </a:solidFill>
              </a:rPr>
              <a:t>C</a:t>
            </a:r>
            <a:r>
              <a:rPr lang="en-US" sz="2000" b="1" baseline="-25000" dirty="0" smtClean="0">
                <a:solidFill>
                  <a:srgbClr val="6600CC"/>
                </a:solidFill>
              </a:rPr>
              <a:t>6</a:t>
            </a:r>
            <a:r>
              <a:rPr lang="en-US" sz="2000" b="1" dirty="0" smtClean="0">
                <a:solidFill>
                  <a:srgbClr val="6600CC"/>
                </a:solidFill>
              </a:rPr>
              <a:t>H</a:t>
            </a:r>
            <a:r>
              <a:rPr lang="en-US" sz="2000" b="1" baseline="-25000" dirty="0" smtClean="0">
                <a:solidFill>
                  <a:srgbClr val="6600CC"/>
                </a:solidFill>
              </a:rPr>
              <a:t>12</a:t>
            </a:r>
            <a:r>
              <a:rPr lang="en-US" sz="2000" b="1" dirty="0" smtClean="0">
                <a:solidFill>
                  <a:srgbClr val="6600CC"/>
                </a:solidFill>
              </a:rPr>
              <a:t>O</a:t>
            </a:r>
            <a:r>
              <a:rPr lang="en-US" sz="2000" b="1" baseline="-25000" dirty="0" smtClean="0">
                <a:solidFill>
                  <a:srgbClr val="6600CC"/>
                </a:solidFill>
              </a:rPr>
              <a:t>6</a:t>
            </a:r>
            <a:endParaRPr lang="en-US" sz="2000" b="1" baseline="-25000" dirty="0">
              <a:solidFill>
                <a:srgbClr val="6600CC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099655" y="2955636"/>
            <a:ext cx="4443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6600CC"/>
                </a:solidFill>
              </a:rPr>
              <a:t>O</a:t>
            </a:r>
            <a:r>
              <a:rPr lang="en-US" sz="2000" b="1" baseline="-25000" dirty="0" smtClean="0">
                <a:solidFill>
                  <a:srgbClr val="6600CC"/>
                </a:solidFill>
              </a:rPr>
              <a:t>2</a:t>
            </a:r>
            <a:endParaRPr lang="en-US" sz="2000" b="1" baseline="-25000" dirty="0">
              <a:solidFill>
                <a:srgbClr val="6600CC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505036" y="2964872"/>
            <a:ext cx="137024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6600CC"/>
                </a:solidFill>
              </a:rPr>
              <a:t>ATP energy</a:t>
            </a:r>
            <a:endParaRPr lang="en-US" sz="2000" b="1" dirty="0">
              <a:solidFill>
                <a:srgbClr val="6600CC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286371" y="2948709"/>
            <a:ext cx="57874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6600CC"/>
                </a:solidFill>
              </a:rPr>
              <a:t>CO</a:t>
            </a:r>
            <a:r>
              <a:rPr lang="en-US" sz="2000" b="1" baseline="-25000" dirty="0" smtClean="0">
                <a:solidFill>
                  <a:srgbClr val="6600CC"/>
                </a:solidFill>
              </a:rPr>
              <a:t>2</a:t>
            </a:r>
            <a:endParaRPr lang="en-US" sz="2000" b="1" baseline="-25000" dirty="0">
              <a:solidFill>
                <a:srgbClr val="6600CC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7830781" y="2948709"/>
            <a:ext cx="60625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6600CC"/>
                </a:solidFill>
              </a:rPr>
              <a:t>H</a:t>
            </a:r>
            <a:r>
              <a:rPr lang="en-US" sz="2000" b="1" baseline="-25000" dirty="0" smtClean="0">
                <a:solidFill>
                  <a:srgbClr val="6600CC"/>
                </a:solidFill>
              </a:rPr>
              <a:t>2</a:t>
            </a:r>
            <a:r>
              <a:rPr lang="en-US" sz="2000" b="1" dirty="0" smtClean="0">
                <a:solidFill>
                  <a:srgbClr val="6600CC"/>
                </a:solidFill>
              </a:rPr>
              <a:t>O</a:t>
            </a:r>
            <a:endParaRPr lang="en-US" sz="2000" b="1" dirty="0">
              <a:solidFill>
                <a:srgbClr val="6600CC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264235" y="4081982"/>
            <a:ext cx="140012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6600CC"/>
                </a:solidFill>
              </a:rPr>
              <a:t>Chloroplast</a:t>
            </a:r>
            <a:endParaRPr lang="en-US" sz="2000" b="1" dirty="0">
              <a:solidFill>
                <a:srgbClr val="6600CC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371600" y="4648200"/>
            <a:ext cx="96661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6600CC"/>
                </a:solidFill>
              </a:rPr>
              <a:t>c</a:t>
            </a:r>
            <a:r>
              <a:rPr lang="en-US" sz="2000" b="1" dirty="0" smtClean="0">
                <a:solidFill>
                  <a:srgbClr val="6600CC"/>
                </a:solidFill>
              </a:rPr>
              <a:t>arbon</a:t>
            </a:r>
          </a:p>
          <a:p>
            <a:r>
              <a:rPr lang="en-US" sz="2000" b="1" dirty="0">
                <a:solidFill>
                  <a:srgbClr val="6600CC"/>
                </a:solidFill>
              </a:rPr>
              <a:t>d</a:t>
            </a:r>
            <a:r>
              <a:rPr lang="en-US" sz="2000" b="1" dirty="0" smtClean="0">
                <a:solidFill>
                  <a:srgbClr val="6600CC"/>
                </a:solidFill>
              </a:rPr>
              <a:t>ioxide</a:t>
            </a:r>
            <a:endParaRPr lang="en-US" sz="2000" b="1" dirty="0">
              <a:solidFill>
                <a:srgbClr val="6600CC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971800" y="4828976"/>
            <a:ext cx="80316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6600CC"/>
                </a:solidFill>
              </a:rPr>
              <a:t>water</a:t>
            </a:r>
            <a:endParaRPr lang="en-US" sz="2000" b="1" dirty="0">
              <a:solidFill>
                <a:srgbClr val="6600CC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4621096" y="4840521"/>
            <a:ext cx="98328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6600CC"/>
                </a:solidFill>
              </a:rPr>
              <a:t>glucose</a:t>
            </a:r>
            <a:endParaRPr lang="en-US" sz="2000" b="1" dirty="0">
              <a:solidFill>
                <a:srgbClr val="6600CC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6029524" y="4840521"/>
            <a:ext cx="94211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6600CC"/>
                </a:solidFill>
              </a:rPr>
              <a:t>oxygen</a:t>
            </a:r>
            <a:endParaRPr lang="en-US" sz="2000" b="1" dirty="0">
              <a:solidFill>
                <a:srgbClr val="6600CC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7543181" y="4852066"/>
            <a:ext cx="80316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6600CC"/>
                </a:solidFill>
              </a:rPr>
              <a:t>water</a:t>
            </a:r>
            <a:endParaRPr lang="en-US" sz="2000" b="1" dirty="0">
              <a:solidFill>
                <a:srgbClr val="6600CC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1687012" y="5384094"/>
            <a:ext cx="57874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6600CC"/>
                </a:solidFill>
              </a:rPr>
              <a:t>CO</a:t>
            </a:r>
            <a:r>
              <a:rPr lang="en-US" sz="2000" b="1" baseline="-25000" dirty="0" smtClean="0">
                <a:solidFill>
                  <a:srgbClr val="6600CC"/>
                </a:solidFill>
              </a:rPr>
              <a:t>2</a:t>
            </a:r>
            <a:endParaRPr lang="en-US" sz="2000" b="1" baseline="-25000" dirty="0">
              <a:solidFill>
                <a:srgbClr val="6600CC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3030181" y="5386403"/>
            <a:ext cx="60625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6600CC"/>
                </a:solidFill>
              </a:rPr>
              <a:t>H</a:t>
            </a:r>
            <a:r>
              <a:rPr lang="en-US" sz="2000" b="1" baseline="-25000" dirty="0" smtClean="0">
                <a:solidFill>
                  <a:srgbClr val="6600CC"/>
                </a:solidFill>
              </a:rPr>
              <a:t>2</a:t>
            </a:r>
            <a:r>
              <a:rPr lang="en-US" sz="2000" b="1" dirty="0" smtClean="0">
                <a:solidFill>
                  <a:srgbClr val="6600CC"/>
                </a:solidFill>
              </a:rPr>
              <a:t>O</a:t>
            </a:r>
            <a:endParaRPr lang="en-US" sz="2000" b="1" dirty="0">
              <a:solidFill>
                <a:srgbClr val="6600CC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4611638" y="5386403"/>
            <a:ext cx="100219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6600CC"/>
                </a:solidFill>
              </a:rPr>
              <a:t>C</a:t>
            </a:r>
            <a:r>
              <a:rPr lang="en-US" sz="2000" b="1" baseline="-25000" dirty="0" smtClean="0">
                <a:solidFill>
                  <a:srgbClr val="6600CC"/>
                </a:solidFill>
              </a:rPr>
              <a:t>6</a:t>
            </a:r>
            <a:r>
              <a:rPr lang="en-US" sz="2000" b="1" dirty="0" smtClean="0">
                <a:solidFill>
                  <a:srgbClr val="6600CC"/>
                </a:solidFill>
              </a:rPr>
              <a:t>H</a:t>
            </a:r>
            <a:r>
              <a:rPr lang="en-US" sz="2000" b="1" baseline="-25000" dirty="0" smtClean="0">
                <a:solidFill>
                  <a:srgbClr val="6600CC"/>
                </a:solidFill>
              </a:rPr>
              <a:t>12</a:t>
            </a:r>
            <a:r>
              <a:rPr lang="en-US" sz="2000" b="1" dirty="0" smtClean="0">
                <a:solidFill>
                  <a:srgbClr val="6600CC"/>
                </a:solidFill>
              </a:rPr>
              <a:t>O</a:t>
            </a:r>
            <a:r>
              <a:rPr lang="en-US" sz="2000" b="1" baseline="-25000" dirty="0" smtClean="0">
                <a:solidFill>
                  <a:srgbClr val="6600CC"/>
                </a:solidFill>
              </a:rPr>
              <a:t>6</a:t>
            </a:r>
            <a:endParaRPr lang="en-US" sz="2000" b="1" baseline="-25000" dirty="0">
              <a:solidFill>
                <a:srgbClr val="6600CC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6286371" y="5386403"/>
            <a:ext cx="4443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6600CC"/>
                </a:solidFill>
              </a:rPr>
              <a:t>O</a:t>
            </a:r>
            <a:r>
              <a:rPr lang="en-US" sz="2000" b="1" baseline="-25000" dirty="0" smtClean="0">
                <a:solidFill>
                  <a:srgbClr val="6600CC"/>
                </a:solidFill>
              </a:rPr>
              <a:t>2</a:t>
            </a:r>
            <a:endParaRPr lang="en-US" sz="2000" b="1" baseline="-25000" dirty="0">
              <a:solidFill>
                <a:srgbClr val="6600CC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7660954" y="5386403"/>
            <a:ext cx="60625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6600CC"/>
                </a:solidFill>
              </a:rPr>
              <a:t>H</a:t>
            </a:r>
            <a:r>
              <a:rPr lang="en-US" sz="2000" b="1" baseline="-25000" dirty="0" smtClean="0">
                <a:solidFill>
                  <a:srgbClr val="6600CC"/>
                </a:solidFill>
              </a:rPr>
              <a:t>2</a:t>
            </a:r>
            <a:r>
              <a:rPr lang="en-US" sz="2000" b="1" dirty="0" smtClean="0">
                <a:solidFill>
                  <a:srgbClr val="6600CC"/>
                </a:solidFill>
              </a:rPr>
              <a:t>O</a:t>
            </a:r>
            <a:endParaRPr lang="en-US" sz="2000" b="1" dirty="0">
              <a:solidFill>
                <a:srgbClr val="6600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73701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4800" y="533400"/>
            <a:ext cx="845820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                                  RECOMBINANT DNA</a:t>
            </a:r>
          </a:p>
          <a:p>
            <a:r>
              <a:rPr lang="en-US" dirty="0" smtClean="0"/>
              <a:t>                                                            (Genetic Engineering)</a:t>
            </a:r>
          </a:p>
          <a:p>
            <a:endParaRPr lang="en-US" dirty="0"/>
          </a:p>
          <a:p>
            <a:r>
              <a:rPr lang="en-US" dirty="0" smtClean="0"/>
              <a:t>Human _________ that code </a:t>
            </a:r>
            <a:r>
              <a:rPr lang="en-US" smtClean="0"/>
              <a:t>for </a:t>
            </a:r>
            <a:r>
              <a:rPr lang="en-US" smtClean="0"/>
              <a:t>needed </a:t>
            </a:r>
            <a:r>
              <a:rPr lang="en-US" dirty="0" smtClean="0"/>
              <a:t>proteins like _____________ are inserted into</a:t>
            </a:r>
          </a:p>
          <a:p>
            <a:r>
              <a:rPr lang="en-US" dirty="0" smtClean="0"/>
              <a:t>     bacteria.  The bacteria then produce the human protein in huge ________________.</a:t>
            </a:r>
            <a:endParaRPr lang="en-US" dirty="0"/>
          </a:p>
        </p:txBody>
      </p:sp>
      <p:pic>
        <p:nvPicPr>
          <p:cNvPr id="1026" name="Picture 2" descr="http://www.gene.com/assets/frontend/img/content/stories/DNA_Diagram_4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2362200"/>
            <a:ext cx="7414052" cy="3657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1219200" y="1417843"/>
            <a:ext cx="80387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9900FF"/>
                </a:solidFill>
              </a:rPr>
              <a:t>genes</a:t>
            </a:r>
            <a:endParaRPr lang="en-US" sz="2000" b="1" dirty="0">
              <a:solidFill>
                <a:srgbClr val="9900FF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334000" y="1417843"/>
            <a:ext cx="88838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9900FF"/>
                </a:solidFill>
              </a:rPr>
              <a:t>insulin</a:t>
            </a:r>
            <a:endParaRPr lang="en-US" sz="2000" b="1" dirty="0">
              <a:solidFill>
                <a:srgbClr val="9900FF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910452" y="1753598"/>
            <a:ext cx="108318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9900FF"/>
                </a:solidFill>
              </a:rPr>
              <a:t>quantity</a:t>
            </a:r>
            <a:endParaRPr lang="en-US" sz="2000" b="1" dirty="0">
              <a:solidFill>
                <a:srgbClr val="99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49562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6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177</TotalTime>
  <Words>330</Words>
  <Application>Microsoft Office PowerPoint</Application>
  <PresentationFormat>On-screen Show (4:3)</PresentationFormat>
  <Paragraphs>195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ctraina</dc:creator>
  <cp:lastModifiedBy>ctraina</cp:lastModifiedBy>
  <cp:revision>45</cp:revision>
  <cp:lastPrinted>2015-05-27T18:05:53Z</cp:lastPrinted>
  <dcterms:created xsi:type="dcterms:W3CDTF">2015-05-22T18:41:53Z</dcterms:created>
  <dcterms:modified xsi:type="dcterms:W3CDTF">2015-06-15T13:29:20Z</dcterms:modified>
</cp:coreProperties>
</file>