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00"/>
    <a:srgbClr val="333300"/>
    <a:srgbClr val="663300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8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7119-4B1E-4D08-9875-5F1B0F3923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C306-87D8-46E9-B626-22D2B3C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7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6867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  BIODIVERSITY </a:t>
            </a:r>
            <a:r>
              <a:rPr lang="en-US" dirty="0" smtClean="0"/>
              <a:t>  ( “Bio” =  __________    “Diversity” =  ______________</a:t>
            </a:r>
          </a:p>
          <a:p>
            <a:endParaRPr lang="en-US" dirty="0" smtClean="0"/>
          </a:p>
          <a:p>
            <a:r>
              <a:rPr lang="en-US" dirty="0" smtClean="0"/>
              <a:t>		In healthy ecosystems, there are a variety of ________________</a:t>
            </a:r>
          </a:p>
          <a:p>
            <a:r>
              <a:rPr lang="en-US" dirty="0"/>
              <a:t>	</a:t>
            </a:r>
            <a:r>
              <a:rPr lang="en-US" dirty="0" smtClean="0"/>
              <a:t>	and a variety of _________ (niches).  This biodiversity helps to</a:t>
            </a:r>
          </a:p>
          <a:p>
            <a:r>
              <a:rPr lang="en-US" dirty="0"/>
              <a:t>	</a:t>
            </a:r>
            <a:r>
              <a:rPr lang="en-US" dirty="0" smtClean="0"/>
              <a:t>	maintain ______________ in the ecosystem.  The different niches</a:t>
            </a:r>
          </a:p>
          <a:p>
            <a:r>
              <a:rPr lang="en-US" dirty="0"/>
              <a:t>	</a:t>
            </a:r>
            <a:r>
              <a:rPr lang="en-US" dirty="0" smtClean="0"/>
              <a:t>	allow for various species to ______________.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Ex. In a forest, maple trees grow _______ and do well in full _____</a:t>
            </a:r>
          </a:p>
          <a:p>
            <a:r>
              <a:rPr lang="en-US" dirty="0"/>
              <a:t>	 </a:t>
            </a:r>
            <a:r>
              <a:rPr lang="en-US" dirty="0" smtClean="0"/>
              <a:t>         while _________ trees are shade-tolerant and do well in the </a:t>
            </a:r>
          </a:p>
          <a:p>
            <a:r>
              <a:rPr lang="en-US" dirty="0"/>
              <a:t>	 </a:t>
            </a:r>
            <a:r>
              <a:rPr lang="en-US" dirty="0" smtClean="0"/>
              <a:t>         shade of the maples.</a:t>
            </a:r>
          </a:p>
          <a:p>
            <a:endParaRPr lang="en-US" dirty="0"/>
          </a:p>
          <a:p>
            <a:r>
              <a:rPr lang="en-US" dirty="0" smtClean="0"/>
              <a:t>	Ex. If there were no predators like __________, the </a:t>
            </a:r>
          </a:p>
          <a:p>
            <a:r>
              <a:rPr lang="en-US" dirty="0"/>
              <a:t>	</a:t>
            </a:r>
            <a:r>
              <a:rPr lang="en-US" dirty="0" smtClean="0"/>
              <a:t>           prey population of ________ would overpopulate.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organisms in a healthy ecosystem _____________ with each other and are</a:t>
            </a:r>
          </a:p>
          <a:p>
            <a:r>
              <a:rPr lang="en-US" dirty="0" smtClean="0"/>
              <a:t>____________________ (need) each other.  For example, grass grows and is eaten</a:t>
            </a:r>
          </a:p>
          <a:p>
            <a:r>
              <a:rPr lang="en-US" dirty="0" smtClean="0"/>
              <a:t>by _____________ who in turn are eaten by ___________.  When the foxes die,</a:t>
            </a:r>
          </a:p>
          <a:p>
            <a:r>
              <a:rPr lang="en-US" dirty="0" smtClean="0"/>
              <a:t>bacteria and fungi ______________ their bodies back into soil in which the _______ grows.</a:t>
            </a:r>
            <a:endParaRPr lang="en-US" dirty="0"/>
          </a:p>
        </p:txBody>
      </p:sp>
      <p:pic>
        <p:nvPicPr>
          <p:cNvPr id="1030" name="Picture 6" descr="http://www.motherearthnews.com/~/media/Images/MEN/Editorial/Articles/Magazine%20Articles/1981/05-01/The%20Importance%20of%20Preserving%20Biodiversity/069%20preserving%20biodiversity%20-%20Fotolia%20-%20Danielle%20Bonard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4" y="838199"/>
            <a:ext cx="1984781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hltrip.com/sitebuilder/images/8s_many_deer_2_with_antlers_in_Dorbrook_deer_and_Canada_geese_169-989x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078715" cy="15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04799"/>
            <a:ext cx="58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life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338" y="304798"/>
            <a:ext cx="1069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variety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533" y="914400"/>
            <a:ext cx="14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organisms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160682"/>
            <a:ext cx="80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roles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7142" y="1493191"/>
            <a:ext cx="120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stability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720617"/>
            <a:ext cx="116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o-exist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857" y="2514600"/>
            <a:ext cx="592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tall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4258" y="2514599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3691" y="2860565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hemlock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5181" y="3606800"/>
            <a:ext cx="107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wolves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094" y="388620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deer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8707" y="5000398"/>
            <a:ext cx="117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interact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334000"/>
            <a:ext cx="21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interdependent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564832"/>
            <a:ext cx="1075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rabbits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7550" y="5564831"/>
            <a:ext cx="84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foxes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061" y="5804259"/>
            <a:ext cx="1656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decompose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4178" y="5804259"/>
            <a:ext cx="83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grass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(2) SPECIES PRESERVATION  </a:t>
            </a:r>
            <a:r>
              <a:rPr lang="en-US" dirty="0" smtClean="0"/>
              <a:t>-  Laws regarding hunting and pollution</a:t>
            </a:r>
          </a:p>
          <a:p>
            <a:r>
              <a:rPr lang="en-US" dirty="0"/>
              <a:t>	</a:t>
            </a:r>
            <a:r>
              <a:rPr lang="en-US" dirty="0" smtClean="0"/>
              <a:t>			      are helping to _________ plants and animals.</a:t>
            </a:r>
          </a:p>
          <a:p>
            <a:r>
              <a:rPr lang="en-US" dirty="0"/>
              <a:t>	</a:t>
            </a:r>
            <a:r>
              <a:rPr lang="en-US" dirty="0" smtClean="0"/>
              <a:t>			      Also wildlife preserves are created to provide</a:t>
            </a:r>
          </a:p>
          <a:p>
            <a:r>
              <a:rPr lang="en-US" dirty="0"/>
              <a:t>	</a:t>
            </a:r>
            <a:r>
              <a:rPr lang="en-US" dirty="0" smtClean="0"/>
              <a:t>			      ______________ to native species.</a:t>
            </a:r>
          </a:p>
          <a:p>
            <a:endParaRPr lang="en-US" dirty="0"/>
          </a:p>
          <a:p>
            <a:r>
              <a:rPr lang="en-US" dirty="0" smtClean="0"/>
              <a:t>				      Because of preservation efforts, some plants </a:t>
            </a:r>
          </a:p>
          <a:p>
            <a:r>
              <a:rPr lang="en-US" dirty="0"/>
              <a:t>	</a:t>
            </a:r>
            <a:r>
              <a:rPr lang="en-US" dirty="0" smtClean="0"/>
              <a:t>			      animals that were once in ____________ of</a:t>
            </a:r>
          </a:p>
          <a:p>
            <a:r>
              <a:rPr lang="en-US" dirty="0"/>
              <a:t> </a:t>
            </a:r>
            <a:r>
              <a:rPr lang="en-US" dirty="0" smtClean="0"/>
              <a:t>				      extinction are making a comeback.  For example,</a:t>
            </a:r>
          </a:p>
          <a:p>
            <a:r>
              <a:rPr lang="en-US" dirty="0"/>
              <a:t>	</a:t>
            </a:r>
            <a:r>
              <a:rPr lang="en-US" dirty="0" smtClean="0"/>
              <a:t>			      _________________ and </a:t>
            </a:r>
            <a:r>
              <a:rPr lang="en-US" dirty="0" err="1" smtClean="0"/>
              <a:t>american</a:t>
            </a:r>
            <a:r>
              <a:rPr lang="en-US" dirty="0" smtClean="0"/>
              <a:t> bison are</a:t>
            </a:r>
          </a:p>
          <a:p>
            <a:r>
              <a:rPr lang="en-US" dirty="0"/>
              <a:t>	</a:t>
            </a:r>
            <a:r>
              <a:rPr lang="en-US" dirty="0" smtClean="0"/>
              <a:t>			      now increasing in numbers.</a:t>
            </a:r>
          </a:p>
          <a:p>
            <a:endParaRPr lang="en-US" dirty="0"/>
          </a:p>
          <a:p>
            <a:r>
              <a:rPr lang="en-US" dirty="0" smtClean="0"/>
              <a:t>			 	      Another strategy to preserve species is </a:t>
            </a:r>
          </a:p>
          <a:p>
            <a:r>
              <a:rPr lang="en-US" dirty="0"/>
              <a:t>	</a:t>
            </a:r>
            <a:r>
              <a:rPr lang="en-US" dirty="0" smtClean="0"/>
              <a:t>			      ____________ breeding programs in which</a:t>
            </a:r>
          </a:p>
          <a:p>
            <a:r>
              <a:rPr lang="en-US" dirty="0"/>
              <a:t>	</a:t>
            </a:r>
            <a:r>
              <a:rPr lang="en-US" dirty="0" smtClean="0"/>
              <a:t>			      young are bred in captivity then are released</a:t>
            </a:r>
          </a:p>
          <a:p>
            <a:r>
              <a:rPr lang="en-US" dirty="0"/>
              <a:t>	</a:t>
            </a:r>
            <a:r>
              <a:rPr lang="en-US" dirty="0" smtClean="0"/>
              <a:t>			      into the ________.  This is a strategy being used</a:t>
            </a:r>
          </a:p>
          <a:p>
            <a:r>
              <a:rPr lang="en-US" dirty="0"/>
              <a:t>	</a:t>
            </a:r>
            <a:r>
              <a:rPr lang="en-US" dirty="0" smtClean="0"/>
              <a:t>			      with wolves and black-footed ____________.</a:t>
            </a:r>
          </a:p>
        </p:txBody>
      </p:sp>
      <p:pic>
        <p:nvPicPr>
          <p:cNvPr id="2050" name="Picture 2" descr="http://www.jimcoda.com/data/photos/562_1_mg_3327_bald_eagle_homer_ala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" y="990600"/>
            <a:ext cx="35600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wwducational.com/wp-content/uploads/2014/09/Endangered-black-footed-ferret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2362200" cy="16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uffaloaudubon.org/images/centers-klyd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" y="4238625"/>
            <a:ext cx="2895063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2191" y="535924"/>
            <a:ext cx="111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protect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1109" y="1140687"/>
            <a:ext cx="126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territory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905000"/>
            <a:ext cx="107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danger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182" y="251460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bald eagles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182" y="3581400"/>
            <a:ext cx="110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captive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7847" y="411480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wild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1847" y="4403775"/>
            <a:ext cx="103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ferrets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457200"/>
            <a:ext cx="838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</a:t>
            </a:r>
            <a:r>
              <a:rPr lang="en-US" sz="2800" dirty="0" smtClean="0">
                <a:latin typeface="Bernard MT Condensed" pitchFamily="18" charset="0"/>
              </a:rPr>
              <a:t>CARRYING CAPACITY</a:t>
            </a:r>
          </a:p>
          <a:p>
            <a:endParaRPr lang="en-US" dirty="0" smtClean="0"/>
          </a:p>
          <a:p>
            <a:r>
              <a:rPr lang="en-US" dirty="0" smtClean="0"/>
              <a:t>             The maximum _____________ of organisms an environment can support.</a:t>
            </a:r>
          </a:p>
          <a:p>
            <a:endParaRPr lang="en-US" dirty="0"/>
          </a:p>
          <a:p>
            <a:r>
              <a:rPr lang="en-US" dirty="0" smtClean="0"/>
              <a:t>	Organisms could produce _____________ populations except resources </a:t>
            </a:r>
          </a:p>
          <a:p>
            <a:r>
              <a:rPr lang="en-US" dirty="0"/>
              <a:t>	</a:t>
            </a:r>
            <a:r>
              <a:rPr lang="en-US" dirty="0" smtClean="0"/>
              <a:t>are ______________ (limited).   Some “limiting ____________” include:</a:t>
            </a:r>
          </a:p>
          <a:p>
            <a:endParaRPr lang="en-US" dirty="0"/>
          </a:p>
          <a:p>
            <a:r>
              <a:rPr lang="en-US" dirty="0" smtClean="0"/>
              <a:t>					____________     ____________</a:t>
            </a:r>
          </a:p>
          <a:p>
            <a:endParaRPr lang="en-US" dirty="0"/>
          </a:p>
          <a:p>
            <a:r>
              <a:rPr lang="en-US" dirty="0" smtClean="0"/>
              <a:t>					____________     ____________</a:t>
            </a:r>
          </a:p>
          <a:p>
            <a:endParaRPr lang="en-US" dirty="0"/>
          </a:p>
          <a:p>
            <a:r>
              <a:rPr lang="en-US" dirty="0" smtClean="0"/>
              <a:t>			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      QUESTION: How many squirrels live in your backyard?  Why not 500 squirrels?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ANSWER: Because the squirrels are limited by  _________  and   __________.</a:t>
            </a:r>
          </a:p>
          <a:p>
            <a:r>
              <a:rPr lang="en-US" dirty="0"/>
              <a:t>	 </a:t>
            </a:r>
            <a:r>
              <a:rPr lang="en-US" dirty="0" smtClean="0"/>
              <a:t>         They have reached their _______________________ at 2 or 3 squirrels.</a:t>
            </a:r>
            <a:endParaRPr lang="en-US" dirty="0"/>
          </a:p>
        </p:txBody>
      </p:sp>
      <p:pic>
        <p:nvPicPr>
          <p:cNvPr id="2050" name="Picture 2" descr="http://redpandaspredators.weebly.com/uploads/4/2/7/0/42708555/787447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581400" cy="21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xtdoornature.files.wordpress.com/2010/11/002-gray-squirrel-by-jim-isaa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46027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103453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number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1558" y="1600200"/>
            <a:ext cx="141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unlimited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881724"/>
            <a:ext cx="8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finite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849321"/>
            <a:ext cx="10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factors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1370" y="2383134"/>
            <a:ext cx="179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temperature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9787" y="2359967"/>
            <a:ext cx="92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water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4651" y="2902243"/>
            <a:ext cx="77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food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2842" y="290224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space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6754" y="5426364"/>
            <a:ext cx="77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food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3756" y="543098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space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7110" y="5753796"/>
            <a:ext cx="2336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arrying capacity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cidsandbasesassignment.weebly.com/uploads/2/4/6/5/24658807/53563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362200"/>
            <a:ext cx="7696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lephant" pitchFamily="18" charset="0"/>
              </a:rPr>
              <a:t>                           pH Scale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                                   </a:t>
            </a:r>
            <a:r>
              <a:rPr lang="en-US" sz="2000" b="1" dirty="0" smtClean="0"/>
              <a:t>_________</a:t>
            </a:r>
            <a:endParaRPr lang="en-US" sz="2000" b="1" dirty="0"/>
          </a:p>
          <a:p>
            <a:r>
              <a:rPr lang="en-US" sz="2000" dirty="0" smtClean="0"/>
              <a:t>		    </a:t>
            </a:r>
          </a:p>
          <a:p>
            <a:r>
              <a:rPr lang="en-US" sz="2000" b="1" dirty="0" smtClean="0"/>
              <a:t>_______      ______             _______         _______                         _______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_____         _____                 _____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                                                    </a:t>
            </a:r>
            <a:r>
              <a:rPr lang="en-US" sz="2000" b="1" dirty="0" smtClean="0"/>
              <a:t>( _______ )</a:t>
            </a:r>
            <a:endParaRPr lang="en-US" sz="2000" b="1" dirty="0"/>
          </a:p>
          <a:p>
            <a:r>
              <a:rPr lang="en-US" sz="2000" dirty="0" smtClean="0"/>
              <a:t>                                                     </a:t>
            </a:r>
            <a:r>
              <a:rPr lang="en-US" sz="2000" b="1" dirty="0" smtClean="0"/>
              <a:t>_____________     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75181" y="5105400"/>
            <a:ext cx="158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Pure water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786599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Bases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8" y="1708727"/>
            <a:ext cx="1118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attery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 acid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14300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fruits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900" y="1708727"/>
            <a:ext cx="912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soaps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717978"/>
            <a:ext cx="93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drano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5749" y="1727228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normal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 rain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708755"/>
            <a:ext cx="74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acid</a:t>
            </a: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rain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68868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</a:t>
            </a:r>
            <a:r>
              <a:rPr lang="en-US" sz="2400" b="1" u="sng" dirty="0" smtClean="0"/>
              <a:t>ACID RAIN</a:t>
            </a:r>
            <a:r>
              <a:rPr lang="en-US" sz="2400" b="1" dirty="0" smtClean="0"/>
              <a:t>?    </a:t>
            </a:r>
            <a:r>
              <a:rPr lang="en-US" dirty="0" smtClean="0"/>
              <a:t>Factories burn ________ and _______  (fossil fuels) to 			make ________________.  During this process a waste 			gas called ___________________ or ______ is released.</a:t>
            </a:r>
          </a:p>
          <a:p>
            <a:r>
              <a:rPr lang="en-US" dirty="0"/>
              <a:t>	</a:t>
            </a:r>
            <a:r>
              <a:rPr lang="en-US" dirty="0" smtClean="0"/>
              <a:t>		The SO</a:t>
            </a:r>
            <a:r>
              <a:rPr lang="en-US" baseline="-25000" dirty="0" smtClean="0"/>
              <a:t>2</a:t>
            </a:r>
            <a:r>
              <a:rPr lang="en-US" dirty="0" smtClean="0"/>
              <a:t> mixed with water vapor (H</a:t>
            </a:r>
            <a:r>
              <a:rPr lang="en-US" baseline="-25000" dirty="0" smtClean="0"/>
              <a:t>2</a:t>
            </a:r>
            <a:r>
              <a:rPr lang="en-US" dirty="0" smtClean="0"/>
              <a:t>0) and makes</a:t>
            </a:r>
          </a:p>
          <a:p>
            <a:r>
              <a:rPr lang="en-US" dirty="0"/>
              <a:t>	</a:t>
            </a:r>
            <a:r>
              <a:rPr lang="en-US" dirty="0" smtClean="0"/>
              <a:t>		sulfuric acid (H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). This strongly acidic rain then comes 			down and kills plant ________ and _________, and 			lowers the ______ of lakes killing off fish.</a:t>
            </a:r>
          </a:p>
        </p:txBody>
      </p:sp>
      <p:pic>
        <p:nvPicPr>
          <p:cNvPr id="4098" name="Picture 2" descr="https://water.usgs.gov/edu/pictures/acidrainda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153227" cy="16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ualgiponds.com/wp-content/uploads/2014/07/acid-r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0" y="3124200"/>
            <a:ext cx="6786840" cy="33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468867"/>
            <a:ext cx="70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coal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9818" y="439123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oil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533" y="729839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electricity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6433" y="983914"/>
            <a:ext cx="192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sulfur dioxide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0275" y="983914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006600"/>
                </a:solidFill>
              </a:rPr>
              <a:t>2</a:t>
            </a:r>
            <a:endParaRPr lang="en-US" sz="2400" b="1" baseline="-250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8341" y="1828800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leaves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276" y="1840467"/>
            <a:ext cx="85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roots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5579" y="211721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pH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44" y="174009"/>
            <a:ext cx="8458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ras Medium ITC" pitchFamily="34" charset="0"/>
              </a:rPr>
              <a:t>                                  </a:t>
            </a:r>
            <a:r>
              <a:rPr lang="en-US" sz="2400" b="1" dirty="0" smtClean="0">
                <a:latin typeface="Franklin Gothic Demi" pitchFamily="34" charset="0"/>
              </a:rPr>
              <a:t>HUMAN POPULATION GROWTH</a:t>
            </a:r>
          </a:p>
          <a:p>
            <a:r>
              <a:rPr lang="en-US" dirty="0" smtClean="0"/>
              <a:t>The human population has risen at</a:t>
            </a:r>
          </a:p>
          <a:p>
            <a:r>
              <a:rPr lang="en-US" dirty="0" smtClean="0"/>
              <a:t>a very _________ rate.  This is due in</a:t>
            </a:r>
          </a:p>
          <a:p>
            <a:r>
              <a:rPr lang="en-US" dirty="0" smtClean="0"/>
              <a:t>part to advances in ______________</a:t>
            </a:r>
          </a:p>
          <a:p>
            <a:r>
              <a:rPr lang="en-US" dirty="0" smtClean="0"/>
              <a:t>bringing a drop in the death rate from</a:t>
            </a:r>
          </a:p>
          <a:p>
            <a:r>
              <a:rPr lang="en-US" dirty="0" smtClean="0"/>
              <a:t>disease.</a:t>
            </a:r>
          </a:p>
          <a:p>
            <a:endParaRPr lang="en-US" dirty="0"/>
          </a:p>
          <a:p>
            <a:r>
              <a:rPr lang="en-US" dirty="0" smtClean="0"/>
              <a:t>However, the earth has limited ___________.</a:t>
            </a:r>
          </a:p>
          <a:p>
            <a:r>
              <a:rPr lang="en-US" dirty="0" smtClean="0"/>
              <a:t>As the ___________ of humans increases,</a:t>
            </a:r>
          </a:p>
          <a:p>
            <a:r>
              <a:rPr lang="en-US" dirty="0" smtClean="0"/>
              <a:t>so does the consumption of resources such as</a:t>
            </a:r>
          </a:p>
          <a:p>
            <a:r>
              <a:rPr lang="en-US" dirty="0" smtClean="0"/>
              <a:t>________, water, __________, and space.</a:t>
            </a:r>
          </a:p>
          <a:p>
            <a:r>
              <a:rPr lang="en-US" dirty="0" smtClean="0"/>
              <a:t>We are causing detrimental (_____________)</a:t>
            </a:r>
          </a:p>
          <a:p>
            <a:r>
              <a:rPr lang="en-US" dirty="0" smtClean="0"/>
              <a:t>changes to our planet, threatening our global</a:t>
            </a:r>
          </a:p>
          <a:p>
            <a:r>
              <a:rPr lang="en-US" dirty="0" smtClean="0"/>
              <a:t>_____________. </a:t>
            </a:r>
          </a:p>
          <a:p>
            <a:r>
              <a:rPr lang="en-US" dirty="0" smtClean="0"/>
              <a:t>                                                                                      </a:t>
            </a:r>
            <a:r>
              <a:rPr lang="en-US" sz="1000" dirty="0" smtClean="0"/>
              <a:t>Average</a:t>
            </a:r>
            <a:endParaRPr lang="en-US" dirty="0"/>
          </a:p>
          <a:p>
            <a:r>
              <a:rPr lang="en-US" dirty="0" smtClean="0"/>
              <a:t>Humans are working to __________ some of </a:t>
            </a:r>
            <a:r>
              <a:rPr lang="en-US" sz="1000" dirty="0" smtClean="0"/>
              <a:t>        Life (years)</a:t>
            </a:r>
            <a:endParaRPr lang="en-US" dirty="0" smtClean="0"/>
          </a:p>
          <a:p>
            <a:r>
              <a:rPr lang="en-US" dirty="0" smtClean="0"/>
              <a:t>these problems through the use of technology</a:t>
            </a:r>
          </a:p>
          <a:p>
            <a:r>
              <a:rPr lang="en-US" dirty="0" smtClean="0"/>
              <a:t>and careful _____________ making.  We must</a:t>
            </a:r>
          </a:p>
          <a:p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 smtClean="0"/>
              <a:t>the ______________ in our ecological</a:t>
            </a:r>
          </a:p>
          <a:p>
            <a:r>
              <a:rPr lang="en-US" dirty="0"/>
              <a:t>d</a:t>
            </a:r>
            <a:r>
              <a:rPr lang="en-US" dirty="0" smtClean="0"/>
              <a:t>ecisions</a:t>
            </a:r>
            <a:r>
              <a:rPr lang="en-US" dirty="0" smtClean="0"/>
              <a:t>.  For example, we gain ________ for</a:t>
            </a:r>
          </a:p>
          <a:p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 smtClean="0"/>
              <a:t>houses by knocking down forests, but the</a:t>
            </a:r>
          </a:p>
          <a:p>
            <a:r>
              <a:rPr lang="en-US" dirty="0"/>
              <a:t>c</a:t>
            </a:r>
            <a:r>
              <a:rPr lang="en-US" dirty="0" smtClean="0"/>
              <a:t>oyotes </a:t>
            </a:r>
            <a:r>
              <a:rPr lang="en-US" dirty="0" smtClean="0"/>
              <a:t>lose their ___________.</a:t>
            </a:r>
            <a:endParaRPr lang="en-US" dirty="0"/>
          </a:p>
        </p:txBody>
      </p:sp>
      <p:pic>
        <p:nvPicPr>
          <p:cNvPr id="5122" name="Picture 2" descr="http://scienceblogs.com/significantfigures/files/2013/04/World-Popul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33" y="587836"/>
            <a:ext cx="405870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ortheastplanning.com/adv_container/images/life_expectancy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81" y="3635332"/>
            <a:ext cx="3341163" cy="23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8206" y="762000"/>
            <a:ext cx="844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rapid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8096" y="1022174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medicine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977" y="2088589"/>
            <a:ext cx="141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resources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066" y="237206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number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50" y="2942892"/>
            <a:ext cx="77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food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4730" y="2929114"/>
            <a:ext cx="1057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energy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9731" y="3210284"/>
            <a:ext cx="119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harmful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348" y="3761715"/>
            <a:ext cx="120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stability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8437" y="4311795"/>
            <a:ext cx="84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solve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9343" y="4836054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decision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22" y="5144396"/>
            <a:ext cx="158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99"/>
                </a:solidFill>
              </a:rPr>
              <a:t>t</a:t>
            </a:r>
            <a:r>
              <a:rPr lang="en-US" sz="2400" b="1" dirty="0" smtClean="0">
                <a:solidFill>
                  <a:srgbClr val="333399"/>
                </a:solidFill>
              </a:rPr>
              <a:t>rade-offs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6726" y="5398394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space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2724" y="5945622"/>
            <a:ext cx="110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habitat</a:t>
            </a:r>
            <a:endParaRPr lang="en-US" sz="2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 Extra Bold" pitchFamily="18" charset="0"/>
              </a:rPr>
              <a:t>         NEGATIVE IMPACTS OF HUMANS</a:t>
            </a:r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>
                <a:latin typeface="Rockwell Extra Bold" pitchFamily="18" charset="0"/>
              </a:rPr>
              <a:t>POLLUTION</a:t>
            </a:r>
            <a:r>
              <a:rPr lang="en-US" dirty="0" smtClean="0"/>
              <a:t> -  Air has been _______________ by automobiles</a:t>
            </a:r>
          </a:p>
          <a:p>
            <a:r>
              <a:rPr lang="en-US" dirty="0"/>
              <a:t>	</a:t>
            </a:r>
            <a:r>
              <a:rPr lang="en-US" dirty="0" smtClean="0"/>
              <a:t>		and factories.  Soil and _________ have also</a:t>
            </a:r>
          </a:p>
          <a:p>
            <a:r>
              <a:rPr lang="en-US" dirty="0"/>
              <a:t>	</a:t>
            </a:r>
            <a:r>
              <a:rPr lang="en-US" dirty="0" smtClean="0"/>
              <a:t>		been polluted by ___________.  With the</a:t>
            </a:r>
          </a:p>
          <a:p>
            <a:r>
              <a:rPr lang="en-US" dirty="0"/>
              <a:t>	</a:t>
            </a:r>
            <a:r>
              <a:rPr lang="en-US" dirty="0" smtClean="0"/>
              <a:t>		increasing number of humans, there is also</a:t>
            </a:r>
          </a:p>
          <a:p>
            <a:r>
              <a:rPr lang="en-US" dirty="0"/>
              <a:t>	</a:t>
            </a:r>
            <a:r>
              <a:rPr lang="en-US" dirty="0" smtClean="0"/>
              <a:t>		an ____________ consumption of goods and</a:t>
            </a:r>
          </a:p>
          <a:p>
            <a:r>
              <a:rPr lang="en-US" dirty="0"/>
              <a:t>	</a:t>
            </a:r>
            <a:r>
              <a:rPr lang="en-US" dirty="0" smtClean="0"/>
              <a:t>		products creating a huge quantity of ___________.</a:t>
            </a:r>
          </a:p>
          <a:p>
            <a:r>
              <a:rPr lang="en-US" dirty="0"/>
              <a:t>	</a:t>
            </a:r>
            <a:r>
              <a:rPr lang="en-US" dirty="0" smtClean="0"/>
              <a:t>		Air, water and soil are all polluted by vapors and</a:t>
            </a:r>
          </a:p>
          <a:p>
            <a:r>
              <a:rPr lang="en-US" dirty="0"/>
              <a:t>	</a:t>
            </a:r>
            <a:r>
              <a:rPr lang="en-US" dirty="0" smtClean="0"/>
              <a:t>		___________ from landfills.</a:t>
            </a:r>
          </a:p>
        </p:txBody>
      </p:sp>
      <p:pic>
        <p:nvPicPr>
          <p:cNvPr id="1026" name="Picture 2" descr="http://static.guim.co.uk/sys-images/Environment/Pix/columnists/2011/6/29/1309341869304/Damian-Blog--Smoke-billow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4447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freeprintable.com/cont/sgn/img/printable-caution-biohazard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16696"/>
            <a:ext cx="1150831" cy="14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avisenterprise.s3.amazonaws.com/files/2012/10/1007landfill78w1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7" y="3735106"/>
            <a:ext cx="4154999" cy="27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ea.tinywebs.org/LandFill/FlorenceLandfill_2-5-12_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00" y="3735106"/>
            <a:ext cx="3580122" cy="26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2435" y="939785"/>
            <a:ext cx="1254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polluted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399" y="1295400"/>
            <a:ext cx="92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water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240" y="152623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people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2532" y="2057400"/>
            <a:ext cx="1410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increased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1188" y="2381250"/>
            <a:ext cx="120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garbage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912417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run-off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64" y="304800"/>
            <a:ext cx="830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Extra Bold" pitchFamily="18" charset="0"/>
              </a:rPr>
              <a:t>(2) HABITAT DESTRUCTION</a:t>
            </a:r>
          </a:p>
          <a:p>
            <a:endParaRPr lang="en-US" dirty="0"/>
          </a:p>
          <a:p>
            <a:r>
              <a:rPr lang="en-US" dirty="0" smtClean="0"/>
              <a:t>     Ecosystems are being 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by humans to make _______ for their</a:t>
            </a:r>
          </a:p>
          <a:p>
            <a:r>
              <a:rPr lang="en-US" dirty="0" smtClean="0"/>
              <a:t>     houses and buildings.  When forests are</a:t>
            </a:r>
          </a:p>
          <a:p>
            <a:r>
              <a:rPr lang="en-US" dirty="0"/>
              <a:t> </a:t>
            </a:r>
            <a:r>
              <a:rPr lang="en-US" dirty="0" smtClean="0"/>
              <a:t>    cut down this is called _________________.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endParaRPr lang="en-US" dirty="0"/>
          </a:p>
          <a:p>
            <a:r>
              <a:rPr lang="en-US" dirty="0" smtClean="0"/>
              <a:t>			        </a:t>
            </a:r>
            <a:r>
              <a:rPr lang="en-US" dirty="0" smtClean="0">
                <a:latin typeface="Rockwell Extra Bold" pitchFamily="18" charset="0"/>
              </a:rPr>
              <a:t>(3) OVERHUNTING   </a:t>
            </a:r>
            <a:r>
              <a:rPr lang="en-US" dirty="0" smtClean="0"/>
              <a:t>-  Humans have trapped</a:t>
            </a:r>
          </a:p>
          <a:p>
            <a:r>
              <a:rPr lang="en-US" dirty="0"/>
              <a:t>	</a:t>
            </a:r>
            <a:r>
              <a:rPr lang="en-US" dirty="0" smtClean="0"/>
              <a:t>				and __________ some animals to the</a:t>
            </a:r>
          </a:p>
          <a:p>
            <a:r>
              <a:rPr lang="en-US" dirty="0"/>
              <a:t>	</a:t>
            </a:r>
            <a:r>
              <a:rPr lang="en-US" dirty="0" smtClean="0"/>
              <a:t>				point of extinction.  For example, the</a:t>
            </a:r>
          </a:p>
          <a:p>
            <a:r>
              <a:rPr lang="en-US" dirty="0"/>
              <a:t>	</a:t>
            </a:r>
            <a:r>
              <a:rPr lang="en-US" dirty="0" smtClean="0"/>
              <a:t>				Easter Timber Wolf can no longer be</a:t>
            </a:r>
          </a:p>
          <a:p>
            <a:r>
              <a:rPr lang="en-US" dirty="0"/>
              <a:t>	</a:t>
            </a:r>
            <a:r>
              <a:rPr lang="en-US" dirty="0" smtClean="0"/>
              <a:t>				found in ___________________.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Rockwell Extra Bold" pitchFamily="18" charset="0"/>
              </a:rPr>
              <a:t>(4) INVASIVE (IMPORTED) SPECIES</a:t>
            </a:r>
          </a:p>
          <a:p>
            <a:endParaRPr lang="en-US" dirty="0"/>
          </a:p>
          <a:p>
            <a:r>
              <a:rPr lang="en-US" dirty="0" smtClean="0"/>
              <a:t>     People bring in a plant or animal that is not _________ to </a:t>
            </a:r>
          </a:p>
          <a:p>
            <a:r>
              <a:rPr lang="en-US" dirty="0" smtClean="0"/>
              <a:t>     an environment and it disrupts the natural ___________.  </a:t>
            </a:r>
          </a:p>
          <a:p>
            <a:r>
              <a:rPr lang="en-US" dirty="0" smtClean="0"/>
              <a:t>     For example, the Emerald Ash Borer was brought over from</a:t>
            </a:r>
          </a:p>
          <a:p>
            <a:r>
              <a:rPr lang="en-US" dirty="0"/>
              <a:t> </a:t>
            </a:r>
            <a:r>
              <a:rPr lang="en-US" dirty="0" smtClean="0"/>
              <a:t>    China in _________.  It has been killing off _____ trees in</a:t>
            </a:r>
          </a:p>
          <a:p>
            <a:r>
              <a:rPr lang="en-US" dirty="0"/>
              <a:t> </a:t>
            </a:r>
            <a:r>
              <a:rPr lang="en-US" dirty="0" smtClean="0"/>
              <a:t>    the United States.</a:t>
            </a:r>
            <a:endParaRPr lang="en-US" dirty="0"/>
          </a:p>
        </p:txBody>
      </p:sp>
      <p:pic>
        <p:nvPicPr>
          <p:cNvPr id="2050" name="Picture 2" descr="http://nimbuseco.com/wp-content/uploads/2013/01/Deforestation-Amaz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144139" cy="20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0.i.pbase.com/g4/65/601065/2/118701950.QoKjfnx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76899"/>
            <a:ext cx="2590800" cy="19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a.fs.fed.us/fhp/eab/images/hp_col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7146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729734"/>
            <a:ext cx="146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destroyed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334" y="1037068"/>
            <a:ext cx="87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room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199" y="1600200"/>
            <a:ext cx="190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deforestation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199" y="2667000"/>
            <a:ext cx="110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hunted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4595" y="3505200"/>
            <a:ext cx="212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New York State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9183" y="4839547"/>
            <a:ext cx="98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native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59" y="5181600"/>
            <a:ext cx="152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ecosystem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5005" y="5661585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lumber</a:t>
            </a:r>
            <a:endParaRPr lang="en-US" sz="2400" b="1" dirty="0">
              <a:solidFill>
                <a:srgbClr val="33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59" y="571500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</a:rPr>
              <a:t>ash</a:t>
            </a:r>
            <a:endParaRPr lang="en-US" sz="2400" b="1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457200"/>
            <a:ext cx="8686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ckwell Extra Bold" pitchFamily="18" charset="0"/>
              </a:rPr>
              <a:t>(5)Global Warming</a:t>
            </a:r>
          </a:p>
          <a:p>
            <a:endParaRPr lang="en-US" dirty="0">
              <a:latin typeface="Rockwell Extra Bold" pitchFamily="18" charset="0"/>
            </a:endParaRPr>
          </a:p>
          <a:p>
            <a:r>
              <a:rPr lang="en-US" sz="1400" dirty="0" smtClean="0">
                <a:cs typeface="Times New Roman" pitchFamily="18" charset="0"/>
              </a:rPr>
              <a:t>Carbon dioxide ( _____ ) in the atmosphere is helpful</a:t>
            </a:r>
          </a:p>
          <a:p>
            <a:r>
              <a:rPr lang="en-US" sz="1400" dirty="0" smtClean="0">
                <a:cs typeface="Times New Roman" pitchFamily="18" charset="0"/>
              </a:rPr>
              <a:t>in keeping the planet ___________.  It prevents heat</a:t>
            </a:r>
          </a:p>
          <a:p>
            <a:r>
              <a:rPr lang="en-US" sz="1400" dirty="0" smtClean="0">
                <a:cs typeface="Times New Roman" pitchFamily="18" charset="0"/>
              </a:rPr>
              <a:t>from ________________ back out into space.  This is</a:t>
            </a:r>
          </a:p>
          <a:p>
            <a:r>
              <a:rPr lang="en-US" sz="1400" dirty="0" smtClean="0">
                <a:cs typeface="Times New Roman" pitchFamily="18" charset="0"/>
              </a:rPr>
              <a:t>called the “ ___________________________. “  </a:t>
            </a:r>
          </a:p>
          <a:p>
            <a:endParaRPr lang="en-US" sz="1400" dirty="0">
              <a:cs typeface="Times New Roman" pitchFamily="18" charset="0"/>
            </a:endParaRPr>
          </a:p>
          <a:p>
            <a:r>
              <a:rPr lang="en-US" sz="1400" dirty="0" smtClean="0">
                <a:cs typeface="Times New Roman" pitchFamily="18" charset="0"/>
              </a:rPr>
              <a:t>But the amount of CO</a:t>
            </a:r>
            <a:r>
              <a:rPr lang="en-US" sz="1400" baseline="-25000" dirty="0" smtClean="0">
                <a:cs typeface="Times New Roman" pitchFamily="18" charset="0"/>
              </a:rPr>
              <a:t>2</a:t>
            </a:r>
            <a:r>
              <a:rPr lang="en-US" sz="1400" dirty="0" smtClean="0">
                <a:cs typeface="Times New Roman" pitchFamily="18" charset="0"/>
              </a:rPr>
              <a:t> has been _________________</a:t>
            </a:r>
          </a:p>
          <a:p>
            <a:r>
              <a:rPr lang="en-US" sz="1400" dirty="0" smtClean="0">
                <a:cs typeface="Times New Roman" pitchFamily="18" charset="0"/>
              </a:rPr>
              <a:t>due to human activities such as the burning of gasoline</a:t>
            </a:r>
          </a:p>
          <a:p>
            <a:r>
              <a:rPr lang="en-US" sz="1400" dirty="0" smtClean="0">
                <a:cs typeface="Times New Roman" pitchFamily="18" charset="0"/>
              </a:rPr>
              <a:t>in our __________.  Many people are concerned that</a:t>
            </a:r>
          </a:p>
          <a:p>
            <a:r>
              <a:rPr lang="en-US" sz="1400" dirty="0" smtClean="0">
                <a:cs typeface="Times New Roman" pitchFamily="18" charset="0"/>
              </a:rPr>
              <a:t>the CO</a:t>
            </a:r>
            <a:r>
              <a:rPr lang="en-US" sz="1400" baseline="-25000" dirty="0" smtClean="0">
                <a:cs typeface="Times New Roman" pitchFamily="18" charset="0"/>
              </a:rPr>
              <a:t>2</a:t>
            </a:r>
            <a:r>
              <a:rPr lang="en-US" sz="1400" dirty="0" smtClean="0">
                <a:cs typeface="Times New Roman" pitchFamily="18" charset="0"/>
              </a:rPr>
              <a:t> “_____________ “ is getting too thick and our</a:t>
            </a:r>
          </a:p>
          <a:p>
            <a:r>
              <a:rPr lang="en-US" sz="1400" dirty="0" smtClean="0">
                <a:cs typeface="Times New Roman" pitchFamily="18" charset="0"/>
              </a:rPr>
              <a:t>planet is getting too hot.  This could cause ____________</a:t>
            </a:r>
          </a:p>
          <a:p>
            <a:r>
              <a:rPr lang="en-US" sz="1400" dirty="0" smtClean="0">
                <a:cs typeface="Times New Roman" pitchFamily="18" charset="0"/>
              </a:rPr>
              <a:t>of the polar ice caps and flooding, and loss of habitat for</a:t>
            </a:r>
          </a:p>
          <a:p>
            <a:r>
              <a:rPr lang="en-US" sz="1400" dirty="0" smtClean="0">
                <a:cs typeface="Times New Roman" pitchFamily="18" charset="0"/>
              </a:rPr>
              <a:t>________________ .</a:t>
            </a:r>
          </a:p>
          <a:p>
            <a:endParaRPr lang="en-US" sz="1400" dirty="0">
              <a:cs typeface="Times New Roman" pitchFamily="18" charset="0"/>
            </a:endParaRPr>
          </a:p>
          <a:p>
            <a:endParaRPr lang="en-US" sz="1400" dirty="0" smtClean="0">
              <a:cs typeface="Times New Roman" pitchFamily="18" charset="0"/>
            </a:endParaRPr>
          </a:p>
          <a:p>
            <a:r>
              <a:rPr lang="en-US" sz="1400" dirty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		           </a:t>
            </a:r>
            <a:r>
              <a:rPr lang="en-US" dirty="0" smtClean="0">
                <a:latin typeface="Rockwell Extra Bold" pitchFamily="18" charset="0"/>
                <a:cs typeface="Times New Roman" pitchFamily="18" charset="0"/>
              </a:rPr>
              <a:t>(6) OZONE DEPLETION</a:t>
            </a:r>
          </a:p>
          <a:p>
            <a:endParaRPr lang="en-US" sz="1400" dirty="0" smtClean="0">
              <a:cs typeface="Times New Roman" pitchFamily="18" charset="0"/>
            </a:endParaRPr>
          </a:p>
          <a:p>
            <a:endParaRPr lang="en-US" sz="1400" dirty="0">
              <a:cs typeface="Times New Roman" pitchFamily="18" charset="0"/>
            </a:endParaRPr>
          </a:p>
          <a:p>
            <a:r>
              <a:rPr lang="en-US" sz="1400" dirty="0" smtClean="0">
                <a:cs typeface="Times New Roman" pitchFamily="18" charset="0"/>
              </a:rPr>
              <a:t>				A protective ____________ called the ozone shield surrounds the</a:t>
            </a:r>
          </a:p>
          <a:p>
            <a:r>
              <a:rPr lang="en-US" sz="1400" dirty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			earth and prevents harmful ultraviolet ( _____ ) rays from </a:t>
            </a:r>
          </a:p>
          <a:p>
            <a:r>
              <a:rPr lang="en-US" sz="1400" dirty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			reaching the earth.  Chlorofluorocarbons, or CFC’s, found in</a:t>
            </a:r>
          </a:p>
          <a:p>
            <a:r>
              <a:rPr lang="en-US" sz="1400" dirty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			_________________________ and aerosol cans have depleted</a:t>
            </a:r>
          </a:p>
          <a:p>
            <a:r>
              <a:rPr lang="en-US" sz="1400" dirty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			the amount of ozone.  The UV rays that reach the earth from</a:t>
            </a:r>
          </a:p>
          <a:p>
            <a:r>
              <a:rPr lang="en-US" sz="1400" dirty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			the sun can mutate skin cells and cause skin ______________.</a:t>
            </a:r>
          </a:p>
        </p:txBody>
      </p:sp>
      <p:pic>
        <p:nvPicPr>
          <p:cNvPr id="1026" name="Picture 2" descr="http://www.goscienceseven.com/ecosystems/classnotes/IMAGES/greenhouse_effect_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96" y="304800"/>
            <a:ext cx="4231302" cy="31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rdgrey.org.uk/~f014/usefulresources/aric/Resources/Teaching_Packs/Key_Stage_3/Ozone_Depletion/images/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743200" cy="28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914398"/>
            <a:ext cx="65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140459"/>
            <a:ext cx="921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warm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848" y="1301706"/>
            <a:ext cx="129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escaping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5948" y="1573717"/>
            <a:ext cx="25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Greenhouse Effect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163" y="1916173"/>
            <a:ext cx="147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increasing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925" y="2409636"/>
            <a:ext cx="692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cars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371" y="2640468"/>
            <a:ext cx="114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blanket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4904" y="2827079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melting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1" y="3269762"/>
            <a:ext cx="162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polar bears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2273" y="457200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shield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4825440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UV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5241000"/>
            <a:ext cx="218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air conditioners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5658624"/>
            <a:ext cx="102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cancer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POSITIVE EFFECTS OF HUMANS</a:t>
            </a:r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>
                <a:latin typeface="Rockwell Extra Bold" pitchFamily="18" charset="0"/>
              </a:rPr>
              <a:t>CONSERVATION OF RESOURCES  </a:t>
            </a:r>
            <a:r>
              <a:rPr lang="en-US" dirty="0" smtClean="0"/>
              <a:t>-  Efforts are being made to conserve 				___________, water, and other natural ________________.  			Some strategies include:</a:t>
            </a:r>
          </a:p>
          <a:p>
            <a:endParaRPr lang="en-US" dirty="0"/>
          </a:p>
          <a:p>
            <a:r>
              <a:rPr lang="en-US" dirty="0" smtClean="0"/>
              <a:t>				- RECYCLING</a:t>
            </a:r>
          </a:p>
          <a:p>
            <a:r>
              <a:rPr lang="en-US" dirty="0"/>
              <a:t>	</a:t>
            </a:r>
            <a:r>
              <a:rPr lang="en-US" dirty="0" smtClean="0"/>
              <a:t>			- _______________ ENERGY such as solar (sun),</a:t>
            </a:r>
          </a:p>
          <a:p>
            <a:r>
              <a:rPr lang="en-US" dirty="0"/>
              <a:t>	</a:t>
            </a:r>
            <a:r>
              <a:rPr lang="en-US" dirty="0" smtClean="0"/>
              <a:t>			         hydroelectric, and wind energy</a:t>
            </a:r>
          </a:p>
          <a:p>
            <a:r>
              <a:rPr lang="en-US" dirty="0"/>
              <a:t>	</a:t>
            </a:r>
            <a:r>
              <a:rPr lang="en-US" dirty="0" smtClean="0"/>
              <a:t>			- COMPOSTING</a:t>
            </a:r>
          </a:p>
          <a:p>
            <a:r>
              <a:rPr lang="en-US" dirty="0" smtClean="0"/>
              <a:t>				- REDUCING CONSUMPTION by using _______</a:t>
            </a:r>
          </a:p>
          <a:p>
            <a:endParaRPr lang="en-US" dirty="0"/>
          </a:p>
          <a:p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RESOURCES MAY BE ________________ OR _____________________</a:t>
            </a:r>
          </a:p>
          <a:p>
            <a:endParaRPr lang="en-US" dirty="0"/>
          </a:p>
          <a:p>
            <a:r>
              <a:rPr lang="en-US" dirty="0" smtClean="0"/>
              <a:t>	     Renewable resources can		Nonrenewable resources</a:t>
            </a:r>
          </a:p>
          <a:p>
            <a:r>
              <a:rPr lang="en-US" dirty="0"/>
              <a:t>	</a:t>
            </a:r>
            <a:r>
              <a:rPr lang="en-US" dirty="0" smtClean="0"/>
              <a:t>     be ____________ in a		cannot be replaced.  </a:t>
            </a:r>
          </a:p>
          <a:p>
            <a:r>
              <a:rPr lang="en-US" dirty="0"/>
              <a:t>	</a:t>
            </a:r>
            <a:r>
              <a:rPr lang="en-US" dirty="0" smtClean="0"/>
              <a:t>     lifetime.  Ex. Planting new		Ex. Fossil _______ such as</a:t>
            </a:r>
          </a:p>
          <a:p>
            <a:r>
              <a:rPr lang="en-US" dirty="0"/>
              <a:t>	</a:t>
            </a:r>
            <a:r>
              <a:rPr lang="en-US" dirty="0" smtClean="0"/>
              <a:t>     _________ when others		coal, oil, and natural gas</a:t>
            </a:r>
          </a:p>
          <a:p>
            <a:r>
              <a:rPr lang="en-US" dirty="0"/>
              <a:t>	</a:t>
            </a:r>
            <a:r>
              <a:rPr lang="en-US" dirty="0" smtClean="0"/>
              <a:t>     are cut down for lumber.</a:t>
            </a:r>
            <a:endParaRPr lang="en-US" dirty="0"/>
          </a:p>
        </p:txBody>
      </p:sp>
      <p:pic>
        <p:nvPicPr>
          <p:cNvPr id="1026" name="Picture 2" descr="https://louisdietvorst.files.wordpress.com/2012/05/reuse-or-rene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ungamediang.com/wp-content/uploads/2014/06/tree_seedlings-300x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257300" cy="12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000awesomethings.files.wordpress.com/2008/07/sweet-smelling-gaso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68916"/>
            <a:ext cx="1586257" cy="19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219200"/>
            <a:ext cx="1057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energy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986" y="1191414"/>
            <a:ext cx="141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resources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286000"/>
            <a:ext cx="160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dirty="0" smtClean="0">
                <a:solidFill>
                  <a:srgbClr val="7030A0"/>
                </a:solidFill>
              </a:rPr>
              <a:t>lternative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2167" y="307482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less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419600"/>
            <a:ext cx="16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Renewable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8228" y="4419599"/>
            <a:ext cx="2071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Nonrenewable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5292315"/>
            <a:ext cx="1287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replaced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6558" y="5867590"/>
            <a:ext cx="83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trees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0798" y="555050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fuels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464</Words>
  <Application>Microsoft Office PowerPoint</Application>
  <PresentationFormat>On-screen Show (4:3)</PresentationFormat>
  <Paragraphs>279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Bernard MT Condensed</vt:lpstr>
      <vt:lpstr>Calibri</vt:lpstr>
      <vt:lpstr>Elephant</vt:lpstr>
      <vt:lpstr>Eras Medium ITC</vt:lpstr>
      <vt:lpstr>Franklin Gothic Demi</vt:lpstr>
      <vt:lpstr>Rockwell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61</cp:revision>
  <dcterms:created xsi:type="dcterms:W3CDTF">2015-04-09T16:34:05Z</dcterms:created>
  <dcterms:modified xsi:type="dcterms:W3CDTF">2017-03-24T16:25:23Z</dcterms:modified>
</cp:coreProperties>
</file>